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3" r:id="rId6"/>
    <p:sldId id="258" r:id="rId7"/>
    <p:sldId id="262" r:id="rId8"/>
    <p:sldId id="265" r:id="rId9"/>
    <p:sldId id="268" r:id="rId10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5816" autoAdjust="0"/>
  </p:normalViewPr>
  <p:slideViewPr>
    <p:cSldViewPr snapToGrid="0" showGuides="1">
      <p:cViewPr varScale="1">
        <p:scale>
          <a:sx n="80" d="100"/>
          <a:sy n="80" d="100"/>
        </p:scale>
        <p:origin x="66" y="79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A9D99-7D09-49E3-9113-D0D20D15D5CC}" type="datetimeFigureOut">
              <a:rPr kumimoji="1" lang="ja-JP" altLang="en-US" smtClean="0"/>
              <a:t>2018/11/2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69A29-55DE-470E-BEFB-FFDAF02DC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71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9A29-55DE-470E-BEFB-FFDAF02DCF1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01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9A29-55DE-470E-BEFB-FFDAF02DCF1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32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16029"/>
            <a:ext cx="8420100" cy="939567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612396" y="3442851"/>
            <a:ext cx="8612567" cy="5024"/>
          </a:xfrm>
          <a:prstGeom prst="line">
            <a:avLst/>
          </a:prstGeom>
          <a:ln w="76200" cmpd="thinThick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13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64435" y="124440"/>
            <a:ext cx="359229" cy="2812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0" rIns="0"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8C151075-3D2B-4DCF-AC9F-B746BEAE862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53673"/>
            <a:ext cx="9906000" cy="0"/>
          </a:xfrm>
          <a:prstGeom prst="line">
            <a:avLst/>
          </a:prstGeom>
          <a:ln w="76200" cmpd="thinThick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42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38843"/>
          </a:xfrm>
          <a:prstGeom prst="rect">
            <a:avLst/>
          </a:prstGeom>
        </p:spPr>
        <p:txBody>
          <a:bodyPr vert="horz" lIns="108000" tIns="36000" rIns="108000" bIns="3600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85" y="813732"/>
            <a:ext cx="8665827" cy="5363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0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cs typeface="Meiryo UI" panose="020B0604030504040204" pitchFamily="50" charset="-128"/>
              </a:rPr>
              <a:t>＜企画タイトル＞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cs typeface="Meiryo UI" panose="020B0604030504040204" pitchFamily="50" charset="-128"/>
              </a:rPr>
              <a:t>＜提案社一覧＞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F8BF514-5F8A-409E-8A7A-0C01CABEE5AE}"/>
              </a:ext>
            </a:extLst>
          </p:cNvPr>
          <p:cNvSpPr/>
          <p:nvPr/>
        </p:nvSpPr>
        <p:spPr>
          <a:xfrm>
            <a:off x="7927450" y="222637"/>
            <a:ext cx="1637970" cy="4134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accent3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類型：●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303FA4A-DB4F-4323-84DA-97A478E6C227}"/>
              </a:ext>
            </a:extLst>
          </p:cNvPr>
          <p:cNvSpPr txBox="1"/>
          <p:nvPr/>
        </p:nvSpPr>
        <p:spPr>
          <a:xfrm>
            <a:off x="7305838" y="636104"/>
            <a:ext cx="2723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注）応募する類型を記載してください。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23196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cs typeface="Meiryo UI" panose="020B0604030504040204" pitchFamily="50" charset="-128"/>
              </a:rPr>
              <a:t>1. </a:t>
            </a:r>
            <a:r>
              <a:rPr lang="ja-JP" altLang="en-US" dirty="0">
                <a:cs typeface="Meiryo UI" panose="020B0604030504040204" pitchFamily="50" charset="-128"/>
              </a:rPr>
              <a:t>企画概要</a:t>
            </a:r>
            <a:endParaRPr kumimoji="1" lang="ja-JP" altLang="en-US" dirty="0"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52368"/>
              </p:ext>
            </p:extLst>
          </p:nvPr>
        </p:nvGraphicFramePr>
        <p:xfrm>
          <a:off x="352039" y="755269"/>
          <a:ext cx="9202161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870">
                  <a:extLst>
                    <a:ext uri="{9D8B030D-6E8A-4147-A177-3AD203B41FA5}">
                      <a16:colId xmlns:a16="http://schemas.microsoft.com/office/drawing/2014/main" val="3327058818"/>
                    </a:ext>
                  </a:extLst>
                </a:gridCol>
                <a:gridCol w="3352042">
                  <a:extLst>
                    <a:ext uri="{9D8B030D-6E8A-4147-A177-3AD203B41FA5}">
                      <a16:colId xmlns:a16="http://schemas.microsoft.com/office/drawing/2014/main" val="590138832"/>
                    </a:ext>
                  </a:extLst>
                </a:gridCol>
                <a:gridCol w="1233020">
                  <a:extLst>
                    <a:ext uri="{9D8B030D-6E8A-4147-A177-3AD203B41FA5}">
                      <a16:colId xmlns:a16="http://schemas.microsoft.com/office/drawing/2014/main" val="2218655705"/>
                    </a:ext>
                  </a:extLst>
                </a:gridCol>
                <a:gridCol w="3741229">
                  <a:extLst>
                    <a:ext uri="{9D8B030D-6E8A-4147-A177-3AD203B41FA5}">
                      <a16:colId xmlns:a16="http://schemas.microsoft.com/office/drawing/2014/main" val="509183160"/>
                    </a:ext>
                  </a:extLst>
                </a:gridCol>
              </a:tblGrid>
              <a:tr h="366709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企画概要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93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サービス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方式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ハイブリッドキャスト ／ データ放送 ／ 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その他（　　　　　　　　　　　　　　 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検証環境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実放送 ／ 実放送を前提とした試験環境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80535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4K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対応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対応 ／ 非対応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b="1" kern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活用データ</a:t>
                      </a:r>
                      <a:endParaRPr kumimoji="1" lang="en-US" altLang="ja-JP" sz="1200" b="1" kern="120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200" b="1" kern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（類型</a:t>
                      </a:r>
                      <a:r>
                        <a:rPr kumimoji="1" lang="en-US" altLang="ja-JP" sz="1200" b="1" kern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</a:t>
                      </a:r>
                      <a:r>
                        <a:rPr kumimoji="1" lang="ja-JP" altLang="en-US" sz="1200" b="1" kern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のみ）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873465"/>
                  </a:ext>
                </a:extLst>
              </a:tr>
              <a:tr h="157161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実施体制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329509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1075-3D2B-4DCF-AC9F-B746BEAE8621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1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四角形: 角を丸くする 5"/>
          <p:cNvSpPr/>
          <p:nvPr/>
        </p:nvSpPr>
        <p:spPr>
          <a:xfrm>
            <a:off x="352039" y="3021496"/>
            <a:ext cx="9202158" cy="3746772"/>
          </a:xfrm>
          <a:prstGeom prst="roundRect">
            <a:avLst>
              <a:gd name="adj" fmla="val 232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2039" y="6506659"/>
            <a:ext cx="3852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注）検証システムの全体像を図等を活用して提示下さい。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D03E07-65F5-4196-9B0A-5A7B3FDF8084}"/>
              </a:ext>
            </a:extLst>
          </p:cNvPr>
          <p:cNvSpPr txBox="1"/>
          <p:nvPr/>
        </p:nvSpPr>
        <p:spPr>
          <a:xfrm>
            <a:off x="5935291" y="2238133"/>
            <a:ext cx="34291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注）視聴データの他に組み合わせる予定のデータを</a:t>
            </a:r>
            <a:endParaRPr kumimoji="1" lang="en-US" altLang="ja-JP" sz="1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1752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cs typeface="Meiryo UI" panose="020B0604030504040204" pitchFamily="50" charset="-128"/>
              </a:rPr>
              <a:t>2. </a:t>
            </a:r>
            <a:r>
              <a:rPr lang="ja-JP" altLang="en-US" dirty="0">
                <a:cs typeface="Meiryo UI" panose="020B0604030504040204" pitchFamily="50" charset="-128"/>
              </a:rPr>
              <a:t>検証の概要</a:t>
            </a:r>
            <a:endParaRPr kumimoji="1" lang="ja-JP" altLang="en-US" dirty="0"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1075-3D2B-4DCF-AC9F-B746BEAE8621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2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434"/>
              </p:ext>
            </p:extLst>
          </p:nvPr>
        </p:nvGraphicFramePr>
        <p:xfrm>
          <a:off x="353171" y="758875"/>
          <a:ext cx="9199658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240">
                  <a:extLst>
                    <a:ext uri="{9D8B030D-6E8A-4147-A177-3AD203B41FA5}">
                      <a16:colId xmlns:a16="http://schemas.microsoft.com/office/drawing/2014/main" val="2629644301"/>
                    </a:ext>
                  </a:extLst>
                </a:gridCol>
                <a:gridCol w="3512706">
                  <a:extLst>
                    <a:ext uri="{9D8B030D-6E8A-4147-A177-3AD203B41FA5}">
                      <a16:colId xmlns:a16="http://schemas.microsoft.com/office/drawing/2014/main" val="1815990272"/>
                    </a:ext>
                  </a:extLst>
                </a:gridCol>
                <a:gridCol w="1218822">
                  <a:extLst>
                    <a:ext uri="{9D8B030D-6E8A-4147-A177-3AD203B41FA5}">
                      <a16:colId xmlns:a16="http://schemas.microsoft.com/office/drawing/2014/main" val="831033282"/>
                    </a:ext>
                  </a:extLst>
                </a:gridCol>
                <a:gridCol w="3488890">
                  <a:extLst>
                    <a:ext uri="{9D8B030D-6E8A-4147-A177-3AD203B41FA5}">
                      <a16:colId xmlns:a16="http://schemas.microsoft.com/office/drawing/2014/main" val="359879847"/>
                    </a:ext>
                  </a:extLst>
                </a:gridCol>
              </a:tblGrid>
              <a:tr h="267721">
                <a:tc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実施時期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想定視聴者数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704219"/>
                  </a:ext>
                </a:extLst>
              </a:tr>
              <a:tr h="951897">
                <a:tc>
                  <a:txBody>
                    <a:bodyPr/>
                    <a:lstStyle/>
                    <a:p>
                      <a:pPr marL="0" indent="0" algn="l">
                        <a:buFont typeface="+mj-ea"/>
                        <a:buNone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番組概要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注）既に実証を行う番組が決まっている場合には、番組の概要を記載下さい。</a:t>
                      </a:r>
                      <a:endParaRPr kumimoji="1" lang="en-US" altLang="ja-JP" sz="11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　　未定の場合には、番組選定の観点を記載下さい。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129867"/>
                  </a:ext>
                </a:extLst>
              </a:tr>
              <a:tr h="45334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検証概要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注）構築するシステムの構成を図で示し、どのような検証を行う予定かを記載下さい。</a:t>
                      </a:r>
                      <a:endParaRPr kumimoji="1" lang="en-US" altLang="ja-JP" sz="11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　　前頁のシステム全体像に対して、こちらでは検証ポイントをより強調して記述ください。</a:t>
                      </a:r>
                      <a:endParaRPr kumimoji="1" lang="en-US" altLang="ja-JP" sz="11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　　また、各ステークホルダーがシステムのどの部分を担当するのかも明記してください。</a:t>
                      </a:r>
                      <a:endParaRPr kumimoji="1" lang="en-US" altLang="ja-JP" sz="11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　　検証に際して、モニター宅等に機材の設置を行う場合、どのような機材を何台設置予定か等も記載下さい。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654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7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cs typeface="Meiryo UI" panose="020B0604030504040204" pitchFamily="50" charset="-128"/>
              </a:rPr>
              <a:t>3. </a:t>
            </a:r>
            <a:r>
              <a:rPr kumimoji="1" lang="ja-JP" altLang="en-US" dirty="0">
                <a:cs typeface="Meiryo UI" panose="020B0604030504040204" pitchFamily="50" charset="-128"/>
              </a:rPr>
              <a:t>検証ポイント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1075-3D2B-4DCF-AC9F-B746BEAE8621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3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53711"/>
              </p:ext>
            </p:extLst>
          </p:nvPr>
        </p:nvGraphicFramePr>
        <p:xfrm>
          <a:off x="353078" y="771288"/>
          <a:ext cx="9199844" cy="5825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106">
                  <a:extLst>
                    <a:ext uri="{9D8B030D-6E8A-4147-A177-3AD203B41FA5}">
                      <a16:colId xmlns:a16="http://schemas.microsoft.com/office/drawing/2014/main" val="2629644301"/>
                    </a:ext>
                  </a:extLst>
                </a:gridCol>
                <a:gridCol w="6587123">
                  <a:extLst>
                    <a:ext uri="{9D8B030D-6E8A-4147-A177-3AD203B41FA5}">
                      <a16:colId xmlns:a16="http://schemas.microsoft.com/office/drawing/2014/main" val="1060690702"/>
                    </a:ext>
                  </a:extLst>
                </a:gridCol>
              </a:tblGrid>
              <a:tr h="312781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検証ポイント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451799"/>
                  </a:ext>
                </a:extLst>
              </a:tr>
              <a:tr h="307455">
                <a:tc rowSpan="3"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テレビ向け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4K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同時配信の展開方策に関する検証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359">
                <a:tc vMerge="1"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4K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同時配信サービスの技術に係る検証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704219"/>
                  </a:ext>
                </a:extLst>
              </a:tr>
              <a:tr h="1249359">
                <a:tc vMerge="1"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4K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同時配信サービスの普及促進に係る検証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62468"/>
                  </a:ext>
                </a:extLst>
              </a:tr>
              <a:tr h="2706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視聴データ利活用サービスの在り方に係る検証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99820"/>
                  </a:ext>
                </a:extLst>
              </a:tr>
            </a:tbl>
          </a:graphicData>
        </a:graphic>
      </p:graphicFrame>
      <p:sp>
        <p:nvSpPr>
          <p:cNvPr id="6" name="四角形: 角を丸くする 5"/>
          <p:cNvSpPr/>
          <p:nvPr/>
        </p:nvSpPr>
        <p:spPr>
          <a:xfrm>
            <a:off x="4638860" y="2008388"/>
            <a:ext cx="4725575" cy="1420612"/>
          </a:xfrm>
          <a:prstGeom prst="roundRect">
            <a:avLst>
              <a:gd name="adj" fmla="val 7712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事業にて検証する項目について、該当箇所に検証観点に対する提案のポイントを記載して下さい。</a:t>
            </a:r>
            <a:b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どのような検証を行い、何を成果として得られるかについて、</a:t>
            </a:r>
            <a:b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具体的に記載下さい。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必要に応じて図表を活用下さい。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必要に応じて複数ページにわたっても問題ありません。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検証しない部分については、空白のままとして下さい。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50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cs typeface="Meiryo UI" panose="020B0604030504040204" pitchFamily="50" charset="-128"/>
              </a:rPr>
              <a:t>4. </a:t>
            </a:r>
            <a:r>
              <a:rPr kumimoji="1" lang="ja-JP" altLang="en-US" dirty="0">
                <a:cs typeface="Meiryo UI" panose="020B0604030504040204" pitchFamily="50" charset="-128"/>
              </a:rPr>
              <a:t>効果検証方法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1075-3D2B-4DCF-AC9F-B746BEAE8621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55287"/>
              </p:ext>
            </p:extLst>
          </p:nvPr>
        </p:nvGraphicFramePr>
        <p:xfrm>
          <a:off x="351051" y="779418"/>
          <a:ext cx="9203897" cy="58463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8320">
                  <a:extLst>
                    <a:ext uri="{9D8B030D-6E8A-4147-A177-3AD203B41FA5}">
                      <a16:colId xmlns:a16="http://schemas.microsoft.com/office/drawing/2014/main" val="2629644301"/>
                    </a:ext>
                  </a:extLst>
                </a:gridCol>
                <a:gridCol w="920932">
                  <a:extLst>
                    <a:ext uri="{9D8B030D-6E8A-4147-A177-3AD203B41FA5}">
                      <a16:colId xmlns:a16="http://schemas.microsoft.com/office/drawing/2014/main" val="1815990272"/>
                    </a:ext>
                  </a:extLst>
                </a:gridCol>
                <a:gridCol w="4370426">
                  <a:extLst>
                    <a:ext uri="{9D8B030D-6E8A-4147-A177-3AD203B41FA5}">
                      <a16:colId xmlns:a16="http://schemas.microsoft.com/office/drawing/2014/main" val="831033282"/>
                    </a:ext>
                  </a:extLst>
                </a:gridCol>
                <a:gridCol w="2864219">
                  <a:extLst>
                    <a:ext uri="{9D8B030D-6E8A-4147-A177-3AD203B41FA5}">
                      <a16:colId xmlns:a16="http://schemas.microsoft.com/office/drawing/2014/main" val="3205176264"/>
                    </a:ext>
                  </a:extLst>
                </a:gridCol>
              </a:tblGrid>
              <a:tr h="1685108">
                <a:tc>
                  <a:txBody>
                    <a:bodyPr/>
                    <a:lstStyle/>
                    <a:p>
                      <a:pPr marL="0" indent="0" algn="l">
                        <a:buFont typeface="+mj-ea"/>
                        <a:buNone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実施方法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129867"/>
                  </a:ext>
                </a:extLst>
              </a:tr>
              <a:tr h="26778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被験者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獲得の工夫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ユーザー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対象者：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対象数：　　　　　人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654657"/>
                  </a:ext>
                </a:extLst>
              </a:tr>
              <a:tr h="7184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工夫点：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631505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ステーク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ホルダー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対象者：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対象数：　　　　　人（事業者）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9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工夫点：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183712"/>
                  </a:ext>
                </a:extLst>
              </a:tr>
              <a:tr h="1420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効果検証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の観点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78487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成果展開に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向けた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取組み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E64943-4F43-43FE-86FA-FFECF49AC43B}"/>
              </a:ext>
            </a:extLst>
          </p:cNvPr>
          <p:cNvSpPr/>
          <p:nvPr/>
        </p:nvSpPr>
        <p:spPr>
          <a:xfrm>
            <a:off x="351051" y="3010116"/>
            <a:ext cx="11119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注）類型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は一般ユーザー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ステークホルダーのうちいずれかを必須とし、類型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は双方を必須とします。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03375E-62B9-46B8-A3AC-24C81D1926F9}"/>
              </a:ext>
            </a:extLst>
          </p:cNvPr>
          <p:cNvSpPr/>
          <p:nvPr/>
        </p:nvSpPr>
        <p:spPr>
          <a:xfrm>
            <a:off x="1338942" y="5559586"/>
            <a:ext cx="5845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注）課題の抽出、有用性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有効性等の評価に資する観点及び分析軸を記載下さい。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04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cs typeface="Meiryo UI" panose="020B0604030504040204" pitchFamily="50" charset="-128"/>
              </a:rPr>
              <a:t>5</a:t>
            </a:r>
            <a:r>
              <a:rPr kumimoji="1" lang="en-US" altLang="ja-JP" dirty="0">
                <a:cs typeface="Meiryo UI" panose="020B0604030504040204" pitchFamily="50" charset="-128"/>
              </a:rPr>
              <a:t>. </a:t>
            </a:r>
            <a:r>
              <a:rPr kumimoji="1" lang="ja-JP" altLang="en-US" dirty="0">
                <a:cs typeface="Meiryo UI" panose="020B0604030504040204" pitchFamily="50" charset="-128"/>
              </a:rPr>
              <a:t>実施体制</a:t>
            </a:r>
          </a:p>
        </p:txBody>
      </p:sp>
      <p:sp>
        <p:nvSpPr>
          <p:cNvPr id="4" name="四角形: 角を丸くする 3"/>
          <p:cNvSpPr/>
          <p:nvPr/>
        </p:nvSpPr>
        <p:spPr>
          <a:xfrm>
            <a:off x="3881701" y="3744103"/>
            <a:ext cx="2453356" cy="576000"/>
          </a:xfrm>
          <a:prstGeom prst="roundRect">
            <a:avLst>
              <a:gd name="adj" fmla="val 459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◯◯株式会社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役割：☓☓</a:t>
            </a:r>
          </a:p>
        </p:txBody>
      </p:sp>
      <p:sp>
        <p:nvSpPr>
          <p:cNvPr id="5" name="四角形: 角を丸くする 4"/>
          <p:cNvSpPr/>
          <p:nvPr/>
        </p:nvSpPr>
        <p:spPr>
          <a:xfrm>
            <a:off x="3881701" y="4806103"/>
            <a:ext cx="2453356" cy="576000"/>
          </a:xfrm>
          <a:prstGeom prst="roundRect">
            <a:avLst>
              <a:gd name="adj" fmla="val 459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◯◯株式会社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役割：　　　☓☓</a:t>
            </a:r>
          </a:p>
        </p:txBody>
      </p:sp>
      <p:sp>
        <p:nvSpPr>
          <p:cNvPr id="6" name="四角形: 角を丸くする 5"/>
          <p:cNvSpPr/>
          <p:nvPr/>
        </p:nvSpPr>
        <p:spPr>
          <a:xfrm>
            <a:off x="3881701" y="5741470"/>
            <a:ext cx="2453356" cy="576000"/>
          </a:xfrm>
          <a:prstGeom prst="roundRect">
            <a:avLst>
              <a:gd name="adj" fmla="val 459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◯◯株式会社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役割：☓☓</a:t>
            </a:r>
          </a:p>
        </p:txBody>
      </p:sp>
      <p:cxnSp>
        <p:nvCxnSpPr>
          <p:cNvPr id="8" name="コネクタ: カギ線 7"/>
          <p:cNvCxnSpPr>
            <a:stCxn id="17" idx="3"/>
            <a:endCxn id="4" idx="1"/>
          </p:cNvCxnSpPr>
          <p:nvPr/>
        </p:nvCxnSpPr>
        <p:spPr>
          <a:xfrm flipV="1">
            <a:off x="3265207" y="4032103"/>
            <a:ext cx="616494" cy="27823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コネクタ: カギ線 8"/>
          <p:cNvCxnSpPr>
            <a:stCxn id="17" idx="3"/>
            <a:endCxn id="6" idx="1"/>
          </p:cNvCxnSpPr>
          <p:nvPr/>
        </p:nvCxnSpPr>
        <p:spPr>
          <a:xfrm>
            <a:off x="3265207" y="4310334"/>
            <a:ext cx="616494" cy="171913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  <a:endCxn id="5" idx="1"/>
          </p:cNvCxnSpPr>
          <p:nvPr/>
        </p:nvCxnSpPr>
        <p:spPr>
          <a:xfrm>
            <a:off x="3570944" y="5094103"/>
            <a:ext cx="31075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四角形: 角を丸くする 16"/>
          <p:cNvSpPr/>
          <p:nvPr/>
        </p:nvSpPr>
        <p:spPr>
          <a:xfrm>
            <a:off x="419457" y="3914334"/>
            <a:ext cx="2845750" cy="792000"/>
          </a:xfrm>
          <a:prstGeom prst="roundRect">
            <a:avLst>
              <a:gd name="adj" fmla="val 459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◯◯株式会社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役割：全体統括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　☓☓</a:t>
            </a:r>
          </a:p>
        </p:txBody>
      </p:sp>
      <p:sp>
        <p:nvSpPr>
          <p:cNvPr id="24" name="四角形: 角を丸くする 23"/>
          <p:cNvSpPr/>
          <p:nvPr/>
        </p:nvSpPr>
        <p:spPr>
          <a:xfrm>
            <a:off x="7090693" y="3744103"/>
            <a:ext cx="2453356" cy="576000"/>
          </a:xfrm>
          <a:prstGeom prst="roundRect">
            <a:avLst>
              <a:gd name="adj" fmla="val 459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◯◯株式会社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役割：☓☓</a:t>
            </a:r>
          </a:p>
        </p:txBody>
      </p:sp>
      <p:sp>
        <p:nvSpPr>
          <p:cNvPr id="25" name="四角形: 角を丸くする 24"/>
          <p:cNvSpPr/>
          <p:nvPr/>
        </p:nvSpPr>
        <p:spPr>
          <a:xfrm>
            <a:off x="7090693" y="4454242"/>
            <a:ext cx="2453356" cy="576000"/>
          </a:xfrm>
          <a:prstGeom prst="roundRect">
            <a:avLst>
              <a:gd name="adj" fmla="val 459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◯◯株式会社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役割：☓☓</a:t>
            </a:r>
          </a:p>
        </p:txBody>
      </p:sp>
      <p:cxnSp>
        <p:nvCxnSpPr>
          <p:cNvPr id="26" name="コネクタ: カギ線 25"/>
          <p:cNvCxnSpPr>
            <a:stCxn id="4" idx="3"/>
            <a:endCxn id="25" idx="1"/>
          </p:cNvCxnSpPr>
          <p:nvPr/>
        </p:nvCxnSpPr>
        <p:spPr>
          <a:xfrm>
            <a:off x="6335057" y="4032103"/>
            <a:ext cx="755636" cy="71013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4" idx="3"/>
            <a:endCxn id="24" idx="1"/>
          </p:cNvCxnSpPr>
          <p:nvPr/>
        </p:nvCxnSpPr>
        <p:spPr>
          <a:xfrm>
            <a:off x="6335057" y="4032103"/>
            <a:ext cx="7556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6405127" y="6517670"/>
            <a:ext cx="3318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注）関係事業者の役割が明確となるように記載下さい。</a:t>
            </a:r>
          </a:p>
        </p:txBody>
      </p:sp>
      <p:sp>
        <p:nvSpPr>
          <p:cNvPr id="34" name="スライド番号プレースホルダー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1075-3D2B-4DCF-AC9F-B746BEAE8621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5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00340" y="349736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実施体制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0340" y="654638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実施スケジュール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245228"/>
              </p:ext>
            </p:extLst>
          </p:nvPr>
        </p:nvGraphicFramePr>
        <p:xfrm>
          <a:off x="352329" y="979812"/>
          <a:ext cx="9201342" cy="2397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5798">
                  <a:extLst>
                    <a:ext uri="{9D8B030D-6E8A-4147-A177-3AD203B41FA5}">
                      <a16:colId xmlns:a16="http://schemas.microsoft.com/office/drawing/2014/main" val="2533649933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752427169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3746158953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3335473031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460234119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1127265915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1773125724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1857223377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2218292199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1749913575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2549513464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2469763384"/>
                    </a:ext>
                  </a:extLst>
                </a:gridCol>
                <a:gridCol w="542962">
                  <a:extLst>
                    <a:ext uri="{9D8B030D-6E8A-4147-A177-3AD203B41FA5}">
                      <a16:colId xmlns:a16="http://schemas.microsoft.com/office/drawing/2014/main" val="2389102028"/>
                    </a:ext>
                  </a:extLst>
                </a:gridCol>
              </a:tblGrid>
              <a:tr h="2810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256843"/>
                  </a:ext>
                </a:extLst>
              </a:tr>
              <a:tr h="35279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4133234"/>
                  </a:ext>
                </a:extLst>
              </a:tr>
              <a:tr h="352797"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2494583"/>
                  </a:ext>
                </a:extLst>
              </a:tr>
              <a:tr h="35279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56413433"/>
                  </a:ext>
                </a:extLst>
              </a:tr>
              <a:tr h="352797"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045928"/>
                  </a:ext>
                </a:extLst>
              </a:tr>
              <a:tr h="352797"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55639389"/>
                  </a:ext>
                </a:extLst>
              </a:tr>
              <a:tr h="352797"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0307348"/>
                  </a:ext>
                </a:extLst>
              </a:tr>
            </a:tbl>
          </a:graphicData>
        </a:graphic>
      </p:graphicFrame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99962B8-C07F-4E19-A608-DF2E11649102}"/>
              </a:ext>
            </a:extLst>
          </p:cNvPr>
          <p:cNvSpPr/>
          <p:nvPr/>
        </p:nvSpPr>
        <p:spPr>
          <a:xfrm>
            <a:off x="588298" y="5478444"/>
            <a:ext cx="2508068" cy="792000"/>
          </a:xfrm>
          <a:prstGeom prst="roundRect">
            <a:avLst>
              <a:gd name="adj" fmla="val 4598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連携する地域の事業者</a:t>
            </a:r>
            <a:r>
              <a:rPr kumimoji="1"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◯◯株式会社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役割：☓☓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AB8C779-652F-4CB8-BDD8-72184CB5324F}"/>
              </a:ext>
            </a:extLst>
          </p:cNvPr>
          <p:cNvCxnSpPr>
            <a:cxnSpLocks/>
            <a:stCxn id="17" idx="2"/>
            <a:endCxn id="20" idx="0"/>
          </p:cNvCxnSpPr>
          <p:nvPr/>
        </p:nvCxnSpPr>
        <p:spPr>
          <a:xfrm>
            <a:off x="1842332" y="4706334"/>
            <a:ext cx="0" cy="77211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17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cs typeface="Meiryo UI" panose="020B0604030504040204" pitchFamily="50" charset="-128"/>
              </a:rPr>
              <a:t>6. </a:t>
            </a:r>
            <a:r>
              <a:rPr lang="ja-JP" altLang="en-US" dirty="0">
                <a:cs typeface="Meiryo UI" panose="020B0604030504040204" pitchFamily="50" charset="-128"/>
              </a:rPr>
              <a:t>支出計画</a:t>
            </a:r>
            <a:endParaRPr kumimoji="1" lang="ja-JP" altLang="en-US" dirty="0"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1075-3D2B-4DCF-AC9F-B746BEAE8621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6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01292"/>
              </p:ext>
            </p:extLst>
          </p:nvPr>
        </p:nvGraphicFramePr>
        <p:xfrm>
          <a:off x="626941" y="842139"/>
          <a:ext cx="8650223" cy="4023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8027">
                  <a:extLst>
                    <a:ext uri="{9D8B030D-6E8A-4147-A177-3AD203B41FA5}">
                      <a16:colId xmlns:a16="http://schemas.microsoft.com/office/drawing/2014/main" val="241389940"/>
                    </a:ext>
                  </a:extLst>
                </a:gridCol>
                <a:gridCol w="3904119">
                  <a:extLst>
                    <a:ext uri="{9D8B030D-6E8A-4147-A177-3AD203B41FA5}">
                      <a16:colId xmlns:a16="http://schemas.microsoft.com/office/drawing/2014/main" val="1955253714"/>
                    </a:ext>
                  </a:extLst>
                </a:gridCol>
                <a:gridCol w="690298">
                  <a:extLst>
                    <a:ext uri="{9D8B030D-6E8A-4147-A177-3AD203B41FA5}">
                      <a16:colId xmlns:a16="http://schemas.microsoft.com/office/drawing/2014/main" val="1961822629"/>
                    </a:ext>
                  </a:extLst>
                </a:gridCol>
                <a:gridCol w="1724529">
                  <a:extLst>
                    <a:ext uri="{9D8B030D-6E8A-4147-A177-3AD203B41FA5}">
                      <a16:colId xmlns:a16="http://schemas.microsoft.com/office/drawing/2014/main" val="3574650871"/>
                    </a:ext>
                  </a:extLst>
                </a:gridCol>
                <a:gridCol w="1893250">
                  <a:extLst>
                    <a:ext uri="{9D8B030D-6E8A-4147-A177-3AD203B41FA5}">
                      <a16:colId xmlns:a16="http://schemas.microsoft.com/office/drawing/2014/main" val="17897092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費目（①～④は大項目）</a:t>
                      </a:r>
                    </a:p>
                  </a:txBody>
                  <a:tcPr marL="90000" marR="90000" marT="46800" marB="4680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数量</a:t>
                      </a:r>
                    </a:p>
                  </a:txBody>
                  <a:tcPr marL="90000" marR="90000" marT="46800" marB="468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単価（千円）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1" kern="100" dirty="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消費税等を含む</a:t>
                      </a:r>
                    </a:p>
                  </a:txBody>
                  <a:tcPr marL="90000" marR="90000" marT="46800" marB="468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金額（千円）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1" kern="100" dirty="0"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消費税等を含む</a:t>
                      </a:r>
                    </a:p>
                  </a:txBody>
                  <a:tcPr marL="90000" marR="90000" marT="46800" marB="468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65465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①実施計画に係る業務</a:t>
                      </a:r>
                    </a:p>
                  </a:txBody>
                  <a:tcPr marL="90000" marR="90000" marT="46800" marB="46800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3276399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1666253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373774145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②事業遂行に係る業務</a:t>
                      </a:r>
                    </a:p>
                  </a:txBody>
                  <a:tcPr marL="90000" marR="90000" marT="46800" marB="46800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2054782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1335493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258685016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③評価・効果検証等に係る業務</a:t>
                      </a:r>
                    </a:p>
                  </a:txBody>
                  <a:tcPr marL="90000" marR="90000" marT="46800" marB="46800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2421796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3518011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94003103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④成果取りまとめに係る業務</a:t>
                      </a:r>
                    </a:p>
                  </a:txBody>
                  <a:tcPr marL="90000" marR="90000" marT="46800" marB="46800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659178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3242961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1014702191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 marL="90000" marR="90000" marT="46800" marB="468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0000" marR="90000" marT="46800" marB="46800"/>
                </a:tc>
                <a:extLst>
                  <a:ext uri="{0D108BD9-81ED-4DB2-BD59-A6C34878D82A}">
                    <a16:rowId xmlns:a16="http://schemas.microsoft.com/office/drawing/2014/main" val="831689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610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cs typeface="Meiryo UI" panose="020B0604030504040204" pitchFamily="50" charset="-128"/>
              </a:rPr>
              <a:t>7. </a:t>
            </a:r>
            <a:r>
              <a:rPr lang="ja-JP" altLang="en-US" dirty="0">
                <a:cs typeface="Meiryo UI" panose="020B0604030504040204" pitchFamily="50" charset="-128"/>
              </a:rPr>
              <a:t>申請事業者情報</a:t>
            </a:r>
            <a:endParaRPr kumimoji="1" lang="ja-JP" altLang="en-US" dirty="0"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59088"/>
              </p:ext>
            </p:extLst>
          </p:nvPr>
        </p:nvGraphicFramePr>
        <p:xfrm>
          <a:off x="351920" y="906045"/>
          <a:ext cx="9202159" cy="1870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9421">
                  <a:extLst>
                    <a:ext uri="{9D8B030D-6E8A-4147-A177-3AD203B41FA5}">
                      <a16:colId xmlns:a16="http://schemas.microsoft.com/office/drawing/2014/main" val="3327058818"/>
                    </a:ext>
                  </a:extLst>
                </a:gridCol>
                <a:gridCol w="3480047">
                  <a:extLst>
                    <a:ext uri="{9D8B030D-6E8A-4147-A177-3AD203B41FA5}">
                      <a16:colId xmlns:a16="http://schemas.microsoft.com/office/drawing/2014/main" val="590138832"/>
                    </a:ext>
                  </a:extLst>
                </a:gridCol>
                <a:gridCol w="3712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652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国内事業主体名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387"/>
                  </a:ext>
                </a:extLst>
              </a:tr>
              <a:tr h="467652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担当部署・役職名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053534"/>
                  </a:ext>
                </a:extLst>
              </a:tr>
              <a:tr h="467652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担当者名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873465"/>
                  </a:ext>
                </a:extLst>
              </a:tr>
              <a:tr h="467652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担当者電話番号・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Email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電話番号：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Email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329509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1075-3D2B-4DCF-AC9F-B746BEAE8621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7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621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実証実験における検証の類型及び観点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1075-3D2B-4DCF-AC9F-B746BEAE8621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8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726531"/>
              </p:ext>
            </p:extLst>
          </p:nvPr>
        </p:nvGraphicFramePr>
        <p:xfrm>
          <a:off x="344488" y="908719"/>
          <a:ext cx="9223121" cy="5531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368">
                  <a:extLst>
                    <a:ext uri="{9D8B030D-6E8A-4147-A177-3AD203B41FA5}">
                      <a16:colId xmlns:a16="http://schemas.microsoft.com/office/drawing/2014/main" val="3426911209"/>
                    </a:ext>
                  </a:extLst>
                </a:gridCol>
                <a:gridCol w="1585029">
                  <a:extLst>
                    <a:ext uri="{9D8B030D-6E8A-4147-A177-3AD203B41FA5}">
                      <a16:colId xmlns:a16="http://schemas.microsoft.com/office/drawing/2014/main" val="2835351913"/>
                    </a:ext>
                  </a:extLst>
                </a:gridCol>
                <a:gridCol w="1928388">
                  <a:extLst>
                    <a:ext uri="{9D8B030D-6E8A-4147-A177-3AD203B41FA5}">
                      <a16:colId xmlns:a16="http://schemas.microsoft.com/office/drawing/2014/main" val="945013285"/>
                    </a:ext>
                  </a:extLst>
                </a:gridCol>
                <a:gridCol w="5457336">
                  <a:extLst>
                    <a:ext uri="{9D8B030D-6E8A-4147-A177-3AD203B41FA5}">
                      <a16:colId xmlns:a16="http://schemas.microsoft.com/office/drawing/2014/main" val="953700094"/>
                    </a:ext>
                  </a:extLst>
                </a:gridCol>
              </a:tblGrid>
              <a:tr h="3251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#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54000" marB="54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検証の類型</a:t>
                      </a:r>
                    </a:p>
                  </a:txBody>
                  <a:tcPr marL="72000" marR="72000" marT="54000" marB="5400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検証の観点／実証事業者にアウトプットとして求める要素</a:t>
                      </a:r>
                    </a:p>
                  </a:txBody>
                  <a:tcPr marL="72000" marR="72000" marT="54000" marB="5400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201901"/>
                  </a:ext>
                </a:extLst>
              </a:tr>
              <a:tr h="1968313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54000" marB="54000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テレビ向け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4K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同時配信の展開方策に関する検証</a:t>
                      </a: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4K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同時配信サービスの技術に係る検証</a:t>
                      </a: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ハイコネ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の実現に向けた検証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放送とハイブリッドキャスト・アプリケーションの提供者の同一性担保の在り方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コンパニオンアプリのユーザビリティの在り方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多様なデバイス等への拡張性確保の在り方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受信機やユーザの安全性担保の在り方　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【MPEG-DASH VOD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における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HDR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対応に向けた検証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実運用を想定した場合の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MPEG-DASH VOD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における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HDR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対応の在り方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ARIB TR-B39 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との整合性確保の在り方</a:t>
                      </a:r>
                    </a:p>
                  </a:txBody>
                  <a:tcPr marL="72000" marR="72000" marT="54000" marB="54000" anchor="ctr"/>
                </a:tc>
                <a:extLst>
                  <a:ext uri="{0D108BD9-81ED-4DB2-BD59-A6C34878D82A}">
                    <a16:rowId xmlns:a16="http://schemas.microsoft.com/office/drawing/2014/main" val="3511537937"/>
                  </a:ext>
                </a:extLst>
              </a:tr>
              <a:tr h="1502458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72000" marR="72000" marT="54000" marB="54000"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4K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同時配信サービスの普及促進に係る検証</a:t>
                      </a:r>
                      <a:endParaRPr kumimoji="1" lang="ja-JP" sz="105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ハイブリッドキャスト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4K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ビデオの普及展開に資するサービス・アプリケーションの検討及び技術的課題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地域／視聴者の特性に合ったコンテンツ／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CM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差し替え（アドレッサブル広告等）の在り方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地域の放送局等が共通で利用可能な基盤の在り方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ハイコネ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等を活用した新たなサービスモデルの在り方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サービス認知度向上に向けた施策の在り方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endParaRPr kumimoji="1" lang="ja-JP" sz="105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54000" marB="54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38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54000" marB="54000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視聴データ利活用サービスの在り方に係る検証</a:t>
                      </a:r>
                    </a:p>
                  </a:txBody>
                  <a:tcPr marL="72000" marR="72000" marT="54000" marB="54000" anchor="ctr"/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kumimoji="1" lang="ja-JP" sz="105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54000" marB="54000" anchor="ctr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視聴データを地域経済や地域社会に利用・還元できる仕組み（視聴データと地域のデータの組み合わせ等による、地域への利益還元を実現するサービスモデル）の在り方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※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特に以下の観点から検証を行う</a:t>
                      </a:r>
                    </a:p>
                    <a:p>
                      <a:pPr marL="358775" lvl="0" indent="-90488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視聴データとの組み合わせが効果的と想定されるデータの候補及び有効性評価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358775" lvl="0" indent="-90488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サービスを実現するための地域のステークホルダー（地域の放送事業者も含む）と、それぞれの役割・条件及び享受し得る利益等の整理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358775" lvl="0" indent="-90488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視聴者の安全安心を確保するための留意事項（視聴者への通知方法・通知内容等）</a:t>
                      </a:r>
                    </a:p>
                  </a:txBody>
                  <a:tcPr marL="72000" marR="72000" marT="54000" marB="54000" anchor="ctr"/>
                </a:tc>
                <a:extLst>
                  <a:ext uri="{0D108BD9-81ED-4DB2-BD59-A6C34878D82A}">
                    <a16:rowId xmlns:a16="http://schemas.microsoft.com/office/drawing/2014/main" val="922095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5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 dirty="0" smtClean="0">
            <a:solidFill>
              <a:schemeClr val="accent3">
                <a:lumMod val="10000"/>
              </a:schemeClr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796</Words>
  <Application>Microsoft Office PowerPoint</Application>
  <PresentationFormat>A4 210 x 297 mm</PresentationFormat>
  <Paragraphs>230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HG丸ｺﾞｼｯｸM-PRO</vt:lpstr>
      <vt:lpstr>Meiryo UI</vt:lpstr>
      <vt:lpstr>ＭＳ ゴシック</vt:lpstr>
      <vt:lpstr>游ゴシック</vt:lpstr>
      <vt:lpstr>Arial</vt:lpstr>
      <vt:lpstr>Verdana</vt:lpstr>
      <vt:lpstr>Wingdings</vt:lpstr>
      <vt:lpstr>Office テーマ</vt:lpstr>
      <vt:lpstr>＜企画タイトル＞</vt:lpstr>
      <vt:lpstr>1. 企画概要</vt:lpstr>
      <vt:lpstr>2. 検証の概要</vt:lpstr>
      <vt:lpstr>3. 検証ポイント</vt:lpstr>
      <vt:lpstr>4. 効果検証方法</vt:lpstr>
      <vt:lpstr>5. 実施体制</vt:lpstr>
      <vt:lpstr>6. 支出計画</vt:lpstr>
      <vt:lpstr>7. 申請事業者情報</vt:lpstr>
      <vt:lpstr>【参考】実証実験における検証の類型及び観点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2018-11-02T01:16:26Z</dcterms:created>
  <dcterms:modified xsi:type="dcterms:W3CDTF">2018-11-02T01:17:36Z</dcterms:modified>
</cp:coreProperties>
</file>