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4"/>
  </p:notesMasterIdLst>
  <p:sldIdLst>
    <p:sldId id="256" r:id="rId2"/>
    <p:sldId id="257" r:id="rId3"/>
    <p:sldId id="264" r:id="rId4"/>
    <p:sldId id="259" r:id="rId5"/>
    <p:sldId id="267" r:id="rId6"/>
    <p:sldId id="263" r:id="rId7"/>
    <p:sldId id="258" r:id="rId8"/>
    <p:sldId id="262" r:id="rId9"/>
    <p:sldId id="265" r:id="rId10"/>
    <p:sldId id="268" r:id="rId11"/>
    <p:sldId id="269" r:id="rId12"/>
    <p:sldId id="270"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5816" autoAdjust="0"/>
  </p:normalViewPr>
  <p:slideViewPr>
    <p:cSldViewPr snapToGrid="0" showGuides="1">
      <p:cViewPr varScale="1">
        <p:scale>
          <a:sx n="80" d="100"/>
          <a:sy n="80" d="100"/>
        </p:scale>
        <p:origin x="-78" y="-82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5AA9D99-7D09-49E3-9113-D0D20D15D5CC}" type="datetimeFigureOut">
              <a:rPr kumimoji="1" lang="ja-JP" altLang="en-US" smtClean="0"/>
              <a:t>2017/6/5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3269A29-55DE-470E-BEFB-FFDAF02DCF1B}" type="slidenum">
              <a:rPr kumimoji="1" lang="ja-JP" altLang="en-US" smtClean="0"/>
              <a:t>‹#›</a:t>
            </a:fld>
            <a:endParaRPr kumimoji="1" lang="ja-JP" altLang="en-US"/>
          </a:p>
        </p:txBody>
      </p:sp>
    </p:spTree>
    <p:extLst>
      <p:ext uri="{BB962C8B-B14F-4D97-AF65-F5344CB8AC3E}">
        <p14:creationId xmlns:p14="http://schemas.microsoft.com/office/powerpoint/2010/main" val="42217131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269A29-55DE-470E-BEFB-FFDAF02DCF1B}" type="slidenum">
              <a:rPr kumimoji="1" lang="ja-JP" altLang="en-US" smtClean="0"/>
              <a:t>3</a:t>
            </a:fld>
            <a:endParaRPr kumimoji="1" lang="ja-JP" altLang="en-US"/>
          </a:p>
        </p:txBody>
      </p:sp>
    </p:spTree>
    <p:extLst>
      <p:ext uri="{BB962C8B-B14F-4D97-AF65-F5344CB8AC3E}">
        <p14:creationId xmlns:p14="http://schemas.microsoft.com/office/powerpoint/2010/main" val="32980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269A29-55DE-470E-BEFB-FFDAF02DCF1B}" type="slidenum">
              <a:rPr kumimoji="1" lang="ja-JP" altLang="en-US" smtClean="0"/>
              <a:t>4</a:t>
            </a:fld>
            <a:endParaRPr kumimoji="1" lang="ja-JP" altLang="en-US"/>
          </a:p>
        </p:txBody>
      </p:sp>
    </p:spTree>
    <p:extLst>
      <p:ext uri="{BB962C8B-B14F-4D97-AF65-F5344CB8AC3E}">
        <p14:creationId xmlns:p14="http://schemas.microsoft.com/office/powerpoint/2010/main" val="2978888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269A29-55DE-470E-BEFB-FFDAF02DCF1B}" type="slidenum">
              <a:rPr kumimoji="1" lang="ja-JP" altLang="en-US" smtClean="0"/>
              <a:t>5</a:t>
            </a:fld>
            <a:endParaRPr kumimoji="1" lang="ja-JP" altLang="en-US"/>
          </a:p>
        </p:txBody>
      </p:sp>
    </p:spTree>
    <p:extLst>
      <p:ext uri="{BB962C8B-B14F-4D97-AF65-F5344CB8AC3E}">
        <p14:creationId xmlns:p14="http://schemas.microsoft.com/office/powerpoint/2010/main" val="164932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269A29-55DE-470E-BEFB-FFDAF02DCF1B}" type="slidenum">
              <a:rPr kumimoji="1" lang="ja-JP" altLang="en-US" smtClean="0"/>
              <a:t>10</a:t>
            </a:fld>
            <a:endParaRPr kumimoji="1" lang="ja-JP" altLang="en-US"/>
          </a:p>
        </p:txBody>
      </p:sp>
    </p:spTree>
    <p:extLst>
      <p:ext uri="{BB962C8B-B14F-4D97-AF65-F5344CB8AC3E}">
        <p14:creationId xmlns:p14="http://schemas.microsoft.com/office/powerpoint/2010/main" val="305756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269A29-55DE-470E-BEFB-FFDAF02DCF1B}" type="slidenum">
              <a:rPr kumimoji="1" lang="ja-JP" altLang="en-US" smtClean="0"/>
              <a:t>11</a:t>
            </a:fld>
            <a:endParaRPr kumimoji="1" lang="ja-JP" altLang="en-US"/>
          </a:p>
        </p:txBody>
      </p:sp>
    </p:spTree>
    <p:extLst>
      <p:ext uri="{BB962C8B-B14F-4D97-AF65-F5344CB8AC3E}">
        <p14:creationId xmlns:p14="http://schemas.microsoft.com/office/powerpoint/2010/main" val="86575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416029"/>
            <a:ext cx="8420100" cy="939567"/>
          </a:xfrm>
        </p:spPr>
        <p:txBody>
          <a:bodyPr anchor="b"/>
          <a:lstStyle>
            <a:lvl1pPr algn="ctr">
              <a:defRPr sz="36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cxnSp>
        <p:nvCxnSpPr>
          <p:cNvPr id="7" name="直線コネクタ 6"/>
          <p:cNvCxnSpPr/>
          <p:nvPr userDrawn="1"/>
        </p:nvCxnSpPr>
        <p:spPr>
          <a:xfrm>
            <a:off x="612396" y="3442851"/>
            <a:ext cx="8612567" cy="5024"/>
          </a:xfrm>
          <a:prstGeom prst="line">
            <a:avLst/>
          </a:prstGeom>
          <a:ln w="76200" cmpd="thinThick"/>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13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ja-JP" altLang="en-US" dirty="0"/>
              <a:t>マスター タイトルの書式設定</a:t>
            </a:r>
            <a:endParaRPr lang="en-US" dirty="0"/>
          </a:p>
        </p:txBody>
      </p:sp>
      <p:sp>
        <p:nvSpPr>
          <p:cNvPr id="5" name="Slide Number Placeholder 4"/>
          <p:cNvSpPr>
            <a:spLocks noGrp="1"/>
          </p:cNvSpPr>
          <p:nvPr>
            <p:ph type="sldNum" sz="quarter" idx="12"/>
          </p:nvPr>
        </p:nvSpPr>
        <p:spPr>
          <a:xfrm>
            <a:off x="9364435" y="124440"/>
            <a:ext cx="359229" cy="281212"/>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none"/>
        </p:style>
        <p:txBody>
          <a:bodyPr lIns="0" rIns="0" anchor="ctr"/>
          <a:lstStyle>
            <a:lvl1pPr algn="ctr">
              <a:defRPr>
                <a:solidFill>
                  <a:schemeClr val="tx1"/>
                </a:solidFill>
              </a:defRPr>
            </a:lvl1pPr>
          </a:lstStyle>
          <a:p>
            <a:fld id="{8C151075-3D2B-4DCF-AC9F-B746BEAE8621}" type="slidenum">
              <a:rPr kumimoji="1" lang="ja-JP" altLang="en-US" smtClean="0"/>
              <a:pPr/>
              <a:t>‹#›</a:t>
            </a:fld>
            <a:endParaRPr kumimoji="1" lang="ja-JP" altLang="en-US" dirty="0"/>
          </a:p>
        </p:txBody>
      </p:sp>
      <p:cxnSp>
        <p:nvCxnSpPr>
          <p:cNvPr id="7" name="直線コネクタ 6"/>
          <p:cNvCxnSpPr/>
          <p:nvPr userDrawn="1"/>
        </p:nvCxnSpPr>
        <p:spPr>
          <a:xfrm>
            <a:off x="0" y="553673"/>
            <a:ext cx="9906000" cy="0"/>
          </a:xfrm>
          <a:prstGeom prst="line">
            <a:avLst/>
          </a:prstGeom>
          <a:ln w="76200" cmpd="thinThick"/>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420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906000" cy="538843"/>
          </a:xfrm>
          <a:prstGeom prst="rect">
            <a:avLst/>
          </a:prstGeom>
        </p:spPr>
        <p:txBody>
          <a:bodyPr vert="horz" lIns="108000" tIns="36000" rIns="108000" bIns="3600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0785" y="813732"/>
            <a:ext cx="8665827" cy="536323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95305307"/>
      </p:ext>
    </p:extLst>
  </p:cSld>
  <p:clrMap bg1="lt1" tx1="dk1" bg2="lt2" tx2="dk2" accent1="accent1" accent2="accent2" accent3="accent3" accent4="accent4" accent5="accent5" accent6="accent6" hlink="hlink" folHlink="folHlink"/>
  <p:sldLayoutIdLst>
    <p:sldLayoutId id="2147483661" r:id="rId1"/>
    <p:sldLayoutId id="2147483666" r:id="rId2"/>
  </p:sldLayoutIdLst>
  <p:hf hdr="0" ftr="0" dt="0"/>
  <p:txStyles>
    <p:titleStyle>
      <a:lvl1pPr algn="l" defTabSz="914400" rtl="0" eaLnBrk="1" latinLnBrk="0" hangingPunct="1">
        <a:lnSpc>
          <a:spcPct val="90000"/>
        </a:lnSpc>
        <a:spcBef>
          <a:spcPct val="0"/>
        </a:spcBef>
        <a:buNone/>
        <a:defRPr kumimoji="1" sz="24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＜企画タイトル＞</a:t>
            </a:r>
          </a:p>
        </p:txBody>
      </p:sp>
      <p:sp>
        <p:nvSpPr>
          <p:cNvPr id="3" name="サブタイトル 2"/>
          <p:cNvSpPr>
            <a:spLocks noGrp="1"/>
          </p:cNvSpPr>
          <p:nvPr>
            <p:ph type="subTitle" idx="1"/>
          </p:nvPr>
        </p:nvSpPr>
        <p:spPr/>
        <p:txBody>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＜提案社一覧＞</a:t>
            </a:r>
          </a:p>
        </p:txBody>
      </p:sp>
    </p:spTree>
    <p:extLst>
      <p:ext uri="{BB962C8B-B14F-4D97-AF65-F5344CB8AC3E}">
        <p14:creationId xmlns:p14="http://schemas.microsoft.com/office/powerpoint/2010/main" val="223196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実証実験における検証の類型及び観点 ①</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9</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747484061"/>
              </p:ext>
            </p:extLst>
          </p:nvPr>
        </p:nvGraphicFramePr>
        <p:xfrm>
          <a:off x="344488" y="908720"/>
          <a:ext cx="9223121" cy="5040576"/>
        </p:xfrm>
        <a:graphic>
          <a:graphicData uri="http://schemas.openxmlformats.org/drawingml/2006/table">
            <a:tbl>
              <a:tblPr firstRow="1" bandRow="1">
                <a:tableStyleId>{5940675A-B579-460E-94D1-54222C63F5DA}</a:tableStyleId>
              </a:tblPr>
              <a:tblGrid>
                <a:gridCol w="252368">
                  <a:extLst>
                    <a:ext uri="{9D8B030D-6E8A-4147-A177-3AD203B41FA5}">
                      <a16:colId xmlns:a16="http://schemas.microsoft.com/office/drawing/2014/main" xmlns="" val="3426911209"/>
                    </a:ext>
                  </a:extLst>
                </a:gridCol>
                <a:gridCol w="1585029">
                  <a:extLst>
                    <a:ext uri="{9D8B030D-6E8A-4147-A177-3AD203B41FA5}">
                      <a16:colId xmlns:a16="http://schemas.microsoft.com/office/drawing/2014/main" xmlns="" val="2835351913"/>
                    </a:ext>
                  </a:extLst>
                </a:gridCol>
                <a:gridCol w="1928388">
                  <a:extLst>
                    <a:ext uri="{9D8B030D-6E8A-4147-A177-3AD203B41FA5}">
                      <a16:colId xmlns:a16="http://schemas.microsoft.com/office/drawing/2014/main" xmlns="" val="945013285"/>
                    </a:ext>
                  </a:extLst>
                </a:gridCol>
                <a:gridCol w="5457336">
                  <a:extLst>
                    <a:ext uri="{9D8B030D-6E8A-4147-A177-3AD203B41FA5}">
                      <a16:colId xmlns:a16="http://schemas.microsoft.com/office/drawing/2014/main" xmlns="" val="953700094"/>
                    </a:ext>
                  </a:extLst>
                </a:gridCol>
              </a:tblGrid>
              <a:tr h="0">
                <a:tc>
                  <a:txBody>
                    <a:bodyPr/>
                    <a:lstStyle/>
                    <a:p>
                      <a:pPr algn="ctr"/>
                      <a:r>
                        <a:rPr kumimoji="1"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solidFill>
                      <a:schemeClr val="accent1"/>
                    </a:solidFill>
                  </a:tcPr>
                </a:tc>
                <a:tc>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検証の類型</a:t>
                      </a:r>
                    </a:p>
                  </a:txBody>
                  <a:tcPr marL="72000" marR="72000" marT="54000" marB="54000" anchor="ctr">
                    <a:solidFill>
                      <a:schemeClr val="accent1"/>
                    </a:solidFill>
                  </a:tcPr>
                </a:tc>
                <a:tc gridSpan="2">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検証の観点／実証事業者にアウトプットとして求める要素</a:t>
                      </a:r>
                    </a:p>
                  </a:txBody>
                  <a:tcPr marL="72000" marR="72000" marT="54000" marB="54000" anchor="ctr">
                    <a:solidFill>
                      <a:schemeClr val="accent1"/>
                    </a:solidFill>
                  </a:tcPr>
                </a:tc>
                <a:tc hMerge="1">
                  <a:txBody>
                    <a:bodyPr/>
                    <a:lstStyle/>
                    <a:p>
                      <a:endParaRPr kumimoji="1" lang="ja-JP" altLang="en-US"/>
                    </a:p>
                  </a:txBody>
                  <a:tcPr/>
                </a:tc>
                <a:extLst>
                  <a:ext uri="{0D108BD9-81ED-4DB2-BD59-A6C34878D82A}">
                    <a16:rowId xmlns:a16="http://schemas.microsoft.com/office/drawing/2014/main" xmlns="" val="3756201901"/>
                  </a:ext>
                </a:extLst>
              </a:tr>
              <a:tr h="367955">
                <a:tc rowSpan="3">
                  <a:txBody>
                    <a:bodyPr/>
                    <a:lstStyle/>
                    <a:p>
                      <a:pPr algn="l"/>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A</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rowSpan="3">
                  <a:txBody>
                    <a:bodyPr/>
                    <a:lstStyle/>
                    <a:p>
                      <a:pPr algn="l"/>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4K</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コンテンツ同時配信、再生に係る検証</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（ユニキャスト）</a:t>
                      </a:r>
                    </a:p>
                  </a:txBody>
                  <a:tcPr marL="72000" marR="72000" marT="54000" marB="54000" anchor="ctr"/>
                </a:tc>
                <a:tc>
                  <a:txBody>
                    <a:bodyPr/>
                    <a:lstStyle/>
                    <a:p>
                      <a:pPr marL="0" lv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①技術、運用面での課題の</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lv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明確化・方策案の検討</a:t>
                      </a:r>
                    </a:p>
                  </a:txBody>
                  <a:tcPr marL="72000" marR="72000" marT="54000" marB="54000" anchor="ctr"/>
                </a:tc>
                <a:tc>
                  <a:txBody>
                    <a:bodyPr/>
                    <a:lstStyle/>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配信規模とコストやネットワーク負荷（帯域等）の関係性の整理</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放送に資するコンテンツ配信を実現するための運用・管理の在り方の整理</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安定的な品質を確保するために監視すべきパラメータの整理</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（映像品質、遅延、パケットロス、遅延のゆらぎ等）</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4K</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コンテンツの配信に向けた検証環境の整備の在り方に対する提言</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（コンテンツ開発上のノウハウや検証に必要な受信機挙動に関する情報共有の</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在り方等を含む）</a:t>
                      </a:r>
                      <a:endParaRPr kumimoji="1" lang="ja-JP" altLang="en-US" sz="1050" kern="1200" noProof="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extLst>
                  <a:ext uri="{0D108BD9-81ED-4DB2-BD59-A6C34878D82A}">
                    <a16:rowId xmlns:a16="http://schemas.microsoft.com/office/drawing/2014/main" xmlns="" val="3511537937"/>
                  </a:ext>
                </a:extLst>
              </a:tr>
              <a:tr h="326300">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a:txBody>
                    <a:bodyPr/>
                    <a:lstStyle/>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②地域情報や広告等の</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放送コンテンツ内への情報・コンテンツ挿入に係る検証</a:t>
                      </a:r>
                      <a:endParaRPr kumimoji="1" 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a:txBody>
                    <a:bodyPr/>
                    <a:lstStyle/>
                    <a:p>
                      <a:pPr algn="l">
                        <a:spcAft>
                          <a:spcPts val="0"/>
                        </a:spcAft>
                      </a:pPr>
                      <a:r>
                        <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【技術に係る検討】</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地域や視聴者毎の</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CM</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選定のためのトランザクション処理の方法の検討</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地域制限の実現方法、及び実現にあたっての課題の整理</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受信機に求められる機能の動作要件の規格化の要否に対する提言　等</a:t>
                      </a:r>
                    </a:p>
                    <a:p>
                      <a:pPr algn="l">
                        <a:spcAft>
                          <a:spcPts val="0"/>
                        </a:spcAft>
                      </a:pPr>
                      <a:r>
                        <a:rPr lang="ja-JP" altLang="ja-JP" sz="105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※複数メーカの受信機による検証を踏まえたものとすること。</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【運用に係る検討】</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運用範囲・内容の統一化、及び検証環境の整備の在り方に対する提言</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IPTV</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フォーラムにおける</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IP</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放送仕様等との整合性</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ビジネスモデル（案）、及び各ステークホルダーのメリット／課題、及び責任分界点等の整理</a:t>
                      </a:r>
                      <a:endParaRPr kumimoji="1" 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extLst>
                  <a:ext uri="{0D108BD9-81ED-4DB2-BD59-A6C34878D82A}">
                    <a16:rowId xmlns:a16="http://schemas.microsoft.com/office/drawing/2014/main" xmlns="" val="10002"/>
                  </a:ext>
                </a:extLst>
              </a:tr>
              <a:tr h="326300">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a:txBody>
                    <a:bodyPr/>
                    <a:lstStyle/>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③ハイブリッドキャスト動画再生時における放送への</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スムーズな移行に係る検証</a:t>
                      </a:r>
                      <a:endParaRPr kumimoji="1" 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a:txBody>
                    <a:bodyPr/>
                    <a:lstStyle/>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方式</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イベントメッセージ（</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EM</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kern="12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WebSocket</a:t>
                      </a:r>
                      <a:r>
                        <a:rPr kumimoji="1" lang="ja-JP" altLang="ja-JP" sz="1050" kern="12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ポーリング等）別の比較検証を通じたメリット・課題整理</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比較観点の例：</a:t>
                      </a:r>
                    </a:p>
                    <a:p>
                      <a:pPr marL="0" lvl="0" indent="0" algn="l" defTabSz="914400" rtl="0" eaLnBrk="1" latinLnBrk="0" hangingPunct="1">
                        <a:lnSpc>
                          <a:spcPct val="120000"/>
                        </a:lnSpc>
                        <a:spcAft>
                          <a:spcPts val="0"/>
                        </a:spcAft>
                        <a:buFont typeface="Wingdings" panose="05000000000000000000" pitchFamily="2" charset="2"/>
                        <a:buNone/>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受信機への実装状況、即時性、</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NW</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輻輳環境下での影響度合い、受信機メーカ側の</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defTabSz="914400" rtl="0" eaLnBrk="1" latinLnBrk="0" hangingPunct="1">
                        <a:lnSpc>
                          <a:spcPct val="120000"/>
                        </a:lnSpc>
                        <a:spcAft>
                          <a:spcPts val="0"/>
                        </a:spcAft>
                        <a:buFont typeface="Wingdings" panose="05000000000000000000" pitchFamily="2" charset="2"/>
                        <a:buNone/>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負担、放送局側の負担 等</a:t>
                      </a:r>
                    </a:p>
                    <a:p>
                      <a:pPr indent="133350" algn="l">
                        <a:spcAft>
                          <a:spcPts val="0"/>
                        </a:spcAft>
                      </a:pPr>
                      <a:r>
                        <a:rPr lang="ja-JP" altLang="ja-JP" sz="105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※複数メーカの受信機による検証を踏まえたものとすること。</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14300" algn="l">
                        <a:spcAft>
                          <a:spcPts val="0"/>
                        </a:spcAft>
                      </a:pPr>
                      <a:r>
                        <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rPr>
                        <a:t>EM</a:t>
                      </a:r>
                      <a:r>
                        <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rPr>
                        <a:t>方式では、スクランブル処理実施有無別の比較検証も含む。</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IPTV</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フォーラムにおけるハイブリッドキャスト運用規定等との整合性</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49659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実証実験における検証の類型及び観点 ②</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10</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396596237"/>
              </p:ext>
            </p:extLst>
          </p:nvPr>
        </p:nvGraphicFramePr>
        <p:xfrm>
          <a:off x="344488" y="935879"/>
          <a:ext cx="9223121" cy="4560516"/>
        </p:xfrm>
        <a:graphic>
          <a:graphicData uri="http://schemas.openxmlformats.org/drawingml/2006/table">
            <a:tbl>
              <a:tblPr firstRow="1" bandRow="1">
                <a:tableStyleId>{5940675A-B579-460E-94D1-54222C63F5DA}</a:tableStyleId>
              </a:tblPr>
              <a:tblGrid>
                <a:gridCol w="252368">
                  <a:extLst>
                    <a:ext uri="{9D8B030D-6E8A-4147-A177-3AD203B41FA5}">
                      <a16:colId xmlns:a16="http://schemas.microsoft.com/office/drawing/2014/main" xmlns="" val="3426911209"/>
                    </a:ext>
                  </a:extLst>
                </a:gridCol>
                <a:gridCol w="1585029">
                  <a:extLst>
                    <a:ext uri="{9D8B030D-6E8A-4147-A177-3AD203B41FA5}">
                      <a16:colId xmlns:a16="http://schemas.microsoft.com/office/drawing/2014/main" xmlns="" val="2835351913"/>
                    </a:ext>
                  </a:extLst>
                </a:gridCol>
                <a:gridCol w="1928388">
                  <a:extLst>
                    <a:ext uri="{9D8B030D-6E8A-4147-A177-3AD203B41FA5}">
                      <a16:colId xmlns:a16="http://schemas.microsoft.com/office/drawing/2014/main" xmlns="" val="945013285"/>
                    </a:ext>
                  </a:extLst>
                </a:gridCol>
                <a:gridCol w="5457336">
                  <a:extLst>
                    <a:ext uri="{9D8B030D-6E8A-4147-A177-3AD203B41FA5}">
                      <a16:colId xmlns:a16="http://schemas.microsoft.com/office/drawing/2014/main" xmlns="" val="953700094"/>
                    </a:ext>
                  </a:extLst>
                </a:gridCol>
              </a:tblGrid>
              <a:tr h="0">
                <a:tc>
                  <a:txBody>
                    <a:bodyPr/>
                    <a:lstStyle/>
                    <a:p>
                      <a:pPr algn="ctr"/>
                      <a:r>
                        <a:rPr kumimoji="1"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solidFill>
                      <a:schemeClr val="accent1"/>
                    </a:solidFill>
                  </a:tcPr>
                </a:tc>
                <a:tc>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検証の類型</a:t>
                      </a:r>
                    </a:p>
                  </a:txBody>
                  <a:tcPr marL="72000" marR="72000" marT="54000" marB="54000" anchor="ctr">
                    <a:solidFill>
                      <a:schemeClr val="accent1"/>
                    </a:solidFill>
                  </a:tcPr>
                </a:tc>
                <a:tc gridSpan="2">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検証の観点／実証事業者にアウトプットとして求める要素</a:t>
                      </a:r>
                    </a:p>
                  </a:txBody>
                  <a:tcPr marL="72000" marR="72000" marT="54000" marB="54000" anchor="ctr">
                    <a:solidFill>
                      <a:schemeClr val="accent1"/>
                    </a:solidFill>
                  </a:tcPr>
                </a:tc>
                <a:tc hMerge="1">
                  <a:txBody>
                    <a:bodyPr/>
                    <a:lstStyle/>
                    <a:p>
                      <a:endParaRPr kumimoji="1" lang="ja-JP" altLang="en-US"/>
                    </a:p>
                  </a:txBody>
                  <a:tcPr/>
                </a:tc>
                <a:extLst>
                  <a:ext uri="{0D108BD9-81ED-4DB2-BD59-A6C34878D82A}">
                    <a16:rowId xmlns:a16="http://schemas.microsoft.com/office/drawing/2014/main" xmlns="" val="3756201901"/>
                  </a:ext>
                </a:extLst>
              </a:tr>
              <a:tr h="367955">
                <a:tc rowSpan="3">
                  <a:txBody>
                    <a:bodyPr/>
                    <a:lstStyle/>
                    <a:p>
                      <a:pPr algn="l"/>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B</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rowSpan="3">
                  <a:txBody>
                    <a:bodyPr/>
                    <a:lstStyle/>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効率的なコンテンツ配信方式に係る検証</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（マルチキャスト等）</a:t>
                      </a:r>
                    </a:p>
                  </a:txBody>
                  <a:tcPr marL="72000" marR="72000" marT="54000" marB="54000" anchor="ctr"/>
                </a:tc>
                <a:tc>
                  <a:txBody>
                    <a:bodyPr/>
                    <a:lstStyle/>
                    <a:p>
                      <a:pPr marL="0" lv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①技術、運用面での</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lvl="0" indent="0" algn="l">
                        <a:buFont typeface="Wingdings" panose="05000000000000000000" pitchFamily="2" charset="2"/>
                        <a:buNone/>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課題の明確化・方策案の検討</a:t>
                      </a:r>
                    </a:p>
                  </a:txBody>
                  <a:tcPr marL="72000" marR="72000" marT="54000" marB="54000" anchor="ctr"/>
                </a:tc>
                <a:tc>
                  <a:txBody>
                    <a:bodyPr/>
                    <a:lstStyle/>
                    <a:p>
                      <a:pPr algn="l">
                        <a:spcAft>
                          <a:spcPts val="0"/>
                        </a:spcAft>
                      </a:pPr>
                      <a:r>
                        <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【技術に係る検討】</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複数放送事業者／回線事業者等が存在する環境下での効率的なコンテンツ配信の実現に向けたシステム構成要素の提案</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対応・改修等が必要となる要素の抽出、及び実現に必要となるコストの概算</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配信規模とコストやネットワーク負荷（帯域等）の関係性の整理</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安定的な品質を確保するために監視すべきパラメータの整理</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（映像品質、遅延、パケットロス、遅延のゆらぎ等）</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バースト的なトラヒックが発生した場合の対応方策</a:t>
                      </a:r>
                    </a:p>
                    <a:p>
                      <a:pPr algn="l">
                        <a:spcAft>
                          <a:spcPts val="0"/>
                        </a:spcAft>
                      </a:pPr>
                      <a:r>
                        <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【運用に係る検討】</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放送に資するコンテンツ配信を実現するための運用・管理の在り方の整理</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放送事業者、通信事業者等が運用上留意すべき観点の整理</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4K</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コンテンツの配信に向けた検証環境の整備の在り方に対する提言</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（コンテンツ開発上のノウハウや検証に必要な受信機挙動に関する情報共有の</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在り方等を含む）</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IPTV</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フォーラムにおける</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IP</a:t>
                      </a:r>
                      <a:r>
                        <a:rPr kumimoji="1" lang="ja-JP"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放送仕様等との整合性</a:t>
                      </a:r>
                      <a:endParaRPr kumimoji="1" lang="ja-JP" altLang="en-US" sz="1050" kern="1200" noProof="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extLst>
                  <a:ext uri="{0D108BD9-81ED-4DB2-BD59-A6C34878D82A}">
                    <a16:rowId xmlns:a16="http://schemas.microsoft.com/office/drawing/2014/main" xmlns="" val="3511537937"/>
                  </a:ext>
                </a:extLst>
              </a:tr>
              <a:tr h="326300">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a:txBody>
                    <a:bodyPr/>
                    <a:lstStyle/>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②地域情報や広告等の</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放送コンテンツ内への情報・コンテンツ挿入に係る検証</a:t>
                      </a:r>
                      <a:endParaRPr kumimoji="1" 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a:txBody>
                    <a:bodyPr/>
                    <a:lstStyle/>
                    <a:p>
                      <a:pPr algn="l">
                        <a:spcAft>
                          <a:spcPts val="0"/>
                        </a:spcAft>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②と同様とする。</a:t>
                      </a:r>
                      <a:endParaRPr kumimoji="1" 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extLst>
                  <a:ext uri="{0D108BD9-81ED-4DB2-BD59-A6C34878D82A}">
                    <a16:rowId xmlns:a16="http://schemas.microsoft.com/office/drawing/2014/main" xmlns="" val="10002"/>
                  </a:ext>
                </a:extLst>
              </a:tr>
              <a:tr h="326300">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vMerge="1">
                  <a:txBody>
                    <a:bodyPr/>
                    <a:lstStyle/>
                    <a:p>
                      <a:pPr algn="l"/>
                      <a:endParaRPr kumimoji="1" lang="ja-JP" altLang="en-US" sz="1050" dirty="0">
                        <a:latin typeface="游ゴシック Medium" panose="020B0500000000000000" pitchFamily="50" charset="-128"/>
                        <a:ea typeface="游ゴシック Medium" panose="020B0500000000000000" pitchFamily="50" charset="-128"/>
                      </a:endParaRPr>
                    </a:p>
                  </a:txBody>
                  <a:tcPr marL="72000" marR="72000" marT="54000" marB="54000" anchor="ctr"/>
                </a:tc>
                <a:tc>
                  <a:txBody>
                    <a:bodyPr/>
                    <a:lstStyle/>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③ハイブリッドキャスト動画再生時における放送への</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defTabSz="914400" rtl="0" eaLnBrk="1" latinLnBrk="0" hangingPunct="1">
                        <a:lnSpc>
                          <a:spcPct val="120000"/>
                        </a:lnSpc>
                        <a:spcAft>
                          <a:spcPts val="0"/>
                        </a:spcAft>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スムーズな移行に係る検証</a:t>
                      </a:r>
                      <a:endParaRPr kumimoji="1" 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a:txBody>
                    <a:bodyPr/>
                    <a:lstStyle/>
                    <a:p>
                      <a:pPr marL="0" lvl="0" indent="0" algn="l" defTabSz="914400" rtl="0" eaLnBrk="1" latinLnBrk="0" hangingPunct="1">
                        <a:lnSpc>
                          <a:spcPct val="120000"/>
                        </a:lnSpc>
                        <a:spcAft>
                          <a:spcPts val="0"/>
                        </a:spcAft>
                        <a:buFont typeface="Wingdings" panose="05000000000000000000" pitchFamily="2" charset="2"/>
                        <a:buNone/>
                      </a:pP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③と同様とする。</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69880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実証実験における検証の類型及び観点 ③</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11</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785036543"/>
              </p:ext>
            </p:extLst>
          </p:nvPr>
        </p:nvGraphicFramePr>
        <p:xfrm>
          <a:off x="344488" y="944937"/>
          <a:ext cx="9223121" cy="2072232"/>
        </p:xfrm>
        <a:graphic>
          <a:graphicData uri="http://schemas.openxmlformats.org/drawingml/2006/table">
            <a:tbl>
              <a:tblPr firstRow="1" bandRow="1">
                <a:tableStyleId>{5940675A-B579-460E-94D1-54222C63F5DA}</a:tableStyleId>
              </a:tblPr>
              <a:tblGrid>
                <a:gridCol w="252368">
                  <a:extLst>
                    <a:ext uri="{9D8B030D-6E8A-4147-A177-3AD203B41FA5}">
                      <a16:colId xmlns:a16="http://schemas.microsoft.com/office/drawing/2014/main" xmlns="" val="3426911209"/>
                    </a:ext>
                  </a:extLst>
                </a:gridCol>
                <a:gridCol w="1585029">
                  <a:extLst>
                    <a:ext uri="{9D8B030D-6E8A-4147-A177-3AD203B41FA5}">
                      <a16:colId xmlns:a16="http://schemas.microsoft.com/office/drawing/2014/main" xmlns="" val="2835351913"/>
                    </a:ext>
                  </a:extLst>
                </a:gridCol>
                <a:gridCol w="7385724">
                  <a:extLst>
                    <a:ext uri="{9D8B030D-6E8A-4147-A177-3AD203B41FA5}">
                      <a16:colId xmlns:a16="http://schemas.microsoft.com/office/drawing/2014/main" xmlns="" val="945013285"/>
                    </a:ext>
                  </a:extLst>
                </a:gridCol>
              </a:tblGrid>
              <a:tr h="0">
                <a:tc>
                  <a:txBody>
                    <a:bodyPr/>
                    <a:lstStyle/>
                    <a:p>
                      <a:pPr algn="ctr"/>
                      <a:r>
                        <a:rPr kumimoji="1"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solidFill>
                      <a:schemeClr val="accent1"/>
                    </a:solidFill>
                  </a:tcPr>
                </a:tc>
                <a:tc>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検証の類型</a:t>
                      </a:r>
                    </a:p>
                  </a:txBody>
                  <a:tcPr marL="72000" marR="72000" marT="54000" marB="54000" anchor="ctr">
                    <a:solidFill>
                      <a:schemeClr val="accent1"/>
                    </a:solidFill>
                  </a:tcPr>
                </a:tc>
                <a:tc>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検証の観点／実証事業者にアウトプットとして求める要素</a:t>
                      </a:r>
                    </a:p>
                  </a:txBody>
                  <a:tcPr marL="72000" marR="72000" marT="54000" marB="54000" anchor="ctr">
                    <a:solidFill>
                      <a:schemeClr val="accent1"/>
                    </a:solidFill>
                  </a:tcPr>
                </a:tc>
                <a:extLst>
                  <a:ext uri="{0D108BD9-81ED-4DB2-BD59-A6C34878D82A}">
                    <a16:rowId xmlns:a16="http://schemas.microsoft.com/office/drawing/2014/main" xmlns="" val="3756201901"/>
                  </a:ext>
                </a:extLst>
              </a:tr>
              <a:tr h="326300">
                <a:tc>
                  <a:txBody>
                    <a:bodyPr/>
                    <a:lstStyle/>
                    <a:p>
                      <a:pPr algn="l"/>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54000" marB="54000" anchor="ctr"/>
                </a:tc>
                <a:tc>
                  <a:txBody>
                    <a:bodyPr/>
                    <a:lstStyle/>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視聴データ利活用に</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よる放送サービスのサービスモデル、及び運用方法の在り方に</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係る検証</a:t>
                      </a:r>
                    </a:p>
                  </a:txBody>
                  <a:tcPr marL="72000" marR="72000" marT="54000" marB="54000" anchor="ctr"/>
                </a:tc>
                <a:tc>
                  <a:txBody>
                    <a:bodyPr/>
                    <a:lstStyle/>
                    <a:p>
                      <a:pPr algn="l">
                        <a:spcAft>
                          <a:spcPts val="0"/>
                        </a:spcAft>
                      </a:pPr>
                      <a:r>
                        <a:rPr lang="en-US"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kern="100" dirty="0">
                          <a:effectLst/>
                          <a:latin typeface="Meiryo UI" panose="020B0604030504040204" pitchFamily="50" charset="-128"/>
                          <a:ea typeface="Meiryo UI" panose="020B0604030504040204" pitchFamily="50" charset="-128"/>
                          <a:cs typeface="Meiryo UI" panose="020B0604030504040204" pitchFamily="50" charset="-128"/>
                        </a:rPr>
                        <a:t>視聴データの利活用に係る検討</a:t>
                      </a:r>
                      <a:r>
                        <a:rPr lang="en-US"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地域の関係事業者が連携した視聴データ等の活用による地域活性化に資する放送起点型の新たなサービスモデルに対する提言　等</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defTabSz="914400" rtl="0" eaLnBrk="1" latinLnBrk="0" hangingPunct="1">
                        <a:lnSpc>
                          <a:spcPct val="120000"/>
                        </a:lnSpc>
                        <a:spcAft>
                          <a:spcPts val="0"/>
                        </a:spcAft>
                        <a:buFont typeface="Wingdings" panose="05000000000000000000" pitchFamily="2" charset="2"/>
                        <a:buNone/>
                      </a:pPr>
                      <a:r>
                        <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kern="100" dirty="0">
                          <a:effectLst/>
                          <a:latin typeface="Meiryo UI" panose="020B0604030504040204" pitchFamily="50" charset="-128"/>
                          <a:ea typeface="Meiryo UI" panose="020B0604030504040204" pitchFamily="50" charset="-128"/>
                          <a:cs typeface="Meiryo UI" panose="020B0604030504040204" pitchFamily="50" charset="-128"/>
                        </a:rPr>
                        <a:t>視聴者保護に係る検討</a:t>
                      </a:r>
                      <a:r>
                        <a:rPr lang="ja-JP" altLang="ja-JP" sz="1050" u="sng"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適切な通知内容の在り方（通知内容の適切性／理解容易性）に対する提言</a:t>
                      </a:r>
                    </a:p>
                    <a:p>
                      <a:pPr marL="0" lvl="0" indent="0" algn="l" defTabSz="914400" rtl="0" eaLnBrk="1" latinLnBrk="0" hangingPunct="1">
                        <a:lnSpc>
                          <a:spcPct val="120000"/>
                        </a:lnSpc>
                        <a:spcAft>
                          <a:spcPts val="0"/>
                        </a:spcAft>
                        <a:buFont typeface="Wingdings" panose="05000000000000000000" pitchFamily="2" charset="2"/>
                        <a:buNone/>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視聴者が安心・安全に視聴データを提供するための通知内容の在り方</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適切なユーザインタフェースの在り方に対する提言</a:t>
                      </a: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その他視聴者に対して配慮すべき事項の検討、及び提言</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lgn="l" defTabSz="914400" rtl="0" eaLnBrk="1" latinLnBrk="0" hangingPunct="1">
                        <a:lnSpc>
                          <a:spcPct val="120000"/>
                        </a:lnSpc>
                        <a:spcAft>
                          <a:spcPts val="0"/>
                        </a:spcAft>
                        <a:buFont typeface="Wingdings" panose="05000000000000000000" pitchFamily="2" charset="2"/>
                        <a:buChar char="n"/>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上記を踏まえた、視聴データの取扱いに係る運用方法に対する提言</a:t>
                      </a:r>
                      <a:endPar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defTabSz="914400" rtl="0" eaLnBrk="1" latinLnBrk="0" hangingPunct="1">
                        <a:lnSpc>
                          <a:spcPct val="120000"/>
                        </a:lnSpc>
                        <a:spcAft>
                          <a:spcPts val="0"/>
                        </a:spcAft>
                        <a:buFont typeface="Wingdings" panose="05000000000000000000" pitchFamily="2" charset="2"/>
                        <a:buNone/>
                      </a:pP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（一般財団法人放送セキュリティセンター（</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SARC</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）へ展開することを想定）</a:t>
                      </a:r>
                    </a:p>
                  </a:txBody>
                  <a:tcPr marL="72000" marR="72000" marT="54000" marB="5400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9882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1. </a:t>
            </a:r>
            <a:r>
              <a:rPr lang="ja-JP" altLang="en-US" dirty="0">
                <a:latin typeface="Meiryo UI" panose="020B0604030504040204" pitchFamily="50" charset="-128"/>
                <a:ea typeface="Meiryo UI" panose="020B0604030504040204" pitchFamily="50" charset="-128"/>
                <a:cs typeface="Meiryo UI" panose="020B0604030504040204" pitchFamily="50" charset="-128"/>
              </a:rPr>
              <a:t>企画概要</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7546908"/>
              </p:ext>
            </p:extLst>
          </p:nvPr>
        </p:nvGraphicFramePr>
        <p:xfrm>
          <a:off x="352039" y="723464"/>
          <a:ext cx="9202158" cy="2011680"/>
        </p:xfrm>
        <a:graphic>
          <a:graphicData uri="http://schemas.openxmlformats.org/drawingml/2006/table">
            <a:tbl>
              <a:tblPr firstRow="1" bandRow="1">
                <a:tableStyleId>{5940675A-B579-460E-94D1-54222C63F5DA}</a:tableStyleId>
              </a:tblPr>
              <a:tblGrid>
                <a:gridCol w="998197">
                  <a:extLst>
                    <a:ext uri="{9D8B030D-6E8A-4147-A177-3AD203B41FA5}">
                      <a16:colId xmlns:a16="http://schemas.microsoft.com/office/drawing/2014/main" xmlns="" val="3327058818"/>
                    </a:ext>
                  </a:extLst>
                </a:gridCol>
                <a:gridCol w="3614871">
                  <a:extLst>
                    <a:ext uri="{9D8B030D-6E8A-4147-A177-3AD203B41FA5}">
                      <a16:colId xmlns:a16="http://schemas.microsoft.com/office/drawing/2014/main" xmlns="" val="590138832"/>
                    </a:ext>
                  </a:extLst>
                </a:gridCol>
                <a:gridCol w="991312">
                  <a:extLst>
                    <a:ext uri="{9D8B030D-6E8A-4147-A177-3AD203B41FA5}">
                      <a16:colId xmlns:a16="http://schemas.microsoft.com/office/drawing/2014/main" xmlns="" val="2218655705"/>
                    </a:ext>
                  </a:extLst>
                </a:gridCol>
                <a:gridCol w="3597778">
                  <a:extLst>
                    <a:ext uri="{9D8B030D-6E8A-4147-A177-3AD203B41FA5}">
                      <a16:colId xmlns:a16="http://schemas.microsoft.com/office/drawing/2014/main" xmlns="" val="509183160"/>
                    </a:ext>
                  </a:extLst>
                </a:gridCol>
              </a:tblGrid>
              <a:tr h="366709">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企画概要</a:t>
                      </a:r>
                    </a:p>
                  </a:txBody>
                  <a:tcPr anchor="ctr">
                    <a:solidFill>
                      <a:schemeClr val="accent1"/>
                    </a:solidFill>
                  </a:tcPr>
                </a:tc>
                <a:tc gridSpan="3">
                  <a:txBody>
                    <a:bodyPr/>
                    <a:lstStyle/>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extLst>
                  <a:ext uri="{0D108BD9-81ED-4DB2-BD59-A6C34878D82A}">
                    <a16:rowId xmlns:a16="http://schemas.microsoft.com/office/drawing/2014/main" xmlns="" val="17169387"/>
                  </a:ext>
                </a:extLst>
              </a:tr>
              <a:tr h="261935">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ｻｰﾋﾞｽ方式</a:t>
                      </a:r>
                    </a:p>
                  </a:txBody>
                  <a:tcPr anchor="ctr">
                    <a:solidFill>
                      <a:schemeClr val="accent1"/>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ハイブリッドキャスト ／ データ放送 ／ </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　　　　　　　　　　　　　　 ）</a:t>
                      </a:r>
                    </a:p>
                  </a:txBody>
                  <a:tcPr anchor="ctr"/>
                </a:tc>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配信方式</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ユニキャスト</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 マルチキャスト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1128053534"/>
                  </a:ext>
                </a:extLst>
              </a:tr>
              <a:tr h="157161">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4K</a:t>
                      </a: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対応</a:t>
                      </a:r>
                    </a:p>
                  </a:txBody>
                  <a:tcPr anchor="ctr">
                    <a:solidFill>
                      <a:schemeClr val="accent1"/>
                    </a:solidFill>
                  </a:tcPr>
                </a:tc>
                <a:tc gridSpan="3">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対応 ／ 非対応</a:t>
                      </a:r>
                    </a:p>
                  </a:txBody>
                  <a:tcPr anchor="ctr"/>
                </a:tc>
                <a:tc hMerge="1">
                  <a:txBody>
                    <a:bodyPr/>
                    <a:lstStyle/>
                    <a:p>
                      <a:endParaRPr kumimoji="1" lang="ja-JP" altLang="en-US" sz="1400" b="1" dirty="0">
                        <a:solidFill>
                          <a:schemeClr val="bg1"/>
                        </a:solidFill>
                      </a:endParaRPr>
                    </a:p>
                  </a:txBody>
                  <a:tcPr anchor="ctr">
                    <a:solidFill>
                      <a:schemeClr val="accent1"/>
                    </a:solidFill>
                  </a:tcPr>
                </a:tc>
                <a:tc hMerge="1">
                  <a:txBody>
                    <a:bodyPr/>
                    <a:lstStyle/>
                    <a:p>
                      <a:endParaRPr kumimoji="1" lang="ja-JP" altLang="en-US" sz="1400" dirty="0"/>
                    </a:p>
                  </a:txBody>
                  <a:tcPr anchor="ctr"/>
                </a:tc>
                <a:extLst>
                  <a:ext uri="{0D108BD9-81ED-4DB2-BD59-A6C34878D82A}">
                    <a16:rowId xmlns:a16="http://schemas.microsoft.com/office/drawing/2014/main" xmlns="" val="3236873465"/>
                  </a:ext>
                </a:extLst>
              </a:tr>
              <a:tr h="157161">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実施体制</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400" b="1" dirty="0">
                        <a:solidFill>
                          <a:schemeClr val="bg1"/>
                        </a:solidFill>
                      </a:endParaRPr>
                    </a:p>
                  </a:txBody>
                  <a:tcPr anchor="ctr">
                    <a:solidFill>
                      <a:schemeClr val="accent1"/>
                    </a:solidFill>
                  </a:tcPr>
                </a:tc>
                <a:tc hMerge="1">
                  <a:txBody>
                    <a:bodyPr/>
                    <a:lstStyle/>
                    <a:p>
                      <a:endParaRPr kumimoji="1" lang="ja-JP" altLang="en-US" sz="1400" dirty="0"/>
                    </a:p>
                  </a:txBody>
                  <a:tcPr anchor="ctr"/>
                </a:tc>
                <a:extLst>
                  <a:ext uri="{0D108BD9-81ED-4DB2-BD59-A6C34878D82A}">
                    <a16:rowId xmlns:a16="http://schemas.microsoft.com/office/drawing/2014/main" xmlns="" val="2034329509"/>
                  </a:ext>
                </a:extLst>
              </a:tr>
            </a:tbl>
          </a:graphicData>
        </a:graphic>
      </p:graphicFrame>
      <p:sp>
        <p:nvSpPr>
          <p:cNvPr id="5" name="スライド番号プレースホルダー 4"/>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1</a:t>
            </a:fld>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四角形: 角を丸くする 5"/>
          <p:cNvSpPr/>
          <p:nvPr/>
        </p:nvSpPr>
        <p:spPr>
          <a:xfrm>
            <a:off x="352039" y="2837203"/>
            <a:ext cx="9202158" cy="3931065"/>
          </a:xfrm>
          <a:prstGeom prst="roundRect">
            <a:avLst>
              <a:gd name="adj" fmla="val 232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52039" y="6506659"/>
            <a:ext cx="3451586" cy="261610"/>
          </a:xfrm>
          <a:prstGeom prst="rect">
            <a:avLst/>
          </a:prstGeom>
          <a:noFill/>
        </p:spPr>
        <p:txBody>
          <a:bodyPr wrap="none" rtlCol="0">
            <a:spAutoFit/>
          </a:bodyPr>
          <a:lstStyle/>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注）検証システムの全体像を図等を活用して提示下さい。</a:t>
            </a:r>
          </a:p>
        </p:txBody>
      </p:sp>
    </p:spTree>
    <p:extLst>
      <p:ext uri="{BB962C8B-B14F-4D97-AF65-F5344CB8AC3E}">
        <p14:creationId xmlns:p14="http://schemas.microsoft.com/office/powerpoint/2010/main" val="181752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 </a:t>
            </a:r>
            <a:r>
              <a:rPr lang="ja-JP" altLang="en-US" dirty="0">
                <a:latin typeface="Meiryo UI" panose="020B0604030504040204" pitchFamily="50" charset="-128"/>
                <a:ea typeface="Meiryo UI" panose="020B0604030504040204" pitchFamily="50" charset="-128"/>
                <a:cs typeface="Meiryo UI" panose="020B0604030504040204" pitchFamily="50" charset="-128"/>
              </a:rPr>
              <a:t>検証の概要</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2</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429713015"/>
              </p:ext>
            </p:extLst>
          </p:nvPr>
        </p:nvGraphicFramePr>
        <p:xfrm>
          <a:off x="638944" y="854803"/>
          <a:ext cx="8647100" cy="5852160"/>
        </p:xfrm>
        <a:graphic>
          <a:graphicData uri="http://schemas.openxmlformats.org/drawingml/2006/table">
            <a:tbl>
              <a:tblPr firstRow="1" bandRow="1">
                <a:tableStyleId>{5940675A-B579-460E-94D1-54222C63F5DA}</a:tableStyleId>
              </a:tblPr>
              <a:tblGrid>
                <a:gridCol w="1180978">
                  <a:extLst>
                    <a:ext uri="{9D8B030D-6E8A-4147-A177-3AD203B41FA5}">
                      <a16:colId xmlns:a16="http://schemas.microsoft.com/office/drawing/2014/main" xmlns="" val="2629644301"/>
                    </a:ext>
                  </a:extLst>
                </a:gridCol>
                <a:gridCol w="3142572">
                  <a:extLst>
                    <a:ext uri="{9D8B030D-6E8A-4147-A177-3AD203B41FA5}">
                      <a16:colId xmlns:a16="http://schemas.microsoft.com/office/drawing/2014/main" xmlns="" val="1815990272"/>
                    </a:ext>
                  </a:extLst>
                </a:gridCol>
                <a:gridCol w="1173130">
                  <a:extLst>
                    <a:ext uri="{9D8B030D-6E8A-4147-A177-3AD203B41FA5}">
                      <a16:colId xmlns:a16="http://schemas.microsoft.com/office/drawing/2014/main" xmlns="" val="831033282"/>
                    </a:ext>
                  </a:extLst>
                </a:gridCol>
                <a:gridCol w="3150420">
                  <a:extLst>
                    <a:ext uri="{9D8B030D-6E8A-4147-A177-3AD203B41FA5}">
                      <a16:colId xmlns:a16="http://schemas.microsoft.com/office/drawing/2014/main" xmlns="" val="359879847"/>
                    </a:ext>
                  </a:extLst>
                </a:gridCol>
              </a:tblGrid>
              <a:tr h="267721">
                <a:tc>
                  <a:txBody>
                    <a:bodyPr/>
                    <a:lstStyle/>
                    <a:p>
                      <a:pPr marL="0" indent="0">
                        <a:buFont typeface="+mj-ea"/>
                        <a:buNone/>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実施時期</a:t>
                      </a:r>
                    </a:p>
                  </a:txBody>
                  <a:tcPr>
                    <a:solidFill>
                      <a:schemeClr val="accent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想定視聴者数</a:t>
                      </a:r>
                    </a:p>
                  </a:txBody>
                  <a:tcPr>
                    <a:solidFill>
                      <a:schemeClr val="accent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2970704219"/>
                  </a:ext>
                </a:extLst>
              </a:tr>
              <a:tr h="951897">
                <a:tc>
                  <a:txBody>
                    <a:bodyPr/>
                    <a:lstStyle/>
                    <a:p>
                      <a:pPr marL="0" indent="0" algn="l">
                        <a:buFont typeface="+mj-ea"/>
                        <a:buNone/>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番組概要</a:t>
                      </a:r>
                    </a:p>
                  </a:txBody>
                  <a:tcPr>
                    <a:solidFill>
                      <a:schemeClr val="accent1"/>
                    </a:solidFill>
                  </a:tcPr>
                </a:tc>
                <a:tc gridSpan="3">
                  <a:txBody>
                    <a:bodyPr/>
                    <a:lstStyle/>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注）既に実証を行う番組が決まっている場合には、番組の概要を記載下さい。</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未定の場合には、番組選定の観点を記載下さい。</a:t>
                      </a:r>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951129867"/>
                  </a:ext>
                </a:extLst>
              </a:tr>
              <a:tr h="4533413">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検証概要</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1"/>
                    </a:solidFill>
                  </a:tcPr>
                </a:tc>
                <a:tc gridSpan="3">
                  <a:txBody>
                    <a:bodyPr/>
                    <a:lstStyle/>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注）構築するシステムの構成を図で示し、どのような検証を行う予定かを記載下さい。</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前頁のシステム全体像に対して、こちらでは検証ポイントをより強調して記述ください。</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また、各ステークホルダーがシステムのどの部分を担当するのかも明記してください。</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検証に際して、モニター宅等に機材の設置を行う場合、どのような機材を何台設置予定か等も記載下さい。</a:t>
                      </a:r>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688654657"/>
                  </a:ext>
                </a:extLst>
              </a:tr>
            </a:tbl>
          </a:graphicData>
        </a:graphic>
      </p:graphicFrame>
    </p:spTree>
    <p:extLst>
      <p:ext uri="{BB962C8B-B14F-4D97-AF65-F5344CB8AC3E}">
        <p14:creationId xmlns:p14="http://schemas.microsoft.com/office/powerpoint/2010/main" val="243567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検証ポイント（</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3</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5493832"/>
              </p:ext>
            </p:extLst>
          </p:nvPr>
        </p:nvGraphicFramePr>
        <p:xfrm>
          <a:off x="130944" y="742018"/>
          <a:ext cx="9444856" cy="5830798"/>
        </p:xfrm>
        <a:graphic>
          <a:graphicData uri="http://schemas.openxmlformats.org/drawingml/2006/table">
            <a:tbl>
              <a:tblPr firstRow="1" bandRow="1">
                <a:tableStyleId>{5940675A-B579-460E-94D1-54222C63F5DA}</a:tableStyleId>
              </a:tblPr>
              <a:tblGrid>
                <a:gridCol w="584280">
                  <a:extLst>
                    <a:ext uri="{9D8B030D-6E8A-4147-A177-3AD203B41FA5}">
                      <a16:colId xmlns:a16="http://schemas.microsoft.com/office/drawing/2014/main" xmlns="" val="20000"/>
                    </a:ext>
                  </a:extLst>
                </a:gridCol>
                <a:gridCol w="3212900">
                  <a:extLst>
                    <a:ext uri="{9D8B030D-6E8A-4147-A177-3AD203B41FA5}">
                      <a16:colId xmlns:a16="http://schemas.microsoft.com/office/drawing/2014/main" xmlns="" val="2629644301"/>
                    </a:ext>
                  </a:extLst>
                </a:gridCol>
                <a:gridCol w="182149">
                  <a:extLst>
                    <a:ext uri="{9D8B030D-6E8A-4147-A177-3AD203B41FA5}">
                      <a16:colId xmlns:a16="http://schemas.microsoft.com/office/drawing/2014/main" xmlns="" val="1815990272"/>
                    </a:ext>
                  </a:extLst>
                </a:gridCol>
                <a:gridCol w="5465527">
                  <a:extLst>
                    <a:ext uri="{9D8B030D-6E8A-4147-A177-3AD203B41FA5}">
                      <a16:colId xmlns:a16="http://schemas.microsoft.com/office/drawing/2014/main" xmlns="" val="20003"/>
                    </a:ext>
                  </a:extLst>
                </a:gridCol>
              </a:tblGrid>
              <a:tr h="429388">
                <a:tc>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p>
                  </a:txBody>
                  <a:tcPr>
                    <a:solidFill>
                      <a:schemeClr val="accent1"/>
                    </a:solidFill>
                  </a:tcPr>
                </a:tc>
                <a:tc grid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検証ポイント</a:t>
                      </a:r>
                    </a:p>
                  </a:txBody>
                  <a:tcPr>
                    <a:solidFill>
                      <a:schemeClr val="accent1"/>
                    </a:solidFill>
                  </a:tcPr>
                </a:tc>
                <a:tc hMerge="1">
                  <a:txBody>
                    <a:bodyPr/>
                    <a:lstStyle/>
                    <a:p>
                      <a:endParaRPr kumimoji="1" lang="ja-JP" altLang="en-US"/>
                    </a:p>
                  </a:txBody>
                  <a:tcPr/>
                </a:tc>
                <a:extLst>
                  <a:ext uri="{0D108BD9-81ED-4DB2-BD59-A6C34878D82A}">
                    <a16:rowId xmlns:a16="http://schemas.microsoft.com/office/drawing/2014/main" xmlns="" val="3874451799"/>
                  </a:ext>
                </a:extLst>
              </a:tr>
              <a:tr h="294760">
                <a:tc rowSpan="2">
                  <a:txBody>
                    <a:bodyPr/>
                    <a:lstStyle/>
                    <a:p>
                      <a:pPr marL="0" indent="0">
                        <a:buFont typeface="+mj-ea"/>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gridSpan="3">
                  <a:txBody>
                    <a:bodyPr/>
                    <a:lstStyle/>
                    <a:p>
                      <a:pPr marL="0" indent="0">
                        <a:buFont typeface="+mj-ea"/>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4K</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コンテンツ同時配信、再生に係る検証（ユニキャスト）</a:t>
                      </a:r>
                    </a:p>
                  </a:txBody>
                  <a:tcPr/>
                </a:tc>
                <a:tc hMerge="1">
                  <a:txBody>
                    <a:bodyPr/>
                    <a:lstStyle/>
                    <a:p>
                      <a:endParaRPr kumimoji="1" lang="ja-JP" altLang="en-US" sz="1200" dirty="0"/>
                    </a:p>
                  </a:txBody>
                  <a:tcPr/>
                </a:tc>
                <a:tc hMerge="1">
                  <a:txBody>
                    <a:bodyPr/>
                    <a:lstStyle/>
                    <a:p>
                      <a:endParaRPr kumimoji="1" lang="ja-JP" altLang="en-US"/>
                    </a:p>
                  </a:txBody>
                  <a:tcPr/>
                </a:tc>
                <a:extLst>
                  <a:ext uri="{0D108BD9-81ED-4DB2-BD59-A6C34878D82A}">
                    <a16:rowId xmlns:a16="http://schemas.microsoft.com/office/drawing/2014/main" xmlns="" val="10001"/>
                  </a:ext>
                </a:extLst>
              </a:tr>
              <a:tr h="1197772">
                <a:tc vMerge="1">
                  <a:txBody>
                    <a:bodyPr/>
                    <a:lstStyle/>
                    <a:p>
                      <a:pPr marL="0" indent="0">
                        <a:buFont typeface="+mj-ea"/>
                        <a:buNone/>
                      </a:pPr>
                      <a:endParaRPr kumimoji="1" lang="ja-JP" altLang="en-US" sz="1200" dirty="0"/>
                    </a:p>
                  </a:txBody>
                  <a:tcPr/>
                </a:tc>
                <a:tc gridSpan="2">
                  <a:txBody>
                    <a:bodyPr/>
                    <a:lstStyle/>
                    <a:p>
                      <a:pPr marL="0" indent="0">
                        <a:buFont typeface="+mj-ea"/>
                        <a:buNone/>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①技術、運用面での課題の明確化</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mj-ea"/>
                        <a:buNone/>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・方策案の検討</a:t>
                      </a:r>
                    </a:p>
                  </a:txBody>
                  <a:tcPr/>
                </a:tc>
                <a:tc hMerge="1">
                  <a:txBody>
                    <a:bodyPr/>
                    <a:lstStyle/>
                    <a:p>
                      <a:endParaRPr kumimoji="1" lang="ja-JP" altLang="en-US" sz="1200" dirty="0"/>
                    </a:p>
                  </a:txBody>
                  <a:tcPr/>
                </a:tc>
                <a:tc>
                  <a:txBody>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2970704219"/>
                  </a:ext>
                </a:extLst>
              </a:tr>
              <a:tr h="315562">
                <a:tc rowSpan="2">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効率的なコンテンツ配信方式に係る検証（マルチキャスト等）</a:t>
                      </a:r>
                    </a:p>
                  </a:txBody>
                  <a:tcPr/>
                </a:tc>
                <a:tc hMerge="1">
                  <a:txBody>
                    <a:bodyPr/>
                    <a:lstStyle/>
                    <a:p>
                      <a:endParaRPr kumimoji="1" lang="ja-JP" altLang="en-US" sz="1200" dirty="0"/>
                    </a:p>
                  </a:txBody>
                  <a:tcPr/>
                </a:tc>
                <a:tc hMerge="1">
                  <a:txBody>
                    <a:bodyPr/>
                    <a:lstStyle/>
                    <a:p>
                      <a:endParaRPr kumimoji="1" lang="ja-JP" altLang="en-US"/>
                    </a:p>
                  </a:txBody>
                  <a:tcPr/>
                </a:tc>
                <a:extLst>
                  <a:ext uri="{0D108BD9-81ED-4DB2-BD59-A6C34878D82A}">
                    <a16:rowId xmlns:a16="http://schemas.microsoft.com/office/drawing/2014/main" xmlns="" val="1799399820"/>
                  </a:ext>
                </a:extLst>
              </a:tr>
              <a:tr h="1197772">
                <a:tc vMerge="1">
                  <a:txBody>
                    <a:bodyPr/>
                    <a:lstStyle/>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5"/>
                        <a:tabLst/>
                        <a:defRPr/>
                      </a:pPr>
                      <a:endParaRPr kumimoji="1" lang="ja-JP" altLang="en-US" sz="1200" dirty="0">
                        <a:latin typeface="游ゴシック Medium" panose="020B0500000000000000" pitchFamily="50" charset="-128"/>
                        <a:ea typeface="游ゴシック Medium" panose="020B0500000000000000" pitchFamily="50"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①技術、運用面での課題の明確化</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・方策案の検討</a:t>
                      </a:r>
                    </a:p>
                  </a:txBody>
                  <a:tcPr/>
                </a:tc>
                <a:tc hMerge="1">
                  <a:txBody>
                    <a:bodyPr/>
                    <a:lstStyle/>
                    <a:p>
                      <a:endParaRPr kumimoji="1" lang="ja-JP" altLang="en-US" sz="1200" dirty="0"/>
                    </a:p>
                  </a:txBody>
                  <a:tcPr/>
                </a:tc>
                <a:tc>
                  <a:txBody>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3725639104"/>
                  </a:ext>
                </a:extLst>
              </a:tr>
              <a:tr h="1197772">
                <a:tc rowSpan="2">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A,B</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gridSpan="2">
                  <a:txBody>
                    <a:bodyPr/>
                    <a:lstStyle/>
                    <a:p>
                      <a:pPr marL="0" indent="0" algn="l">
                        <a:buFont typeface="+mj-ea"/>
                        <a:buNone/>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②地域情報や広告等の放送コンテンツ内への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indent="0" algn="l">
                        <a:buFont typeface="+mj-ea"/>
                        <a:buNone/>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情報・コンテンツ挿入に係る検証</a:t>
                      </a:r>
                    </a:p>
                    <a:p>
                      <a:pPr marL="0" marR="0" lvl="0" indent="0" algn="l" defTabSz="914400" rtl="0" eaLnBrk="1" fontAlgn="auto" latinLnBrk="0" hangingPunct="1">
                        <a:lnSpc>
                          <a:spcPct val="100000"/>
                        </a:lnSpc>
                        <a:spcBef>
                          <a:spcPts val="0"/>
                        </a:spcBef>
                        <a:spcAft>
                          <a:spcPts val="0"/>
                        </a:spcAft>
                        <a:buClrTx/>
                        <a:buSzTx/>
                        <a:buFont typeface="+mj-ea"/>
                        <a:buNone/>
                        <a:tabLst/>
                        <a:defRPr/>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200" dirty="0"/>
                    </a:p>
                  </a:txBody>
                  <a:tcPr/>
                </a:tc>
                <a:tc>
                  <a:txBody>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5"/>
                  </a:ext>
                </a:extLst>
              </a:tr>
              <a:tr h="1197772">
                <a:tc vMerge="1">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endParaRPr kumimoji="1" lang="ja-JP" altLang="en-US" sz="1200" dirty="0">
                        <a:latin typeface="游ゴシック Medium" panose="020B0500000000000000" pitchFamily="50" charset="-128"/>
                        <a:ea typeface="游ゴシック Medium" panose="020B0500000000000000" pitchFamily="50"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③ハイブリッドキャスト動画再生時における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放送へのスムーズな移行に係る検証</a:t>
                      </a:r>
                    </a:p>
                    <a:p>
                      <a:pPr marL="0" marR="0" lvl="0" indent="0" algn="l" defTabSz="914400" rtl="0" eaLnBrk="1" fontAlgn="auto" latinLnBrk="0" hangingPunct="1">
                        <a:lnSpc>
                          <a:spcPct val="100000"/>
                        </a:lnSpc>
                        <a:spcBef>
                          <a:spcPts val="0"/>
                        </a:spcBef>
                        <a:spcAft>
                          <a:spcPts val="0"/>
                        </a:spcAft>
                        <a:buClrTx/>
                        <a:buSzTx/>
                        <a:buFont typeface="+mj-ea"/>
                        <a:buNone/>
                        <a:tabLst/>
                        <a:defRPr/>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200" dirty="0"/>
                    </a:p>
                  </a:txBody>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6"/>
                  </a:ext>
                </a:extLst>
              </a:tr>
            </a:tbl>
          </a:graphicData>
        </a:graphic>
      </p:graphicFrame>
      <p:sp>
        <p:nvSpPr>
          <p:cNvPr id="6" name="四角形: 角を丸くする 5"/>
          <p:cNvSpPr/>
          <p:nvPr/>
        </p:nvSpPr>
        <p:spPr>
          <a:xfrm>
            <a:off x="4500753" y="3274898"/>
            <a:ext cx="4725575" cy="1420612"/>
          </a:xfrm>
          <a:prstGeom prst="roundRect">
            <a:avLst>
              <a:gd name="adj" fmla="val 7712"/>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Wingdings" panose="05000000000000000000" pitchFamily="2" charset="2"/>
              <a:buChar char="n"/>
            </a:pP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事業にて検証する項目について、該当箇所に検証観点に対する提案のポイントを記載して下さい。</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どのような検証を行い、何を成果として得られるかについて、</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具体的に記載下さい。</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必要に応じて図表を活用下さい。</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必要に応じて複数ページにわたっても問題ありません。</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検証しない部分については、空白のままとして下さい。</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3150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検証ポイント（</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4</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26278359"/>
              </p:ext>
            </p:extLst>
          </p:nvPr>
        </p:nvGraphicFramePr>
        <p:xfrm>
          <a:off x="130944" y="738960"/>
          <a:ext cx="9444856" cy="3104787"/>
        </p:xfrm>
        <a:graphic>
          <a:graphicData uri="http://schemas.openxmlformats.org/drawingml/2006/table">
            <a:tbl>
              <a:tblPr firstRow="1" bandRow="1">
                <a:tableStyleId>{5940675A-B579-460E-94D1-54222C63F5DA}</a:tableStyleId>
              </a:tblPr>
              <a:tblGrid>
                <a:gridCol w="368589">
                  <a:extLst>
                    <a:ext uri="{9D8B030D-6E8A-4147-A177-3AD203B41FA5}">
                      <a16:colId xmlns:a16="http://schemas.microsoft.com/office/drawing/2014/main" xmlns="" val="20000"/>
                    </a:ext>
                  </a:extLst>
                </a:gridCol>
                <a:gridCol w="3428591">
                  <a:extLst>
                    <a:ext uri="{9D8B030D-6E8A-4147-A177-3AD203B41FA5}">
                      <a16:colId xmlns:a16="http://schemas.microsoft.com/office/drawing/2014/main" xmlns="" val="2629644301"/>
                    </a:ext>
                  </a:extLst>
                </a:gridCol>
                <a:gridCol w="5647676">
                  <a:extLst>
                    <a:ext uri="{9D8B030D-6E8A-4147-A177-3AD203B41FA5}">
                      <a16:colId xmlns:a16="http://schemas.microsoft.com/office/drawing/2014/main" xmlns="" val="1815990272"/>
                    </a:ext>
                  </a:extLst>
                </a:gridCol>
              </a:tblGrid>
              <a:tr h="0">
                <a:tc>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p>
                  </a:txBody>
                  <a:tcP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検証ポイント</a:t>
                      </a:r>
                    </a:p>
                  </a:txBody>
                  <a:tcPr>
                    <a:solidFill>
                      <a:schemeClr val="accent1"/>
                    </a:solidFill>
                  </a:tcPr>
                </a:tc>
                <a:extLst>
                  <a:ext uri="{0D108BD9-81ED-4DB2-BD59-A6C34878D82A}">
                    <a16:rowId xmlns:a16="http://schemas.microsoft.com/office/drawing/2014/main" xmlns="" val="3874451799"/>
                  </a:ext>
                </a:extLst>
              </a:tr>
              <a:tr h="2830467">
                <a:tc>
                  <a:txBody>
                    <a:bodyPr/>
                    <a:lstStyle/>
                    <a:p>
                      <a:pPr marL="0" indent="0">
                        <a:buFont typeface="+mj-ea"/>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buFont typeface="+mj-ea"/>
                        <a:buNone/>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視聴データ利活用による放送サービスの高度化、またルール整備の在り方に係る検証</a:t>
                      </a:r>
                    </a:p>
                  </a:txBody>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2970704219"/>
                  </a:ext>
                </a:extLst>
              </a:tr>
            </a:tbl>
          </a:graphicData>
        </a:graphic>
      </p:graphicFrame>
    </p:spTree>
    <p:extLst>
      <p:ext uri="{BB962C8B-B14F-4D97-AF65-F5344CB8AC3E}">
        <p14:creationId xmlns:p14="http://schemas.microsoft.com/office/powerpoint/2010/main" val="361686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効果検証方法</a:t>
            </a: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pPr/>
              <a:t>5</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21650432"/>
              </p:ext>
            </p:extLst>
          </p:nvPr>
        </p:nvGraphicFramePr>
        <p:xfrm>
          <a:off x="638944" y="854804"/>
          <a:ext cx="8647100" cy="5736496"/>
        </p:xfrm>
        <a:graphic>
          <a:graphicData uri="http://schemas.openxmlformats.org/drawingml/2006/table">
            <a:tbl>
              <a:tblPr firstRow="1" bandRow="1">
                <a:tableStyleId>{5940675A-B579-460E-94D1-54222C63F5DA}</a:tableStyleId>
              </a:tblPr>
              <a:tblGrid>
                <a:gridCol w="1343765">
                  <a:extLst>
                    <a:ext uri="{9D8B030D-6E8A-4147-A177-3AD203B41FA5}">
                      <a16:colId xmlns:a16="http://schemas.microsoft.com/office/drawing/2014/main" xmlns="" val="2629644301"/>
                    </a:ext>
                  </a:extLst>
                </a:gridCol>
                <a:gridCol w="2979785">
                  <a:extLst>
                    <a:ext uri="{9D8B030D-6E8A-4147-A177-3AD203B41FA5}">
                      <a16:colId xmlns:a16="http://schemas.microsoft.com/office/drawing/2014/main" xmlns="" val="1815990272"/>
                    </a:ext>
                  </a:extLst>
                </a:gridCol>
                <a:gridCol w="4323550">
                  <a:extLst>
                    <a:ext uri="{9D8B030D-6E8A-4147-A177-3AD203B41FA5}">
                      <a16:colId xmlns:a16="http://schemas.microsoft.com/office/drawing/2014/main" xmlns="" val="831033282"/>
                    </a:ext>
                  </a:extLst>
                </a:gridCol>
              </a:tblGrid>
              <a:tr h="1904966">
                <a:tc>
                  <a:txBody>
                    <a:bodyPr/>
                    <a:lstStyle/>
                    <a:p>
                      <a:pPr marL="0" indent="0" algn="l">
                        <a:buFont typeface="+mj-ea"/>
                        <a:buNone/>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実施方法</a:t>
                      </a:r>
                    </a:p>
                  </a:txBody>
                  <a:tcPr>
                    <a:solidFill>
                      <a:schemeClr val="accent1"/>
                    </a:solidFill>
                  </a:tcPr>
                </a:tc>
                <a:tc gridSpan="2">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3951129867"/>
                  </a:ext>
                </a:extLst>
              </a:tr>
              <a:tr h="342142">
                <a:tc rowSpan="2">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モニター</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獲得の工夫</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類型</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のみ</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a:solidFill>
                      <a:schemeClr val="accent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対象数：</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88654657"/>
                  </a:ext>
                </a:extLst>
              </a:tr>
              <a:tr h="1307126">
                <a:tc vMerge="1">
                  <a:txBody>
                    <a:bodyPr/>
                    <a:lstStyle/>
                    <a:p>
                      <a:endParaRPr kumimoji="1" lang="ja-JP" altLang="en-US"/>
                    </a:p>
                  </a:txBody>
                  <a:tcPr/>
                </a:tc>
                <a:tc gridSpan="2">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xmlns="" val="10002"/>
                  </a:ext>
                </a:extLst>
              </a:tr>
              <a:tr h="1420262">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効果検証</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の観点</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1"/>
                    </a:solidFill>
                  </a:tcPr>
                </a:tc>
                <a:tc gridSpan="2">
                  <a:txBody>
                    <a:bodyPr/>
                    <a:lstStyle/>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注）課題の抽出、有用性</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有効性等の評価に資する観点及び分析軸を</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類型</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の場合は、アンケート等で聴取しようとしている観点も記載下さい。</a:t>
                      </a:r>
                      <a:endPar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1889784871"/>
                  </a:ext>
                </a:extLst>
              </a:tr>
              <a:tr h="762000">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成果展開に</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向けた</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66604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実施体制</a:t>
            </a:r>
          </a:p>
        </p:txBody>
      </p:sp>
      <p:sp>
        <p:nvSpPr>
          <p:cNvPr id="4" name="四角形: 角を丸くする 3"/>
          <p:cNvSpPr/>
          <p:nvPr/>
        </p:nvSpPr>
        <p:spPr>
          <a:xfrm>
            <a:off x="3881701" y="3744103"/>
            <a:ext cx="2453356" cy="576000"/>
          </a:xfrm>
          <a:prstGeom prst="roundRect">
            <a:avLst>
              <a:gd name="adj" fmla="val 45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a:t>
            </a:r>
          </a:p>
        </p:txBody>
      </p:sp>
      <p:sp>
        <p:nvSpPr>
          <p:cNvPr id="5" name="四角形: 角を丸くする 4"/>
          <p:cNvSpPr/>
          <p:nvPr/>
        </p:nvSpPr>
        <p:spPr>
          <a:xfrm>
            <a:off x="3881701" y="4806103"/>
            <a:ext cx="2453356" cy="576000"/>
          </a:xfrm>
          <a:prstGeom prst="roundRect">
            <a:avLst>
              <a:gd name="adj" fmla="val 45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　　　☓☓</a:t>
            </a:r>
          </a:p>
        </p:txBody>
      </p:sp>
      <p:sp>
        <p:nvSpPr>
          <p:cNvPr id="6" name="四角形: 角を丸くする 5"/>
          <p:cNvSpPr/>
          <p:nvPr/>
        </p:nvSpPr>
        <p:spPr>
          <a:xfrm>
            <a:off x="3881701" y="5741470"/>
            <a:ext cx="2453356" cy="576000"/>
          </a:xfrm>
          <a:prstGeom prst="roundRect">
            <a:avLst>
              <a:gd name="adj" fmla="val 45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a:t>
            </a:r>
          </a:p>
        </p:txBody>
      </p:sp>
      <p:cxnSp>
        <p:nvCxnSpPr>
          <p:cNvPr id="8" name="コネクタ: カギ線 7"/>
          <p:cNvCxnSpPr>
            <a:stCxn id="17" idx="3"/>
            <a:endCxn id="4" idx="1"/>
          </p:cNvCxnSpPr>
          <p:nvPr/>
        </p:nvCxnSpPr>
        <p:spPr>
          <a:xfrm flipV="1">
            <a:off x="3265207" y="4032103"/>
            <a:ext cx="616494" cy="106200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コネクタ: カギ線 8"/>
          <p:cNvCxnSpPr>
            <a:stCxn id="17" idx="3"/>
            <a:endCxn id="6" idx="1"/>
          </p:cNvCxnSpPr>
          <p:nvPr/>
        </p:nvCxnSpPr>
        <p:spPr>
          <a:xfrm>
            <a:off x="3265207" y="5094103"/>
            <a:ext cx="616494" cy="935367"/>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7" idx="3"/>
            <a:endCxn id="5" idx="1"/>
          </p:cNvCxnSpPr>
          <p:nvPr/>
        </p:nvCxnSpPr>
        <p:spPr>
          <a:xfrm>
            <a:off x="3265207" y="5094103"/>
            <a:ext cx="6164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四角形: 角を丸くする 16"/>
          <p:cNvSpPr/>
          <p:nvPr/>
        </p:nvSpPr>
        <p:spPr>
          <a:xfrm>
            <a:off x="419457" y="4698103"/>
            <a:ext cx="2845750" cy="792000"/>
          </a:xfrm>
          <a:prstGeom prst="roundRect">
            <a:avLst>
              <a:gd name="adj" fmla="val 45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役割：全体統括</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4" name="四角形: 角を丸くする 23"/>
          <p:cNvSpPr/>
          <p:nvPr/>
        </p:nvSpPr>
        <p:spPr>
          <a:xfrm>
            <a:off x="7090693" y="3744103"/>
            <a:ext cx="2453356" cy="576000"/>
          </a:xfrm>
          <a:prstGeom prst="roundRect">
            <a:avLst>
              <a:gd name="adj" fmla="val 45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a:t>
            </a:r>
          </a:p>
        </p:txBody>
      </p:sp>
      <p:sp>
        <p:nvSpPr>
          <p:cNvPr id="25" name="四角形: 角を丸くする 24"/>
          <p:cNvSpPr/>
          <p:nvPr/>
        </p:nvSpPr>
        <p:spPr>
          <a:xfrm>
            <a:off x="7090693" y="4454242"/>
            <a:ext cx="2453356" cy="576000"/>
          </a:xfrm>
          <a:prstGeom prst="roundRect">
            <a:avLst>
              <a:gd name="adj" fmla="val 45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a:t>
            </a:r>
          </a:p>
        </p:txBody>
      </p:sp>
      <p:cxnSp>
        <p:nvCxnSpPr>
          <p:cNvPr id="26" name="コネクタ: カギ線 25"/>
          <p:cNvCxnSpPr>
            <a:stCxn id="4" idx="3"/>
            <a:endCxn id="25" idx="1"/>
          </p:cNvCxnSpPr>
          <p:nvPr/>
        </p:nvCxnSpPr>
        <p:spPr>
          <a:xfrm>
            <a:off x="6335057" y="4032103"/>
            <a:ext cx="755636" cy="710139"/>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4" idx="3"/>
            <a:endCxn id="24" idx="1"/>
          </p:cNvCxnSpPr>
          <p:nvPr/>
        </p:nvCxnSpPr>
        <p:spPr>
          <a:xfrm>
            <a:off x="6335057" y="4032103"/>
            <a:ext cx="7556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00340" y="6596390"/>
            <a:ext cx="3318537" cy="261610"/>
          </a:xfrm>
          <a:prstGeom prst="rect">
            <a:avLst/>
          </a:prstGeom>
          <a:noFill/>
        </p:spPr>
        <p:txBody>
          <a:bodyPr wrap="none" rtlCol="0">
            <a:spAutoFit/>
          </a:bodyPr>
          <a:lstStyle/>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注）関係事業者の役割が明確となるように記載下さい。</a:t>
            </a:r>
          </a:p>
        </p:txBody>
      </p:sp>
      <p:sp>
        <p:nvSpPr>
          <p:cNvPr id="34" name="スライド番号プレースホルダー 33"/>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6</a:t>
            </a:fld>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200340" y="3497368"/>
            <a:ext cx="1082348" cy="307777"/>
          </a:xfrm>
          <a:prstGeom prst="rect">
            <a:avLst/>
          </a:prstGeom>
          <a:noFill/>
        </p:spPr>
        <p:txBody>
          <a:bodyPr wrap="non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実施体制</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200340" y="654638"/>
            <a:ext cx="1600118" cy="307777"/>
          </a:xfrm>
          <a:prstGeom prst="rect">
            <a:avLst/>
          </a:prstGeom>
          <a:noFill/>
        </p:spPr>
        <p:txBody>
          <a:bodyPr wrap="non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実施スケジュール</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299929831"/>
              </p:ext>
            </p:extLst>
          </p:nvPr>
        </p:nvGraphicFramePr>
        <p:xfrm>
          <a:off x="419457" y="967337"/>
          <a:ext cx="9124592" cy="2397801"/>
        </p:xfrm>
        <a:graphic>
          <a:graphicData uri="http://schemas.openxmlformats.org/drawingml/2006/table">
            <a:tbl>
              <a:tblPr firstRow="1" bandRow="1">
                <a:tableStyleId>{5940675A-B579-460E-94D1-54222C63F5DA}</a:tableStyleId>
              </a:tblPr>
              <a:tblGrid>
                <a:gridCol w="2288697">
                  <a:extLst>
                    <a:ext uri="{9D8B030D-6E8A-4147-A177-3AD203B41FA5}">
                      <a16:colId xmlns:a16="http://schemas.microsoft.com/office/drawing/2014/main" xmlns="" val="2533649933"/>
                    </a:ext>
                  </a:extLst>
                </a:gridCol>
                <a:gridCol w="455726">
                  <a:extLst>
                    <a:ext uri="{9D8B030D-6E8A-4147-A177-3AD203B41FA5}">
                      <a16:colId xmlns:a16="http://schemas.microsoft.com/office/drawing/2014/main" xmlns="" val="752427169"/>
                    </a:ext>
                  </a:extLst>
                </a:gridCol>
                <a:gridCol w="455727">
                  <a:extLst>
                    <a:ext uri="{9D8B030D-6E8A-4147-A177-3AD203B41FA5}">
                      <a16:colId xmlns:a16="http://schemas.microsoft.com/office/drawing/2014/main" xmlns="" val="3746158953"/>
                    </a:ext>
                  </a:extLst>
                </a:gridCol>
                <a:gridCol w="455726">
                  <a:extLst>
                    <a:ext uri="{9D8B030D-6E8A-4147-A177-3AD203B41FA5}">
                      <a16:colId xmlns:a16="http://schemas.microsoft.com/office/drawing/2014/main" xmlns="" val="3335473031"/>
                    </a:ext>
                  </a:extLst>
                </a:gridCol>
                <a:gridCol w="455726">
                  <a:extLst>
                    <a:ext uri="{9D8B030D-6E8A-4147-A177-3AD203B41FA5}">
                      <a16:colId xmlns:a16="http://schemas.microsoft.com/office/drawing/2014/main" xmlns="" val="460234119"/>
                    </a:ext>
                  </a:extLst>
                </a:gridCol>
                <a:gridCol w="455727">
                  <a:extLst>
                    <a:ext uri="{9D8B030D-6E8A-4147-A177-3AD203B41FA5}">
                      <a16:colId xmlns:a16="http://schemas.microsoft.com/office/drawing/2014/main" xmlns="" val="1127265915"/>
                    </a:ext>
                  </a:extLst>
                </a:gridCol>
                <a:gridCol w="455726">
                  <a:extLst>
                    <a:ext uri="{9D8B030D-6E8A-4147-A177-3AD203B41FA5}">
                      <a16:colId xmlns:a16="http://schemas.microsoft.com/office/drawing/2014/main" xmlns="" val="1773125724"/>
                    </a:ext>
                  </a:extLst>
                </a:gridCol>
                <a:gridCol w="455726">
                  <a:extLst>
                    <a:ext uri="{9D8B030D-6E8A-4147-A177-3AD203B41FA5}">
                      <a16:colId xmlns:a16="http://schemas.microsoft.com/office/drawing/2014/main" xmlns="" val="1857223377"/>
                    </a:ext>
                  </a:extLst>
                </a:gridCol>
                <a:gridCol w="455727">
                  <a:extLst>
                    <a:ext uri="{9D8B030D-6E8A-4147-A177-3AD203B41FA5}">
                      <a16:colId xmlns:a16="http://schemas.microsoft.com/office/drawing/2014/main" xmlns="" val="2218292199"/>
                    </a:ext>
                  </a:extLst>
                </a:gridCol>
                <a:gridCol w="455726">
                  <a:extLst>
                    <a:ext uri="{9D8B030D-6E8A-4147-A177-3AD203B41FA5}">
                      <a16:colId xmlns:a16="http://schemas.microsoft.com/office/drawing/2014/main" xmlns="" val="1749913575"/>
                    </a:ext>
                  </a:extLst>
                </a:gridCol>
                <a:gridCol w="455726">
                  <a:extLst>
                    <a:ext uri="{9D8B030D-6E8A-4147-A177-3AD203B41FA5}">
                      <a16:colId xmlns:a16="http://schemas.microsoft.com/office/drawing/2014/main" xmlns="" val="2549513464"/>
                    </a:ext>
                  </a:extLst>
                </a:gridCol>
                <a:gridCol w="455727">
                  <a:extLst>
                    <a:ext uri="{9D8B030D-6E8A-4147-A177-3AD203B41FA5}">
                      <a16:colId xmlns:a16="http://schemas.microsoft.com/office/drawing/2014/main" xmlns="" val="2469763384"/>
                    </a:ext>
                  </a:extLst>
                </a:gridCol>
                <a:gridCol w="455726">
                  <a:extLst>
                    <a:ext uri="{9D8B030D-6E8A-4147-A177-3AD203B41FA5}">
                      <a16:colId xmlns:a16="http://schemas.microsoft.com/office/drawing/2014/main" xmlns="" val="2389102028"/>
                    </a:ext>
                  </a:extLst>
                </a:gridCol>
                <a:gridCol w="455726">
                  <a:extLst>
                    <a:ext uri="{9D8B030D-6E8A-4147-A177-3AD203B41FA5}">
                      <a16:colId xmlns:a16="http://schemas.microsoft.com/office/drawing/2014/main" xmlns="" val="2900360559"/>
                    </a:ext>
                  </a:extLst>
                </a:gridCol>
                <a:gridCol w="455727">
                  <a:extLst>
                    <a:ext uri="{9D8B030D-6E8A-4147-A177-3AD203B41FA5}">
                      <a16:colId xmlns:a16="http://schemas.microsoft.com/office/drawing/2014/main" xmlns="" val="976625062"/>
                    </a:ext>
                  </a:extLst>
                </a:gridCol>
                <a:gridCol w="455726">
                  <a:extLst>
                    <a:ext uri="{9D8B030D-6E8A-4147-A177-3AD203B41FA5}">
                      <a16:colId xmlns:a16="http://schemas.microsoft.com/office/drawing/2014/main" xmlns="" val="1918399225"/>
                    </a:ext>
                  </a:extLst>
                </a:gridCol>
              </a:tblGrid>
              <a:tr h="281019">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p>
                  </a:txBody>
                  <a:tcPr>
                    <a:solidFill>
                      <a:schemeClr val="accent1"/>
                    </a:solidFill>
                  </a:tcPr>
                </a:tc>
                <a:tc gridSpan="3">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７月</a:t>
                      </a:r>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８月</a:t>
                      </a:r>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９月</a:t>
                      </a:r>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１０月</a:t>
                      </a:r>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１１月</a:t>
                      </a:r>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2753256843"/>
                  </a:ext>
                </a:extLst>
              </a:tr>
              <a:tr h="352797">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extLst>
                  <a:ext uri="{0D108BD9-81ED-4DB2-BD59-A6C34878D82A}">
                    <a16:rowId xmlns:a16="http://schemas.microsoft.com/office/drawing/2014/main" xmlns="" val="1204133234"/>
                  </a:ext>
                </a:extLst>
              </a:tr>
              <a:tr h="352797">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extLst>
                  <a:ext uri="{0D108BD9-81ED-4DB2-BD59-A6C34878D82A}">
                    <a16:rowId xmlns:a16="http://schemas.microsoft.com/office/drawing/2014/main" xmlns="" val="1202494583"/>
                  </a:ext>
                </a:extLst>
              </a:tr>
              <a:tr h="352797">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extLst>
                  <a:ext uri="{0D108BD9-81ED-4DB2-BD59-A6C34878D82A}">
                    <a16:rowId xmlns:a16="http://schemas.microsoft.com/office/drawing/2014/main" xmlns="" val="3256413433"/>
                  </a:ext>
                </a:extLst>
              </a:tr>
              <a:tr h="352797">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extLst>
                  <a:ext uri="{0D108BD9-81ED-4DB2-BD59-A6C34878D82A}">
                    <a16:rowId xmlns:a16="http://schemas.microsoft.com/office/drawing/2014/main" xmlns="" val="425045928"/>
                  </a:ext>
                </a:extLst>
              </a:tr>
              <a:tr h="352797">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extLst>
                  <a:ext uri="{0D108BD9-81ED-4DB2-BD59-A6C34878D82A}">
                    <a16:rowId xmlns:a16="http://schemas.microsoft.com/office/drawing/2014/main" xmlns="" val="555639389"/>
                  </a:ext>
                </a:extLst>
              </a:tr>
              <a:tr h="352797">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ysDot"/>
                      <a:round/>
                      <a:headEnd type="none" w="med" len="med"/>
                      <a:tailEnd type="none" w="med" len="med"/>
                    </a:lnL>
                  </a:tcPr>
                </a:tc>
                <a:extLst>
                  <a:ext uri="{0D108BD9-81ED-4DB2-BD59-A6C34878D82A}">
                    <a16:rowId xmlns:a16="http://schemas.microsoft.com/office/drawing/2014/main" xmlns="" val="1710307348"/>
                  </a:ext>
                </a:extLst>
              </a:tr>
            </a:tbl>
          </a:graphicData>
        </a:graphic>
      </p:graphicFrame>
    </p:spTree>
    <p:extLst>
      <p:ext uri="{BB962C8B-B14F-4D97-AF65-F5344CB8AC3E}">
        <p14:creationId xmlns:p14="http://schemas.microsoft.com/office/powerpoint/2010/main" val="118917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6. </a:t>
            </a:r>
            <a:r>
              <a:rPr lang="ja-JP" altLang="en-US" dirty="0">
                <a:latin typeface="Meiryo UI" panose="020B0604030504040204" pitchFamily="50" charset="-128"/>
                <a:ea typeface="Meiryo UI" panose="020B0604030504040204" pitchFamily="50" charset="-128"/>
                <a:cs typeface="Meiryo UI" panose="020B0604030504040204" pitchFamily="50" charset="-128"/>
              </a:rPr>
              <a:t>支出計画</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7</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93786121"/>
              </p:ext>
            </p:extLst>
          </p:nvPr>
        </p:nvGraphicFramePr>
        <p:xfrm>
          <a:off x="626941" y="842139"/>
          <a:ext cx="8650223" cy="4023120"/>
        </p:xfrm>
        <a:graphic>
          <a:graphicData uri="http://schemas.openxmlformats.org/drawingml/2006/table">
            <a:tbl>
              <a:tblPr firstRow="1" firstCol="1" bandRow="1">
                <a:tableStyleId>{5940675A-B579-460E-94D1-54222C63F5DA}</a:tableStyleId>
              </a:tblPr>
              <a:tblGrid>
                <a:gridCol w="438027">
                  <a:extLst>
                    <a:ext uri="{9D8B030D-6E8A-4147-A177-3AD203B41FA5}">
                      <a16:colId xmlns:a16="http://schemas.microsoft.com/office/drawing/2014/main" xmlns="" val="241389940"/>
                    </a:ext>
                  </a:extLst>
                </a:gridCol>
                <a:gridCol w="3904119">
                  <a:extLst>
                    <a:ext uri="{9D8B030D-6E8A-4147-A177-3AD203B41FA5}">
                      <a16:colId xmlns:a16="http://schemas.microsoft.com/office/drawing/2014/main" xmlns="" val="1955253714"/>
                    </a:ext>
                  </a:extLst>
                </a:gridCol>
                <a:gridCol w="690298">
                  <a:extLst>
                    <a:ext uri="{9D8B030D-6E8A-4147-A177-3AD203B41FA5}">
                      <a16:colId xmlns:a16="http://schemas.microsoft.com/office/drawing/2014/main" xmlns="" val="1961822629"/>
                    </a:ext>
                  </a:extLst>
                </a:gridCol>
                <a:gridCol w="1724529">
                  <a:extLst>
                    <a:ext uri="{9D8B030D-6E8A-4147-A177-3AD203B41FA5}">
                      <a16:colId xmlns:a16="http://schemas.microsoft.com/office/drawing/2014/main" xmlns="" val="3574650871"/>
                    </a:ext>
                  </a:extLst>
                </a:gridCol>
                <a:gridCol w="1893250">
                  <a:extLst>
                    <a:ext uri="{9D8B030D-6E8A-4147-A177-3AD203B41FA5}">
                      <a16:colId xmlns:a16="http://schemas.microsoft.com/office/drawing/2014/main" xmlns="" val="1789709202"/>
                    </a:ext>
                  </a:extLst>
                </a:gridCol>
              </a:tblGrid>
              <a:tr h="0">
                <a:tc gridSpan="2">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費目（①～④は大項目）</a:t>
                      </a:r>
                    </a:p>
                  </a:txBody>
                  <a:tcPr marL="90000" marR="90000" marT="46800" marB="46800" anchor="ctr">
                    <a:solidFill>
                      <a:schemeClr val="accent1"/>
                    </a:solidFill>
                  </a:tcPr>
                </a:tc>
                <a:tc hMerge="1">
                  <a:txBody>
                    <a:bodyPr/>
                    <a:lstStyle/>
                    <a:p>
                      <a:endParaRPr kumimoji="1" lang="ja-JP" altLang="en-US"/>
                    </a:p>
                  </a:txBody>
                  <a:tcPr/>
                </a:tc>
                <a:tc>
                  <a:txBody>
                    <a:bodyPr/>
                    <a:lstStyle/>
                    <a:p>
                      <a:pPr algn="ctr">
                        <a:spcAft>
                          <a:spcPts val="0"/>
                        </a:spcAft>
                      </a:pPr>
                      <a:r>
                        <a:rPr lang="ja-JP" sz="1200" b="1" kern="10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数量</a:t>
                      </a:r>
                    </a:p>
                  </a:txBody>
                  <a:tcPr marL="90000" marR="90000" marT="46800" marB="46800" anchor="ctr">
                    <a:solidFill>
                      <a:schemeClr val="accent1"/>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単価（千円）</a:t>
                      </a:r>
                    </a:p>
                    <a:p>
                      <a:pPr algn="ctr">
                        <a:spcAft>
                          <a:spcPts val="0"/>
                        </a:spcAft>
                      </a:pPr>
                      <a:r>
                        <a:rPr 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消費税等を含む</a:t>
                      </a:r>
                    </a:p>
                  </a:txBody>
                  <a:tcPr marL="90000" marR="90000" marT="46800" marB="46800" anchor="ctr">
                    <a:solidFill>
                      <a:schemeClr val="accent1"/>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金額（千円）</a:t>
                      </a:r>
                    </a:p>
                    <a:p>
                      <a:pPr algn="ctr">
                        <a:spcAft>
                          <a:spcPts val="0"/>
                        </a:spcAft>
                      </a:pPr>
                      <a:r>
                        <a:rPr 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消費税等を含む</a:t>
                      </a:r>
                    </a:p>
                  </a:txBody>
                  <a:tcPr marL="90000" marR="90000" marT="46800" marB="46800" anchor="ctr">
                    <a:solidFill>
                      <a:schemeClr val="accent1"/>
                    </a:solidFill>
                  </a:tcPr>
                </a:tc>
                <a:extLst>
                  <a:ext uri="{0D108BD9-81ED-4DB2-BD59-A6C34878D82A}">
                    <a16:rowId xmlns:a16="http://schemas.microsoft.com/office/drawing/2014/main" xmlns="" val="1643654655"/>
                  </a:ext>
                </a:extLst>
              </a:tr>
              <a:tr h="0">
                <a:tc gridSpan="2">
                  <a:txBody>
                    <a:bodyPr/>
                    <a:lstStyle/>
                    <a:p>
                      <a:pPr marL="0" indent="0"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①実施計画に係る業務</a:t>
                      </a:r>
                    </a:p>
                  </a:txBody>
                  <a:tcPr marL="90000" marR="90000" marT="46800" marB="46800">
                    <a:lnB w="12700" cmpd="sng">
                      <a:noFill/>
                    </a:lnB>
                  </a:tcPr>
                </a:tc>
                <a:tc hMerge="1">
                  <a:txBody>
                    <a:bodyPr/>
                    <a:lstStyle/>
                    <a:p>
                      <a:endParaRPr kumimoji="1" lang="ja-JP" altLang="en-US"/>
                    </a:p>
                  </a:txBody>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3276399577"/>
                  </a:ext>
                </a:extLst>
              </a:tr>
              <a:tr h="0">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lnB w="12700" cmpd="sng">
                      <a:noFill/>
                    </a:lnB>
                  </a:tcPr>
                </a:tc>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1666253372"/>
                  </a:ext>
                </a:extLst>
              </a:tr>
              <a:tr h="0">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tcPr>
                </a:tc>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3737741453"/>
                  </a:ext>
                </a:extLst>
              </a:tr>
              <a:tr h="0">
                <a:tc gridSpan="2">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②事業遂行に係る業務</a:t>
                      </a:r>
                    </a:p>
                  </a:txBody>
                  <a:tcPr marL="90000" marR="90000" marT="46800" marB="46800">
                    <a:lnB w="12700" cmpd="sng">
                      <a:noFill/>
                    </a:lnB>
                  </a:tcPr>
                </a:tc>
                <a:tc hMerge="1">
                  <a:txBody>
                    <a:bodyPr/>
                    <a:lstStyle/>
                    <a:p>
                      <a:endParaRPr kumimoji="1" lang="ja-JP" altLang="en-US"/>
                    </a:p>
                  </a:txBody>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2054782386"/>
                  </a:ext>
                </a:extLst>
              </a:tr>
              <a:tr h="0">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lnB w="12700" cmpd="sng">
                      <a:noFill/>
                    </a:lnB>
                  </a:tcPr>
                </a:tc>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1335493665"/>
                  </a:ext>
                </a:extLst>
              </a:tr>
              <a:tr h="0">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tcPr>
                </a:tc>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2586850164"/>
                  </a:ext>
                </a:extLst>
              </a:tr>
              <a:tr h="0">
                <a:tc gridSpan="2">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③評価・効果検証等に係る業務</a:t>
                      </a:r>
                    </a:p>
                  </a:txBody>
                  <a:tcPr marL="90000" marR="90000" marT="46800" marB="46800">
                    <a:lnB w="12700" cmpd="sng">
                      <a:noFill/>
                    </a:lnB>
                  </a:tcPr>
                </a:tc>
                <a:tc hMerge="1">
                  <a:txBody>
                    <a:bodyPr/>
                    <a:lstStyle/>
                    <a:p>
                      <a:endParaRPr kumimoji="1" lang="ja-JP" altLang="en-US"/>
                    </a:p>
                  </a:txBody>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2421796470"/>
                  </a:ext>
                </a:extLst>
              </a:tr>
              <a:tr h="0">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lnB w="12700" cmpd="sng">
                      <a:noFill/>
                    </a:lnB>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3518011241"/>
                  </a:ext>
                </a:extLst>
              </a:tr>
              <a:tr h="0">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940031033"/>
                  </a:ext>
                </a:extLst>
              </a:tr>
              <a:tr h="0">
                <a:tc gridSpan="2">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④成果取りまとめに係る業務</a:t>
                      </a:r>
                    </a:p>
                  </a:txBody>
                  <a:tcPr marL="90000" marR="90000" marT="46800" marB="46800">
                    <a:lnB w="12700" cmpd="sng">
                      <a:noFill/>
                    </a:lnB>
                  </a:tcPr>
                </a:tc>
                <a:tc hMerge="1">
                  <a:txBody>
                    <a:bodyPr/>
                    <a:lstStyle/>
                    <a:p>
                      <a:endParaRPr kumimoji="1" lang="ja-JP" altLang="en-US"/>
                    </a:p>
                  </a:txBody>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659178435"/>
                  </a:ext>
                </a:extLst>
              </a:tr>
              <a:tr h="0">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lnB w="12700" cmpd="sng">
                      <a:noFill/>
                    </a:lnB>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3242961838"/>
                  </a:ext>
                </a:extLst>
              </a:tr>
              <a:tr h="0">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lnT w="12700" cmpd="sng">
                      <a:noFill/>
                    </a:lnT>
                  </a:tcPr>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1014702191"/>
                  </a:ext>
                </a:extLst>
              </a:tr>
              <a:tr h="0">
                <a:tc gridSpan="4">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合計</a:t>
                      </a:r>
                    </a:p>
                  </a:txBody>
                  <a:tcPr marL="90000" marR="90000" marT="46800" marB="468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just">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tc>
                <a:extLst>
                  <a:ext uri="{0D108BD9-81ED-4DB2-BD59-A6C34878D82A}">
                    <a16:rowId xmlns:a16="http://schemas.microsoft.com/office/drawing/2014/main" xmlns="" val="831689996"/>
                  </a:ext>
                </a:extLst>
              </a:tr>
            </a:tbl>
          </a:graphicData>
        </a:graphic>
      </p:graphicFrame>
      <p:sp>
        <p:nvSpPr>
          <p:cNvPr id="5" name="テキスト ボックス 4"/>
          <p:cNvSpPr txBox="1"/>
          <p:nvPr/>
        </p:nvSpPr>
        <p:spPr>
          <a:xfrm>
            <a:off x="547042" y="6489577"/>
            <a:ext cx="4447051" cy="261610"/>
          </a:xfrm>
          <a:prstGeom prst="rect">
            <a:avLst/>
          </a:prstGeom>
          <a:noFill/>
        </p:spPr>
        <p:txBody>
          <a:bodyPr wrap="none" rtlCol="0">
            <a:spAutoFit/>
          </a:bodyPr>
          <a:lstStyle/>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r>
              <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4K</a:t>
            </a: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コンテンツ製作等に係る費用は、本検証事業費の対象外となります。</a:t>
            </a:r>
          </a:p>
        </p:txBody>
      </p:sp>
    </p:spTree>
    <p:extLst>
      <p:ext uri="{BB962C8B-B14F-4D97-AF65-F5344CB8AC3E}">
        <p14:creationId xmlns:p14="http://schemas.microsoft.com/office/powerpoint/2010/main" val="170561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7. </a:t>
            </a:r>
            <a:r>
              <a:rPr lang="ja-JP" altLang="en-US" dirty="0">
                <a:latin typeface="Meiryo UI" panose="020B0604030504040204" pitchFamily="50" charset="-128"/>
                <a:ea typeface="Meiryo UI" panose="020B0604030504040204" pitchFamily="50" charset="-128"/>
                <a:cs typeface="Meiryo UI" panose="020B0604030504040204" pitchFamily="50" charset="-128"/>
              </a:rPr>
              <a:t>申請事業者情報</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34229721"/>
              </p:ext>
            </p:extLst>
          </p:nvPr>
        </p:nvGraphicFramePr>
        <p:xfrm>
          <a:off x="351920" y="906045"/>
          <a:ext cx="9202159" cy="1870608"/>
        </p:xfrm>
        <a:graphic>
          <a:graphicData uri="http://schemas.openxmlformats.org/drawingml/2006/table">
            <a:tbl>
              <a:tblPr firstRow="1" bandRow="1">
                <a:tableStyleId>{5940675A-B579-460E-94D1-54222C63F5DA}</a:tableStyleId>
              </a:tblPr>
              <a:tblGrid>
                <a:gridCol w="2009421">
                  <a:extLst>
                    <a:ext uri="{9D8B030D-6E8A-4147-A177-3AD203B41FA5}">
                      <a16:colId xmlns:a16="http://schemas.microsoft.com/office/drawing/2014/main" xmlns="" val="3327058818"/>
                    </a:ext>
                  </a:extLst>
                </a:gridCol>
                <a:gridCol w="3480047">
                  <a:extLst>
                    <a:ext uri="{9D8B030D-6E8A-4147-A177-3AD203B41FA5}">
                      <a16:colId xmlns:a16="http://schemas.microsoft.com/office/drawing/2014/main" xmlns="" val="590138832"/>
                    </a:ext>
                  </a:extLst>
                </a:gridCol>
                <a:gridCol w="3712691">
                  <a:extLst>
                    <a:ext uri="{9D8B030D-6E8A-4147-A177-3AD203B41FA5}">
                      <a16:colId xmlns:a16="http://schemas.microsoft.com/office/drawing/2014/main" xmlns="" val="20002"/>
                    </a:ext>
                  </a:extLst>
                </a:gridCol>
              </a:tblGrid>
              <a:tr h="467652">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国内事業主体名</a:t>
                      </a:r>
                    </a:p>
                  </a:txBody>
                  <a:tcPr anchor="ctr">
                    <a:solidFill>
                      <a:schemeClr val="accent1"/>
                    </a:solidFill>
                  </a:tcPr>
                </a:tc>
                <a:tc gridSpan="2">
                  <a:txBody>
                    <a:bodyPr/>
                    <a:lstStyle/>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xmlns="" val="17169387"/>
                  </a:ext>
                </a:extLst>
              </a:tr>
              <a:tr h="467652">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担当部署・役職名</a:t>
                      </a:r>
                    </a:p>
                  </a:txBody>
                  <a:tcPr anchor="ctr">
                    <a:solidFill>
                      <a:schemeClr val="accent1"/>
                    </a:solidFill>
                  </a:tcPr>
                </a:tc>
                <a:tc gridSpan="2">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xmlns="" val="1128053534"/>
                  </a:ext>
                </a:extLst>
              </a:tr>
              <a:tr h="467652">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担当者名</a:t>
                      </a:r>
                    </a:p>
                  </a:txBody>
                  <a:tcPr anchor="ctr">
                    <a:solidFill>
                      <a:schemeClr val="accent1"/>
                    </a:solidFill>
                  </a:tcPr>
                </a:tc>
                <a:tc gridSpan="2">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xmlns="" val="3236873465"/>
                  </a:ext>
                </a:extLst>
              </a:tr>
              <a:tr h="467652">
                <a:tc>
                  <a:txBody>
                    <a:bodyPr/>
                    <a:lstStyle/>
                    <a:p>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担当者電話番号・</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p>
                  </a:txBody>
                  <a:tcPr anchor="ctr">
                    <a:solidFill>
                      <a:schemeClr val="accent1"/>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電話番号：</a:t>
                      </a:r>
                    </a:p>
                  </a:txBody>
                  <a:tcPr anchor="ctr"/>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Email</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extLst>
                  <a:ext uri="{0D108BD9-81ED-4DB2-BD59-A6C34878D82A}">
                    <a16:rowId xmlns:a16="http://schemas.microsoft.com/office/drawing/2014/main" xmlns="" val="2034329509"/>
                  </a:ext>
                </a:extLst>
              </a:tr>
            </a:tbl>
          </a:graphicData>
        </a:graphic>
      </p:graphicFrame>
      <p:sp>
        <p:nvSpPr>
          <p:cNvPr id="5" name="スライド番号プレースホルダー 4"/>
          <p:cNvSpPr>
            <a:spLocks noGrp="1"/>
          </p:cNvSpPr>
          <p:nvPr>
            <p:ph type="sldNum" sz="quarter" idx="12"/>
          </p:nvPr>
        </p:nvSpPr>
        <p:spPr/>
        <p:txBody>
          <a:bodyPr/>
          <a:lstStyle/>
          <a:p>
            <a:fld id="{8C151075-3D2B-4DCF-AC9F-B746BEAE8621}"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pPr/>
              <a:t>8</a:t>
            </a:fld>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62198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956</Words>
  <Application>Microsoft Office PowerPoint</Application>
  <PresentationFormat>A4 210 x 297 mm</PresentationFormat>
  <Paragraphs>282</Paragraphs>
  <Slides>12</Slides>
  <Notes>5</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＜企画タイトル＞</vt:lpstr>
      <vt:lpstr>1. 企画概要</vt:lpstr>
      <vt:lpstr>2. 検証の概要</vt:lpstr>
      <vt:lpstr>3. 検証ポイント（1/2）</vt:lpstr>
      <vt:lpstr>3. 検証ポイント（2/2）</vt:lpstr>
      <vt:lpstr>4. 効果検証方法</vt:lpstr>
      <vt:lpstr>5. 実施体制</vt:lpstr>
      <vt:lpstr>6. 支出計画</vt:lpstr>
      <vt:lpstr>7. 申請事業者情報</vt:lpstr>
      <vt:lpstr>【参考】実証実験における検証の類型及び観点 ①</vt:lpstr>
      <vt:lpstr>【参考】実証実験における検証の類型及び観点 ②</vt:lpstr>
      <vt:lpstr>【参考】実証実験における検証の類型及び観点 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＜企画タイトル＞</dc:title>
  <dc:creator/>
  <cp:lastModifiedBy>瀬戸口</cp:lastModifiedBy>
  <cp:revision>77</cp:revision>
  <cp:lastPrinted>2017-05-22T08:01:55Z</cp:lastPrinted>
  <dcterms:created xsi:type="dcterms:W3CDTF">2017-05-22T01:56:30Z</dcterms:created>
  <dcterms:modified xsi:type="dcterms:W3CDTF">2017-06-05T02:32:52Z</dcterms:modified>
</cp:coreProperties>
</file>