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Lst>
  <p:notesMasterIdLst>
    <p:notesMasterId r:id="rId64"/>
  </p:notesMasterIdLst>
  <p:sldIdLst>
    <p:sldId id="256" r:id="rId2"/>
    <p:sldId id="257" r:id="rId3"/>
    <p:sldId id="284" r:id="rId4"/>
    <p:sldId id="285" r:id="rId5"/>
    <p:sldId id="312" r:id="rId6"/>
    <p:sldId id="286" r:id="rId7"/>
    <p:sldId id="355" r:id="rId8"/>
    <p:sldId id="356" r:id="rId9"/>
    <p:sldId id="258" r:id="rId10"/>
    <p:sldId id="348" r:id="rId11"/>
    <p:sldId id="350" r:id="rId12"/>
    <p:sldId id="365" r:id="rId13"/>
    <p:sldId id="335" r:id="rId14"/>
    <p:sldId id="281" r:id="rId15"/>
    <p:sldId id="323" r:id="rId16"/>
    <p:sldId id="349" r:id="rId17"/>
    <p:sldId id="366" r:id="rId18"/>
    <p:sldId id="367" r:id="rId19"/>
    <p:sldId id="342" r:id="rId20"/>
    <p:sldId id="354" r:id="rId21"/>
    <p:sldId id="276" r:id="rId22"/>
    <p:sldId id="358" r:id="rId23"/>
    <p:sldId id="357" r:id="rId24"/>
    <p:sldId id="359" r:id="rId25"/>
    <p:sldId id="345" r:id="rId26"/>
    <p:sldId id="362" r:id="rId27"/>
    <p:sldId id="290" r:id="rId28"/>
    <p:sldId id="324" r:id="rId29"/>
    <p:sldId id="318" r:id="rId30"/>
    <p:sldId id="279" r:id="rId31"/>
    <p:sldId id="278" r:id="rId32"/>
    <p:sldId id="292" r:id="rId33"/>
    <p:sldId id="325" r:id="rId34"/>
    <p:sldId id="306" r:id="rId35"/>
    <p:sldId id="307" r:id="rId36"/>
    <p:sldId id="294" r:id="rId37"/>
    <p:sldId id="308" r:id="rId38"/>
    <p:sldId id="332" r:id="rId39"/>
    <p:sldId id="314" r:id="rId40"/>
    <p:sldId id="320" r:id="rId41"/>
    <p:sldId id="363" r:id="rId42"/>
    <p:sldId id="297" r:id="rId43"/>
    <p:sldId id="277" r:id="rId44"/>
    <p:sldId id="299" r:id="rId45"/>
    <p:sldId id="321" r:id="rId46"/>
    <p:sldId id="310" r:id="rId47"/>
    <p:sldId id="298" r:id="rId48"/>
    <p:sldId id="330" r:id="rId49"/>
    <p:sldId id="331" r:id="rId50"/>
    <p:sldId id="311" r:id="rId51"/>
    <p:sldId id="291" r:id="rId52"/>
    <p:sldId id="326" r:id="rId53"/>
    <p:sldId id="351" r:id="rId54"/>
    <p:sldId id="327" r:id="rId55"/>
    <p:sldId id="313" r:id="rId56"/>
    <p:sldId id="315" r:id="rId57"/>
    <p:sldId id="347" r:id="rId58"/>
    <p:sldId id="329" r:id="rId59"/>
    <p:sldId id="334" r:id="rId60"/>
    <p:sldId id="346" r:id="rId61"/>
    <p:sldId id="360" r:id="rId62"/>
    <p:sldId id="260" r:id="rId63"/>
  </p:sldIdLst>
  <p:sldSz cx="9906000" cy="6858000" type="A4"/>
  <p:notesSz cx="7104063" cy="10234613"/>
  <p:custDataLst>
    <p:tags r:id="rId65"/>
  </p:custDataLst>
  <p:defaultTextStyle>
    <a:defPPr>
      <a:defRPr lang="ja-JP"/>
    </a:defPPr>
    <a:lvl1pPr marL="0" algn="l" defTabSz="914400" rtl="0" eaLnBrk="1" latinLnBrk="0" hangingPunct="1">
      <a:defRPr kumimoji="1" lang="ja-JP" altLang="en-US" sz="14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DEEB"/>
    <a:srgbClr val="80808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5" autoAdjust="0"/>
    <p:restoredTop sz="96287" autoAdjust="0"/>
  </p:normalViewPr>
  <p:slideViewPr>
    <p:cSldViewPr showGuides="1">
      <p:cViewPr varScale="1">
        <p:scale>
          <a:sx n="74" d="100"/>
          <a:sy n="74" d="100"/>
        </p:scale>
        <p:origin x="680" y="4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427" cy="511731"/>
          </a:xfrm>
          <a:prstGeom prst="rect">
            <a:avLst/>
          </a:prstGeom>
        </p:spPr>
        <p:txBody>
          <a:bodyPr vert="horz" lIns="99066" tIns="49534" rIns="99066" bIns="4953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3" y="0"/>
            <a:ext cx="3078427" cy="511731"/>
          </a:xfrm>
          <a:prstGeom prst="rect">
            <a:avLst/>
          </a:prstGeom>
        </p:spPr>
        <p:txBody>
          <a:bodyPr vert="horz" lIns="99066" tIns="49534" rIns="99066" bIns="49534" rtlCol="0"/>
          <a:lstStyle>
            <a:lvl1pPr algn="r">
              <a:defRPr sz="1300"/>
            </a:lvl1pPr>
          </a:lstStyle>
          <a:p>
            <a:fld id="{BBCB79B4-05FB-4B0B-8453-BAA7C54A2588}" type="datetimeFigureOut">
              <a:rPr kumimoji="1" lang="ja-JP" altLang="en-US" smtClean="0"/>
              <a:pPr/>
              <a:t>2020/5/11</a:t>
            </a:fld>
            <a:endParaRPr kumimoji="1" lang="ja-JP" altLang="en-US"/>
          </a:p>
        </p:txBody>
      </p:sp>
      <p:sp>
        <p:nvSpPr>
          <p:cNvPr id="4" name="スライド イメージ プレースホルダー 3"/>
          <p:cNvSpPr>
            <a:spLocks noGrp="1" noRot="1" noChangeAspect="1"/>
          </p:cNvSpPr>
          <p:nvPr>
            <p:ph type="sldImg" idx="2"/>
          </p:nvPr>
        </p:nvSpPr>
        <p:spPr>
          <a:xfrm>
            <a:off x="781050" y="768350"/>
            <a:ext cx="5541963" cy="3836988"/>
          </a:xfrm>
          <a:prstGeom prst="rect">
            <a:avLst/>
          </a:prstGeom>
          <a:noFill/>
          <a:ln w="12700">
            <a:solidFill>
              <a:prstClr val="black"/>
            </a:solidFill>
          </a:ln>
        </p:spPr>
        <p:txBody>
          <a:bodyPr vert="horz" lIns="99066" tIns="49534" rIns="99066" bIns="49534" rtlCol="0" anchor="ctr"/>
          <a:lstStyle/>
          <a:p>
            <a:endParaRPr lang="ja-JP" altLang="en-US"/>
          </a:p>
        </p:txBody>
      </p:sp>
      <p:sp>
        <p:nvSpPr>
          <p:cNvPr id="5" name="ノート プレースホルダー 4"/>
          <p:cNvSpPr>
            <a:spLocks noGrp="1"/>
          </p:cNvSpPr>
          <p:nvPr>
            <p:ph type="body" sz="quarter" idx="3"/>
          </p:nvPr>
        </p:nvSpPr>
        <p:spPr>
          <a:xfrm>
            <a:off x="710407" y="4861442"/>
            <a:ext cx="5683250" cy="4605576"/>
          </a:xfrm>
          <a:prstGeom prst="rect">
            <a:avLst/>
          </a:prstGeom>
        </p:spPr>
        <p:txBody>
          <a:bodyPr vert="horz" lIns="99066" tIns="49534" rIns="99066" bIns="495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6"/>
            <a:ext cx="3078427" cy="511731"/>
          </a:xfrm>
          <a:prstGeom prst="rect">
            <a:avLst/>
          </a:prstGeom>
        </p:spPr>
        <p:txBody>
          <a:bodyPr vert="horz" lIns="99066" tIns="49534" rIns="99066" bIns="4953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3" y="9721106"/>
            <a:ext cx="3078427" cy="511731"/>
          </a:xfrm>
          <a:prstGeom prst="rect">
            <a:avLst/>
          </a:prstGeom>
        </p:spPr>
        <p:txBody>
          <a:bodyPr vert="horz" lIns="99066" tIns="49534" rIns="99066" bIns="49534" rtlCol="0" anchor="b"/>
          <a:lstStyle>
            <a:lvl1pPr algn="r">
              <a:defRPr sz="1300"/>
            </a:lvl1pPr>
          </a:lstStyle>
          <a:p>
            <a:fld id="{06C884F1-D850-4AA6-8CF2-7534F1A7E3C4}" type="slidenum">
              <a:rPr kumimoji="1" lang="ja-JP" altLang="en-US" smtClean="0"/>
              <a:pPr/>
              <a:t>‹#›</a:t>
            </a:fld>
            <a:endParaRPr kumimoji="1" lang="ja-JP" altLang="en-US"/>
          </a:p>
        </p:txBody>
      </p:sp>
    </p:spTree>
    <p:extLst>
      <p:ext uri="{BB962C8B-B14F-4D97-AF65-F5344CB8AC3E}">
        <p14:creationId xmlns:p14="http://schemas.microsoft.com/office/powerpoint/2010/main" val="2729444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1050" y="768350"/>
            <a:ext cx="5541963" cy="38369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a:t>
            </a:fld>
            <a:endParaRPr kumimoji="1" lang="ja-JP" altLang="en-US"/>
          </a:p>
        </p:txBody>
      </p:sp>
    </p:spTree>
    <p:extLst>
      <p:ext uri="{BB962C8B-B14F-4D97-AF65-F5344CB8AC3E}">
        <p14:creationId xmlns:p14="http://schemas.microsoft.com/office/powerpoint/2010/main" val="406670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20</a:t>
            </a:fld>
            <a:endParaRPr kumimoji="1" lang="ja-JP" altLang="en-US"/>
          </a:p>
        </p:txBody>
      </p:sp>
    </p:spTree>
    <p:extLst>
      <p:ext uri="{BB962C8B-B14F-4D97-AF65-F5344CB8AC3E}">
        <p14:creationId xmlns:p14="http://schemas.microsoft.com/office/powerpoint/2010/main" val="354388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21</a:t>
            </a:fld>
            <a:endParaRPr kumimoji="1" lang="ja-JP" altLang="en-US"/>
          </a:p>
        </p:txBody>
      </p:sp>
    </p:spTree>
    <p:extLst>
      <p:ext uri="{BB962C8B-B14F-4D97-AF65-F5344CB8AC3E}">
        <p14:creationId xmlns:p14="http://schemas.microsoft.com/office/powerpoint/2010/main" val="244276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22</a:t>
            </a:fld>
            <a:endParaRPr kumimoji="1" lang="ja-JP" altLang="en-US"/>
          </a:p>
        </p:txBody>
      </p:sp>
    </p:spTree>
    <p:extLst>
      <p:ext uri="{BB962C8B-B14F-4D97-AF65-F5344CB8AC3E}">
        <p14:creationId xmlns:p14="http://schemas.microsoft.com/office/powerpoint/2010/main" val="251108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23</a:t>
            </a:fld>
            <a:endParaRPr kumimoji="1" lang="ja-JP" altLang="en-US"/>
          </a:p>
        </p:txBody>
      </p:sp>
    </p:spTree>
    <p:extLst>
      <p:ext uri="{BB962C8B-B14F-4D97-AF65-F5344CB8AC3E}">
        <p14:creationId xmlns:p14="http://schemas.microsoft.com/office/powerpoint/2010/main" val="273130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24</a:t>
            </a:fld>
            <a:endParaRPr kumimoji="1" lang="ja-JP" altLang="en-US"/>
          </a:p>
        </p:txBody>
      </p:sp>
    </p:spTree>
    <p:extLst>
      <p:ext uri="{BB962C8B-B14F-4D97-AF65-F5344CB8AC3E}">
        <p14:creationId xmlns:p14="http://schemas.microsoft.com/office/powerpoint/2010/main" val="2759766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25</a:t>
            </a:fld>
            <a:endParaRPr kumimoji="1" lang="ja-JP" altLang="en-US"/>
          </a:p>
        </p:txBody>
      </p:sp>
    </p:spTree>
    <p:extLst>
      <p:ext uri="{BB962C8B-B14F-4D97-AF65-F5344CB8AC3E}">
        <p14:creationId xmlns:p14="http://schemas.microsoft.com/office/powerpoint/2010/main" val="102697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26</a:t>
            </a:fld>
            <a:endParaRPr kumimoji="1" lang="ja-JP" altLang="en-US"/>
          </a:p>
        </p:txBody>
      </p:sp>
    </p:spTree>
    <p:extLst>
      <p:ext uri="{BB962C8B-B14F-4D97-AF65-F5344CB8AC3E}">
        <p14:creationId xmlns:p14="http://schemas.microsoft.com/office/powerpoint/2010/main" val="277088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27</a:t>
            </a:fld>
            <a:endParaRPr kumimoji="1" lang="ja-JP" altLang="en-US"/>
          </a:p>
        </p:txBody>
      </p:sp>
    </p:spTree>
    <p:extLst>
      <p:ext uri="{BB962C8B-B14F-4D97-AF65-F5344CB8AC3E}">
        <p14:creationId xmlns:p14="http://schemas.microsoft.com/office/powerpoint/2010/main" val="3353689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28</a:t>
            </a:fld>
            <a:endParaRPr kumimoji="1" lang="ja-JP" altLang="en-US"/>
          </a:p>
        </p:txBody>
      </p:sp>
    </p:spTree>
    <p:extLst>
      <p:ext uri="{BB962C8B-B14F-4D97-AF65-F5344CB8AC3E}">
        <p14:creationId xmlns:p14="http://schemas.microsoft.com/office/powerpoint/2010/main" val="3949674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29</a:t>
            </a:fld>
            <a:endParaRPr kumimoji="1" lang="ja-JP" altLang="en-US"/>
          </a:p>
        </p:txBody>
      </p:sp>
    </p:spTree>
    <p:extLst>
      <p:ext uri="{BB962C8B-B14F-4D97-AF65-F5344CB8AC3E}">
        <p14:creationId xmlns:p14="http://schemas.microsoft.com/office/powerpoint/2010/main" val="248178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2</a:t>
            </a:fld>
            <a:endParaRPr kumimoji="1" lang="ja-JP" altLang="en-US"/>
          </a:p>
        </p:txBody>
      </p:sp>
    </p:spTree>
    <p:extLst>
      <p:ext uri="{BB962C8B-B14F-4D97-AF65-F5344CB8AC3E}">
        <p14:creationId xmlns:p14="http://schemas.microsoft.com/office/powerpoint/2010/main" val="3111479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30</a:t>
            </a:fld>
            <a:endParaRPr kumimoji="1" lang="ja-JP" altLang="en-US"/>
          </a:p>
        </p:txBody>
      </p:sp>
    </p:spTree>
    <p:extLst>
      <p:ext uri="{BB962C8B-B14F-4D97-AF65-F5344CB8AC3E}">
        <p14:creationId xmlns:p14="http://schemas.microsoft.com/office/powerpoint/2010/main" val="1467010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31</a:t>
            </a:fld>
            <a:endParaRPr kumimoji="1" lang="ja-JP" altLang="en-US"/>
          </a:p>
        </p:txBody>
      </p:sp>
    </p:spTree>
    <p:extLst>
      <p:ext uri="{BB962C8B-B14F-4D97-AF65-F5344CB8AC3E}">
        <p14:creationId xmlns:p14="http://schemas.microsoft.com/office/powerpoint/2010/main" val="2610387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32</a:t>
            </a:fld>
            <a:endParaRPr kumimoji="1" lang="ja-JP" altLang="en-US"/>
          </a:p>
        </p:txBody>
      </p:sp>
    </p:spTree>
    <p:extLst>
      <p:ext uri="{BB962C8B-B14F-4D97-AF65-F5344CB8AC3E}">
        <p14:creationId xmlns:p14="http://schemas.microsoft.com/office/powerpoint/2010/main" val="4034061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33</a:t>
            </a:fld>
            <a:endParaRPr kumimoji="1" lang="ja-JP" altLang="en-US"/>
          </a:p>
        </p:txBody>
      </p:sp>
    </p:spTree>
    <p:extLst>
      <p:ext uri="{BB962C8B-B14F-4D97-AF65-F5344CB8AC3E}">
        <p14:creationId xmlns:p14="http://schemas.microsoft.com/office/powerpoint/2010/main" val="1978773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34</a:t>
            </a:fld>
            <a:endParaRPr kumimoji="1" lang="ja-JP" altLang="en-US"/>
          </a:p>
        </p:txBody>
      </p:sp>
    </p:spTree>
    <p:extLst>
      <p:ext uri="{BB962C8B-B14F-4D97-AF65-F5344CB8AC3E}">
        <p14:creationId xmlns:p14="http://schemas.microsoft.com/office/powerpoint/2010/main" val="2089608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35</a:t>
            </a:fld>
            <a:endParaRPr kumimoji="1" lang="ja-JP" altLang="en-US"/>
          </a:p>
        </p:txBody>
      </p:sp>
    </p:spTree>
    <p:extLst>
      <p:ext uri="{BB962C8B-B14F-4D97-AF65-F5344CB8AC3E}">
        <p14:creationId xmlns:p14="http://schemas.microsoft.com/office/powerpoint/2010/main" val="96580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36</a:t>
            </a:fld>
            <a:endParaRPr kumimoji="1" lang="ja-JP" altLang="en-US"/>
          </a:p>
        </p:txBody>
      </p:sp>
    </p:spTree>
    <p:extLst>
      <p:ext uri="{BB962C8B-B14F-4D97-AF65-F5344CB8AC3E}">
        <p14:creationId xmlns:p14="http://schemas.microsoft.com/office/powerpoint/2010/main" val="3313579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37</a:t>
            </a:fld>
            <a:endParaRPr kumimoji="1" lang="ja-JP" altLang="en-US"/>
          </a:p>
        </p:txBody>
      </p:sp>
    </p:spTree>
    <p:extLst>
      <p:ext uri="{BB962C8B-B14F-4D97-AF65-F5344CB8AC3E}">
        <p14:creationId xmlns:p14="http://schemas.microsoft.com/office/powerpoint/2010/main" val="840467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67">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38</a:t>
            </a:fld>
            <a:endParaRPr kumimoji="1" lang="ja-JP" altLang="en-US"/>
          </a:p>
        </p:txBody>
      </p:sp>
    </p:spTree>
    <p:extLst>
      <p:ext uri="{BB962C8B-B14F-4D97-AF65-F5344CB8AC3E}">
        <p14:creationId xmlns:p14="http://schemas.microsoft.com/office/powerpoint/2010/main" val="1762293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39</a:t>
            </a:fld>
            <a:endParaRPr kumimoji="1" lang="ja-JP" altLang="en-US"/>
          </a:p>
        </p:txBody>
      </p:sp>
    </p:spTree>
    <p:extLst>
      <p:ext uri="{BB962C8B-B14F-4D97-AF65-F5344CB8AC3E}">
        <p14:creationId xmlns:p14="http://schemas.microsoft.com/office/powerpoint/2010/main" val="66451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7</a:t>
            </a:fld>
            <a:endParaRPr kumimoji="1" lang="ja-JP" altLang="en-US"/>
          </a:p>
        </p:txBody>
      </p:sp>
    </p:spTree>
    <p:extLst>
      <p:ext uri="{BB962C8B-B14F-4D97-AF65-F5344CB8AC3E}">
        <p14:creationId xmlns:p14="http://schemas.microsoft.com/office/powerpoint/2010/main" val="2500878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40</a:t>
            </a:fld>
            <a:endParaRPr kumimoji="1" lang="ja-JP" altLang="en-US"/>
          </a:p>
        </p:txBody>
      </p:sp>
    </p:spTree>
    <p:extLst>
      <p:ext uri="{BB962C8B-B14F-4D97-AF65-F5344CB8AC3E}">
        <p14:creationId xmlns:p14="http://schemas.microsoft.com/office/powerpoint/2010/main" val="1989360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43</a:t>
            </a:fld>
            <a:endParaRPr kumimoji="1" lang="ja-JP" altLang="en-US"/>
          </a:p>
        </p:txBody>
      </p:sp>
    </p:spTree>
    <p:extLst>
      <p:ext uri="{BB962C8B-B14F-4D97-AF65-F5344CB8AC3E}">
        <p14:creationId xmlns:p14="http://schemas.microsoft.com/office/powerpoint/2010/main" val="3140866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44</a:t>
            </a:fld>
            <a:endParaRPr kumimoji="1" lang="ja-JP" altLang="en-US"/>
          </a:p>
        </p:txBody>
      </p:sp>
    </p:spTree>
    <p:extLst>
      <p:ext uri="{BB962C8B-B14F-4D97-AF65-F5344CB8AC3E}">
        <p14:creationId xmlns:p14="http://schemas.microsoft.com/office/powerpoint/2010/main" val="3290579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45</a:t>
            </a:fld>
            <a:endParaRPr kumimoji="1" lang="ja-JP" altLang="en-US"/>
          </a:p>
        </p:txBody>
      </p:sp>
    </p:spTree>
    <p:extLst>
      <p:ext uri="{BB962C8B-B14F-4D97-AF65-F5344CB8AC3E}">
        <p14:creationId xmlns:p14="http://schemas.microsoft.com/office/powerpoint/2010/main" val="3255251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46</a:t>
            </a:fld>
            <a:endParaRPr kumimoji="1" lang="ja-JP" altLang="en-US"/>
          </a:p>
        </p:txBody>
      </p:sp>
    </p:spTree>
    <p:extLst>
      <p:ext uri="{BB962C8B-B14F-4D97-AF65-F5344CB8AC3E}">
        <p14:creationId xmlns:p14="http://schemas.microsoft.com/office/powerpoint/2010/main" val="689911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47</a:t>
            </a:fld>
            <a:endParaRPr kumimoji="1" lang="ja-JP" altLang="en-US"/>
          </a:p>
        </p:txBody>
      </p:sp>
    </p:spTree>
    <p:extLst>
      <p:ext uri="{BB962C8B-B14F-4D97-AF65-F5344CB8AC3E}">
        <p14:creationId xmlns:p14="http://schemas.microsoft.com/office/powerpoint/2010/main" val="2035298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67">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48</a:t>
            </a:fld>
            <a:endParaRPr kumimoji="1" lang="ja-JP" altLang="en-US"/>
          </a:p>
        </p:txBody>
      </p:sp>
    </p:spTree>
    <p:extLst>
      <p:ext uri="{BB962C8B-B14F-4D97-AF65-F5344CB8AC3E}">
        <p14:creationId xmlns:p14="http://schemas.microsoft.com/office/powerpoint/2010/main" val="309808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67">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49</a:t>
            </a:fld>
            <a:endParaRPr kumimoji="1" lang="ja-JP" altLang="en-US"/>
          </a:p>
        </p:txBody>
      </p:sp>
    </p:spTree>
    <p:extLst>
      <p:ext uri="{BB962C8B-B14F-4D97-AF65-F5344CB8AC3E}">
        <p14:creationId xmlns:p14="http://schemas.microsoft.com/office/powerpoint/2010/main" val="2961135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50</a:t>
            </a:fld>
            <a:endParaRPr kumimoji="1" lang="ja-JP" altLang="en-US"/>
          </a:p>
        </p:txBody>
      </p:sp>
    </p:spTree>
    <p:extLst>
      <p:ext uri="{BB962C8B-B14F-4D97-AF65-F5344CB8AC3E}">
        <p14:creationId xmlns:p14="http://schemas.microsoft.com/office/powerpoint/2010/main" val="2217456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51</a:t>
            </a:fld>
            <a:endParaRPr kumimoji="1" lang="ja-JP" altLang="en-US"/>
          </a:p>
        </p:txBody>
      </p:sp>
    </p:spTree>
    <p:extLst>
      <p:ext uri="{BB962C8B-B14F-4D97-AF65-F5344CB8AC3E}">
        <p14:creationId xmlns:p14="http://schemas.microsoft.com/office/powerpoint/2010/main" val="61796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8</a:t>
            </a:fld>
            <a:endParaRPr kumimoji="1" lang="ja-JP" altLang="en-US"/>
          </a:p>
        </p:txBody>
      </p:sp>
    </p:spTree>
    <p:extLst>
      <p:ext uri="{BB962C8B-B14F-4D97-AF65-F5344CB8AC3E}">
        <p14:creationId xmlns:p14="http://schemas.microsoft.com/office/powerpoint/2010/main" val="2180758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52</a:t>
            </a:fld>
            <a:endParaRPr kumimoji="1" lang="ja-JP" altLang="en-US"/>
          </a:p>
        </p:txBody>
      </p:sp>
    </p:spTree>
    <p:extLst>
      <p:ext uri="{BB962C8B-B14F-4D97-AF65-F5344CB8AC3E}">
        <p14:creationId xmlns:p14="http://schemas.microsoft.com/office/powerpoint/2010/main" val="3667893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53</a:t>
            </a:fld>
            <a:endParaRPr kumimoji="1" lang="ja-JP" altLang="en-US"/>
          </a:p>
        </p:txBody>
      </p:sp>
    </p:spTree>
    <p:extLst>
      <p:ext uri="{BB962C8B-B14F-4D97-AF65-F5344CB8AC3E}">
        <p14:creationId xmlns:p14="http://schemas.microsoft.com/office/powerpoint/2010/main" val="3536080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54</a:t>
            </a:fld>
            <a:endParaRPr kumimoji="1" lang="ja-JP" altLang="en-US"/>
          </a:p>
        </p:txBody>
      </p:sp>
    </p:spTree>
    <p:extLst>
      <p:ext uri="{BB962C8B-B14F-4D97-AF65-F5344CB8AC3E}">
        <p14:creationId xmlns:p14="http://schemas.microsoft.com/office/powerpoint/2010/main" val="616949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62</a:t>
            </a:fld>
            <a:endParaRPr kumimoji="1" lang="ja-JP" altLang="en-US"/>
          </a:p>
        </p:txBody>
      </p:sp>
    </p:spTree>
    <p:extLst>
      <p:ext uri="{BB962C8B-B14F-4D97-AF65-F5344CB8AC3E}">
        <p14:creationId xmlns:p14="http://schemas.microsoft.com/office/powerpoint/2010/main" val="97192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9</a:t>
            </a:fld>
            <a:endParaRPr kumimoji="1" lang="ja-JP" altLang="en-US"/>
          </a:p>
        </p:txBody>
      </p:sp>
    </p:spTree>
    <p:extLst>
      <p:ext uri="{BB962C8B-B14F-4D97-AF65-F5344CB8AC3E}">
        <p14:creationId xmlns:p14="http://schemas.microsoft.com/office/powerpoint/2010/main" val="268250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10</a:t>
            </a:fld>
            <a:endParaRPr kumimoji="1" lang="ja-JP" altLang="en-US"/>
          </a:p>
        </p:txBody>
      </p:sp>
    </p:spTree>
    <p:extLst>
      <p:ext uri="{BB962C8B-B14F-4D97-AF65-F5344CB8AC3E}">
        <p14:creationId xmlns:p14="http://schemas.microsoft.com/office/powerpoint/2010/main" val="287369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11</a:t>
            </a:fld>
            <a:endParaRPr kumimoji="1" lang="ja-JP" altLang="en-US"/>
          </a:p>
        </p:txBody>
      </p:sp>
    </p:spTree>
    <p:extLst>
      <p:ext uri="{BB962C8B-B14F-4D97-AF65-F5344CB8AC3E}">
        <p14:creationId xmlns:p14="http://schemas.microsoft.com/office/powerpoint/2010/main" val="2088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12</a:t>
            </a:fld>
            <a:endParaRPr kumimoji="1" lang="ja-JP" altLang="en-US"/>
          </a:p>
        </p:txBody>
      </p:sp>
    </p:spTree>
    <p:extLst>
      <p:ext uri="{BB962C8B-B14F-4D97-AF65-F5344CB8AC3E}">
        <p14:creationId xmlns:p14="http://schemas.microsoft.com/office/powerpoint/2010/main" val="22046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670">
              <a:defRPr/>
            </a:pPr>
            <a:endParaRPr lang="ja-JP" altLang="en-US" b="1" dirty="0">
              <a:solidFill>
                <a:schemeClr val="bg1"/>
              </a:solidFill>
              <a:latin typeface="游ゴシック Light" panose="020B0300000000000000" pitchFamily="50" charset="-128"/>
              <a:ea typeface="游ゴシック Light" panose="020B0300000000000000" pitchFamily="50" charset="-128"/>
            </a:endParaRPr>
          </a:p>
        </p:txBody>
      </p:sp>
      <p:sp>
        <p:nvSpPr>
          <p:cNvPr id="4" name="スライド番号プレースホルダー 3"/>
          <p:cNvSpPr>
            <a:spLocks noGrp="1"/>
          </p:cNvSpPr>
          <p:nvPr>
            <p:ph type="sldNum" sz="quarter" idx="10"/>
          </p:nvPr>
        </p:nvSpPr>
        <p:spPr/>
        <p:txBody>
          <a:bodyPr/>
          <a:lstStyle/>
          <a:p>
            <a:fld id="{06C884F1-D850-4AA6-8CF2-7534F1A7E3C4}" type="slidenum">
              <a:rPr kumimoji="1" lang="ja-JP" altLang="en-US" smtClean="0"/>
              <a:pPr/>
              <a:t>13</a:t>
            </a:fld>
            <a:endParaRPr kumimoji="1" lang="ja-JP" altLang="en-US"/>
          </a:p>
        </p:txBody>
      </p:sp>
    </p:spTree>
    <p:extLst>
      <p:ext uri="{BB962C8B-B14F-4D97-AF65-F5344CB8AC3E}">
        <p14:creationId xmlns:p14="http://schemas.microsoft.com/office/powerpoint/2010/main" val="3796243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400" y="2781300"/>
            <a:ext cx="9086400" cy="647700"/>
          </a:xfrm>
          <a:noFill/>
          <a:effectLst/>
        </p:spPr>
        <p:txBody>
          <a:bodyPr anchor="ctr">
            <a:normAutofit/>
          </a:bodyPr>
          <a:lstStyle>
            <a:lvl1pPr>
              <a:defRPr sz="3200"/>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hasCustomPrompt="1"/>
          </p:nvPr>
        </p:nvSpPr>
        <p:spPr>
          <a:xfrm>
            <a:off x="410400" y="3571200"/>
            <a:ext cx="9086400" cy="307777"/>
          </a:xfrm>
        </p:spPr>
        <p:txBody>
          <a:bodyPr/>
          <a:lstStyle>
            <a:lvl1pPr marL="0" indent="0" algn="l">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pic>
        <p:nvPicPr>
          <p:cNvPr id="2050" name="Picture 2" descr="A4jbetu1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27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_MRI" descr="図2"/>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0400" y="4603750"/>
            <a:ext cx="3328988" cy="338138"/>
          </a:xfrm>
          <a:prstGeom prst="rect">
            <a:avLst/>
          </a:prstGeom>
          <a:noFill/>
          <a:extLst>
            <a:ext uri="{909E8E84-426E-40DD-AFC4-6F175D3DCCD1}">
              <a14:hiddenFill xmlns:a14="http://schemas.microsoft.com/office/drawing/2010/main">
                <a:solidFill>
                  <a:srgbClr val="FFFFFF"/>
                </a:solidFill>
              </a14:hiddenFill>
            </a:ext>
          </a:extLst>
        </p:spPr>
      </p:pic>
      <p:sp>
        <p:nvSpPr>
          <p:cNvPr id="4" name="Line 4"/>
          <p:cNvSpPr>
            <a:spLocks noChangeShapeType="1"/>
          </p:cNvSpPr>
          <p:nvPr userDrawn="1"/>
        </p:nvSpPr>
        <p:spPr bwMode="gray">
          <a:xfrm>
            <a:off x="410400" y="3443288"/>
            <a:ext cx="9086400" cy="0"/>
          </a:xfrm>
          <a:prstGeom prst="line">
            <a:avLst/>
          </a:prstGeom>
          <a:noFill/>
          <a:ln w="381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35743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0" y="81915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dirty="0">
              <a:latin typeface="ＭＳ Ｐゴシック" charset="-128"/>
              <a:ea typeface="ＭＳ Ｐゴシック" charset="-128"/>
            </a:endParaRPr>
          </a:p>
        </p:txBody>
      </p:sp>
      <p:sp>
        <p:nvSpPr>
          <p:cNvPr id="8" name="Page_num"/>
          <p:cNvSpPr txBox="1"/>
          <p:nvPr/>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1200" baseline="0" smtClean="0">
                <a:latin typeface="+mn-lt"/>
                <a:ea typeface="+mn-ea"/>
                <a:sym typeface="Arial"/>
              </a:rPr>
              <a:pPr lvl="0" algn="ctr"/>
              <a:t>‹#›</a:t>
            </a:fld>
            <a:endParaRPr lang="ja-JP" altLang="en-US" sz="1200" baseline="0" dirty="0">
              <a:latin typeface="+mn-lt"/>
              <a:ea typeface="+mn-ea"/>
              <a:sym typeface="Arial"/>
            </a:endParaRPr>
          </a:p>
        </p:txBody>
      </p:sp>
      <p:sp>
        <p:nvSpPr>
          <p:cNvPr id="5" name="テキスト プレースホルダー 4"/>
          <p:cNvSpPr>
            <a:spLocks noGrp="1"/>
          </p:cNvSpPr>
          <p:nvPr>
            <p:ph type="body" sz="quarter" idx="10"/>
          </p:nvPr>
        </p:nvSpPr>
        <p:spPr>
          <a:xfrm>
            <a:off x="410400" y="982800"/>
            <a:ext cx="9086400" cy="15158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pic>
        <p:nvPicPr>
          <p:cNvPr id="3074"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76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400" b="1" cap="none" baseline="0"/>
            </a:lvl1pPr>
          </a:lstStyle>
          <a:p>
            <a:r>
              <a:rPr kumimoji="1" lang="ja-JP" altLang="en-US"/>
              <a:t>マスター タイトルの書式設定</a:t>
            </a:r>
            <a:endParaRPr kumimoji="1" lang="ja-JP" altLang="en-US" dirty="0"/>
          </a:p>
        </p:txBody>
      </p:sp>
      <p:sp>
        <p:nvSpPr>
          <p:cNvPr id="3" name="テキスト プレースホルダー 2"/>
          <p:cNvSpPr>
            <a:spLocks noGrp="1"/>
          </p:cNvSpPr>
          <p:nvPr>
            <p:ph type="body" idx="1"/>
          </p:nvPr>
        </p:nvSpPr>
        <p:spPr>
          <a:xfrm>
            <a:off x="1497600" y="4078800"/>
            <a:ext cx="6912000" cy="215444"/>
          </a:xfrm>
        </p:spPr>
        <p:txBody>
          <a:bodyPr anchor="t"/>
          <a:lstStyle>
            <a:lvl1pPr marL="0" indent="0">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nakah_line"/>
          <p:cNvSpPr>
            <a:spLocks noChangeShapeType="1"/>
          </p:cNvSpPr>
          <p:nvPr userDrawn="1"/>
        </p:nvSpPr>
        <p:spPr bwMode="gray">
          <a:xfrm>
            <a:off x="410400" y="349942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a:p>
        </p:txBody>
      </p:sp>
      <p:sp>
        <p:nvSpPr>
          <p:cNvPr id="8" name="nakah_lineup"/>
          <p:cNvSpPr>
            <a:spLocks noChangeShapeType="1"/>
          </p:cNvSpPr>
          <p:nvPr/>
        </p:nvSpPr>
        <p:spPr bwMode="gray">
          <a:xfrm>
            <a:off x="410400" y="2708920"/>
            <a:ext cx="908640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a:p>
        </p:txBody>
      </p:sp>
      <p:sp>
        <p:nvSpPr>
          <p:cNvPr id="9" name="Page_num"/>
          <p:cNvSpPr txBox="1"/>
          <p:nvPr/>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mtClean="0">
                <a:sym typeface="Arial"/>
              </a:rPr>
              <a:pPr lvl="0"/>
              <a:t>‹#›</a:t>
            </a:fld>
            <a:endParaRPr lang="ja-JP" altLang="en-US" dirty="0">
              <a:sym typeface="Arial"/>
            </a:endParaRPr>
          </a:p>
        </p:txBody>
      </p:sp>
      <p:pic>
        <p:nvPicPr>
          <p:cNvPr id="4098"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85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5"/>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6" name="title_line"/>
          <p:cNvSpPr>
            <a:spLocks noChangeShapeType="1"/>
          </p:cNvSpPr>
          <p:nvPr/>
        </p:nvSpPr>
        <p:spPr bwMode="gray">
          <a:xfrm>
            <a:off x="410400" y="81915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a:latin typeface="ＭＳ Ｐゴシック" charset="-128"/>
              <a:ea typeface="ＭＳ Ｐゴシック" charset="-128"/>
            </a:endParaRPr>
          </a:p>
        </p:txBody>
      </p:sp>
      <p:sp>
        <p:nvSpPr>
          <p:cNvPr id="7" name="Page_num"/>
          <p:cNvSpPr txBox="1"/>
          <p:nvPr/>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mtClean="0">
                <a:sym typeface="Arial"/>
              </a:rPr>
              <a:pPr lvl="0"/>
              <a:t>‹#›</a:t>
            </a:fld>
            <a:endParaRPr lang="ja-JP" altLang="en-US" dirty="0">
              <a:sym typeface="Arial"/>
            </a:endParaRPr>
          </a:p>
        </p:txBody>
      </p:sp>
      <p:pic>
        <p:nvPicPr>
          <p:cNvPr id="5122"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46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Page_num"/>
          <p:cNvSpPr txBox="1"/>
          <p:nvPr userDrawn="1"/>
        </p:nvSpPr>
        <p:spPr>
          <a:xfrm>
            <a:off x="470687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mtClean="0">
                <a:sym typeface="Arial"/>
              </a:rPr>
              <a:pPr lvl="0"/>
              <a:t>‹#›</a:t>
            </a:fld>
            <a:endParaRPr lang="ja-JP" altLang="en-US" dirty="0">
              <a:sym typeface="Arial"/>
            </a:endParaRPr>
          </a:p>
        </p:txBody>
      </p:sp>
      <p:pic>
        <p:nvPicPr>
          <p:cNvPr id="6146" name="Picture 2" descr="A4jbetu1_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329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231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1" name="Line_futta"/>
          <p:cNvSpPr>
            <a:spLocks noChangeShapeType="1"/>
          </p:cNvSpPr>
          <p:nvPr/>
        </p:nvSpPr>
        <p:spPr bwMode="gray">
          <a:xfrm>
            <a:off x="0" y="6591300"/>
            <a:ext cx="9906000" cy="0"/>
          </a:xfrm>
          <a:prstGeom prst="line">
            <a:avLst/>
          </a:prstGeom>
          <a:ln>
            <a:solidFill>
              <a:srgbClr val="ACACAC"/>
            </a:solidFill>
          </a:ln>
          <a:extLst>
            <a:ext uri="{909E8E84-426E-40DD-AFC4-6F175D3DCCD1}">
              <a14:hiddenFill xmlns:a14="http://schemas.microsoft.com/office/drawing/2010/main">
                <a:noFill/>
              </a14:hiddenFill>
            </a:ext>
          </a:extLst>
        </p:spPr>
        <p:txBody>
          <a:bodyPr wrap="none" anchor="ctr"/>
          <a:lstStyle/>
          <a:p>
            <a:pPr lvl="0"/>
            <a:endParaRPr lang="ja-JP" altLang="en-US"/>
          </a:p>
        </p:txBody>
      </p:sp>
      <p:sp>
        <p:nvSpPr>
          <p:cNvPr id="112" name="MRI_copyright"/>
          <p:cNvSpPr txBox="1">
            <a:spLocks noChangeArrowheads="1"/>
          </p:cNvSpPr>
          <p:nvPr/>
        </p:nvSpPr>
        <p:spPr bwMode="gray">
          <a:xfrm>
            <a:off x="396000" y="6649974"/>
            <a:ext cx="45720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ja-JP"/>
            </a:defPPr>
            <a:lvl1pPr marL="0" algn="l" defTabSz="914400" rtl="0" eaLnBrk="1" latinLnBrk="0" hangingPunct="1">
              <a:buFontTx/>
              <a:buNone/>
              <a:defRPr kumimoji="1" sz="1000" kern="1200">
                <a:solidFill>
                  <a:srgbClr val="ACACAC"/>
                </a:solidFill>
                <a:latin typeface="Arial"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000" dirty="0">
                <a:solidFill>
                  <a:srgbClr val="ACACAC"/>
                </a:solidFill>
                <a:latin typeface="Arial"/>
                <a:sym typeface="Arial"/>
              </a:rPr>
              <a:t>Copyright (C) Mitsubishi Research Institute, Inc.</a:t>
            </a:r>
          </a:p>
        </p:txBody>
      </p:sp>
      <p:sp>
        <p:nvSpPr>
          <p:cNvPr id="2" name="タイトル プレースホルダー 1"/>
          <p:cNvSpPr>
            <a:spLocks noGrp="1"/>
          </p:cNvSpPr>
          <p:nvPr>
            <p:ph type="title"/>
          </p:nvPr>
        </p:nvSpPr>
        <p:spPr>
          <a:xfrm>
            <a:off x="410400" y="333375"/>
            <a:ext cx="9086400" cy="485775"/>
          </a:xfrm>
          <a:prstGeom prst="rect">
            <a:avLst/>
          </a:prstGeom>
        </p:spPr>
        <p:txBody>
          <a:bodyPr vert="horz" lIns="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10400" y="982800"/>
            <a:ext cx="9086400" cy="15158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2007316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spcBef>
          <a:spcPct val="0"/>
        </a:spcBef>
        <a:buNone/>
        <a:defRPr kumimoji="1" sz="2400" b="1" kern="1200">
          <a:solidFill>
            <a:schemeClr val="tx1"/>
          </a:solidFill>
          <a:latin typeface="+mj-lt"/>
          <a:ea typeface="+mj-ea"/>
          <a:cs typeface="+mj-cs"/>
        </a:defRPr>
      </a:lvl1pPr>
    </p:titleStyle>
    <p:body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effectLst/>
        </p:spPr>
        <p:txBody>
          <a:bodyPr>
            <a:normAutofit/>
          </a:bodyPr>
          <a:lstStyle/>
          <a:p>
            <a:r>
              <a:rPr lang="ja-JP" altLang="en-US" dirty="0">
                <a:latin typeface="游ゴシック" panose="020B0400000000000000" pitchFamily="50" charset="-128"/>
                <a:ea typeface="游ゴシック" panose="020B0400000000000000" pitchFamily="50" charset="-128"/>
              </a:rPr>
              <a:t>管理者向け研修のための手引き</a:t>
            </a:r>
            <a:endParaRPr kumimoji="1" lang="ja-JP" altLang="en-US" dirty="0">
              <a:solidFill>
                <a:srgbClr val="FF0000"/>
              </a:solidFill>
              <a:latin typeface="游ゴシック" panose="020B0400000000000000" pitchFamily="50" charset="-128"/>
              <a:ea typeface="游ゴシック" panose="020B0400000000000000" pitchFamily="50" charset="-128"/>
            </a:endParaRPr>
          </a:p>
        </p:txBody>
      </p:sp>
      <p:sp>
        <p:nvSpPr>
          <p:cNvPr id="4" name="busho"/>
          <p:cNvSpPr txBox="1">
            <a:spLocks noChangeArrowheads="1"/>
          </p:cNvSpPr>
          <p:nvPr/>
        </p:nvSpPr>
        <p:spPr bwMode="gray">
          <a:xfrm>
            <a:off x="422379" y="5013176"/>
            <a:ext cx="269304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r>
              <a:rPr lang="ja-JP" altLang="en-US" sz="1400" dirty="0">
                <a:solidFill>
                  <a:srgbClr val="808080"/>
                </a:solidFill>
                <a:latin typeface="游ゴシック" panose="020B0400000000000000" pitchFamily="50" charset="-128"/>
                <a:ea typeface="游ゴシック" panose="020B0400000000000000" pitchFamily="50" charset="-128"/>
              </a:rPr>
              <a:t>ヘルスケア・ウェルネス事業本部</a:t>
            </a:r>
          </a:p>
        </p:txBody>
      </p:sp>
    </p:spTree>
    <p:extLst>
      <p:ext uri="{BB962C8B-B14F-4D97-AF65-F5344CB8AC3E}">
        <p14:creationId xmlns:p14="http://schemas.microsoft.com/office/powerpoint/2010/main" val="91866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06202"/>
            <a:ext cx="9086400" cy="630510"/>
          </a:xfrm>
        </p:spPr>
        <p:txBody>
          <a:bodyPr>
            <a:normAutofit/>
          </a:bodyPr>
          <a:lstStyle/>
          <a:p>
            <a:pPr>
              <a:spcAft>
                <a:spcPts val="1200"/>
              </a:spcAf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介護現場におけるハラスメントとは①</a:t>
            </a:r>
            <a:endParaRPr lang="en-US" altLang="ja-JP" dirty="0">
              <a:latin typeface="游ゴシック" panose="020B0400000000000000" pitchFamily="50" charset="-128"/>
              <a:ea typeface="游ゴシック" panose="020B0400000000000000" pitchFamily="50" charset="-128"/>
            </a:endParaRPr>
          </a:p>
        </p:txBody>
      </p:sp>
      <p:sp>
        <p:nvSpPr>
          <p:cNvPr id="5" name="コンテンツ プレースホルダー 2">
            <a:extLst>
              <a:ext uri="{FF2B5EF4-FFF2-40B4-BE49-F238E27FC236}">
                <a16:creationId xmlns:a16="http://schemas.microsoft.com/office/drawing/2014/main" id="{CFAD2E0A-2FFC-4834-9A32-AC15AD7C2AB8}"/>
              </a:ext>
            </a:extLst>
          </p:cNvPr>
          <p:cNvSpPr txBox="1">
            <a:spLocks/>
          </p:cNvSpPr>
          <p:nvPr/>
        </p:nvSpPr>
        <p:spPr>
          <a:xfrm>
            <a:off x="410399" y="973063"/>
            <a:ext cx="9079675" cy="1611586"/>
          </a:xfrm>
          <a:prstGeom prst="rect">
            <a:avLst/>
          </a:prstGeom>
          <a:noFill/>
          <a:ln>
            <a:noFill/>
          </a:ln>
          <a:effectLst/>
        </p:spPr>
        <p:txBody>
          <a:bodyPr vert="horz" wrap="square" lIns="36000" tIns="36000" rIns="36000" bIns="3600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180975" algn="just"/>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ハラスメントについて、確定した定義はありませんが、この手引き・研修用資料では、身体的暴力、精神的暴力及びセクシュアルハラスメントをあわせて、介護現場におけるハラスメントとしています。具体的には、介護サービスの利用者や家族等（</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）からの、以下のような行為を「ハラスメント」 と総称しています。</a:t>
            </a:r>
            <a:r>
              <a:rPr lang="en-US" altLang="ja-JP" sz="14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400" kern="100" dirty="0">
                <a:latin typeface="游ゴシック" panose="020B0400000000000000" pitchFamily="50" charset="-128"/>
                <a:ea typeface="游ゴシック" panose="020B0400000000000000" pitchFamily="50" charset="-128"/>
                <a:cs typeface="Times New Roman" panose="02020603050405020304" pitchFamily="18" charset="0"/>
              </a:rPr>
              <a:t>「利用者や家族等」の「等」は、家族に準じる同居の知人または近居の親族を意味します。</a:t>
            </a:r>
          </a:p>
        </p:txBody>
      </p:sp>
      <p:grpSp>
        <p:nvGrpSpPr>
          <p:cNvPr id="4" name="グループ化 3">
            <a:extLst>
              <a:ext uri="{FF2B5EF4-FFF2-40B4-BE49-F238E27FC236}">
                <a16:creationId xmlns:a16="http://schemas.microsoft.com/office/drawing/2014/main" id="{6EB9C678-E73E-4CCB-9E05-6D5DA0815DF5}"/>
              </a:ext>
            </a:extLst>
          </p:cNvPr>
          <p:cNvGrpSpPr/>
          <p:nvPr/>
        </p:nvGrpSpPr>
        <p:grpSpPr>
          <a:xfrm>
            <a:off x="429910" y="2708920"/>
            <a:ext cx="9066890" cy="3744416"/>
            <a:chOff x="429910" y="2276871"/>
            <a:chExt cx="9066890" cy="4032450"/>
          </a:xfrm>
        </p:grpSpPr>
        <p:sp>
          <p:nvSpPr>
            <p:cNvPr id="3" name="正方形/長方形 2">
              <a:extLst>
                <a:ext uri="{FF2B5EF4-FFF2-40B4-BE49-F238E27FC236}">
                  <a16:creationId xmlns:a16="http://schemas.microsoft.com/office/drawing/2014/main" id="{15F073DB-F01A-4A44-98DB-D6E81BD22235}"/>
                </a:ext>
              </a:extLst>
            </p:cNvPr>
            <p:cNvSpPr/>
            <p:nvPr/>
          </p:nvSpPr>
          <p:spPr>
            <a:xfrm>
              <a:off x="429910" y="2276871"/>
              <a:ext cx="9066890" cy="4032449"/>
            </a:xfrm>
            <a:prstGeom prst="rect">
              <a:avLst/>
            </a:prstGeom>
            <a:pattFill prst="dkUpDiag">
              <a:fgClr>
                <a:schemeClr val="accent6">
                  <a:lumMod val="40000"/>
                  <a:lumOff val="60000"/>
                </a:schemeClr>
              </a:fgClr>
              <a:bgClr>
                <a:schemeClr val="bg1"/>
              </a:bgClr>
            </a:patt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just"/>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BC9F85F1-3947-45D9-ABE6-36E46ECDE051}"/>
                </a:ext>
              </a:extLst>
            </p:cNvPr>
            <p:cNvSpPr/>
            <p:nvPr/>
          </p:nvSpPr>
          <p:spPr>
            <a:xfrm>
              <a:off x="560512" y="2436219"/>
              <a:ext cx="8784976" cy="3873102"/>
            </a:xfrm>
            <a:prstGeom prst="rect">
              <a:avLst/>
            </a:prstGeom>
            <a:solidFill>
              <a:schemeClr val="bg1"/>
            </a:solidFill>
            <a:ln w="952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just"/>
              <a:r>
                <a:rPr lang="ja-JP" altLang="ja-JP" sz="20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１）身体的暴力</a:t>
              </a:r>
              <a:r>
                <a:rPr lang="en-US" altLang="ja-JP" sz="20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身体的な力を使って危害を及ぼす行為。</a:t>
              </a:r>
              <a:endPar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34988" indent="-358775" algn="just"/>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例：コップをなげつける</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／蹴られる／</a:t>
              </a:r>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唾を吐く</a:t>
              </a:r>
            </a:p>
            <a:p>
              <a:pPr algn="just">
                <a:spcAft>
                  <a:spcPts val="0"/>
                </a:spcAft>
              </a:pPr>
              <a:endParaRPr lang="en-US" altLang="ja-JP" sz="12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r>
                <a:rPr lang="ja-JP" altLang="ja-JP" sz="20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２）精神的暴力</a:t>
              </a:r>
              <a:r>
                <a:rPr lang="en-US" altLang="ja-JP" sz="20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個人の尊厳や人格を言葉や態度によって傷つけたり、おとしめたりする行為。</a:t>
              </a:r>
              <a:endPar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34988" indent="-358775">
                <a:spcAft>
                  <a:spcPts val="0"/>
                </a:spcAft>
              </a:pPr>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例：大声を発する</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怒鳴る</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特定</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の職員</a:t>
              </a:r>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にいやがらせをする</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「この程度できて当然」と理不尽なサービスを要求する</a:t>
              </a: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sz="12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r>
                <a:rPr lang="ja-JP" altLang="ja-JP" sz="20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３）セクシュアルハラスメント</a:t>
              </a:r>
              <a:r>
                <a:rPr lang="en-US" altLang="ja-JP" sz="20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意に添わない性的誘いかけ、好意的態度の要求等、性的ないやがらせ行為。</a:t>
              </a:r>
              <a:endPar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534988" indent="-358775" algn="just"/>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例：必要もなく手や腕を触る／抱きしめる／入浴介助中、あからさまに性的な話をする</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7" name="二等辺三角形 6">
            <a:extLst>
              <a:ext uri="{FF2B5EF4-FFF2-40B4-BE49-F238E27FC236}">
                <a16:creationId xmlns:a16="http://schemas.microsoft.com/office/drawing/2014/main" id="{0374E781-D83D-451F-B875-5D37509A63E3}"/>
              </a:ext>
            </a:extLst>
          </p:cNvPr>
          <p:cNvSpPr/>
          <p:nvPr/>
        </p:nvSpPr>
        <p:spPr>
          <a:xfrm flipV="1">
            <a:off x="4573576" y="6381328"/>
            <a:ext cx="753320" cy="214477"/>
          </a:xfrm>
          <a:prstGeom prst="triangle">
            <a:avLst/>
          </a:prstGeom>
          <a:solidFill>
            <a:schemeClr val="accent6">
              <a:lumMod val="40000"/>
              <a:lumOff val="60000"/>
            </a:schemeClr>
          </a:solidFill>
          <a:ln w="9525">
            <a:solidFill>
              <a:schemeClr val="accent6">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Tree>
    <p:extLst>
      <p:ext uri="{BB962C8B-B14F-4D97-AF65-F5344CB8AC3E}">
        <p14:creationId xmlns:p14="http://schemas.microsoft.com/office/powerpoint/2010/main" val="337446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06202"/>
            <a:ext cx="9086400" cy="630510"/>
          </a:xfrm>
        </p:spPr>
        <p:txBody>
          <a:bodyPr>
            <a:normAutofit/>
          </a:bodyPr>
          <a:lstStyle/>
          <a:p>
            <a:pPr>
              <a:spcAft>
                <a:spcPts val="1200"/>
              </a:spcAf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介護現場におけるハラスメントとは②</a:t>
            </a:r>
            <a:endParaRPr lang="en-US" altLang="ja-JP"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4C6E530A-8464-49B3-AF6C-07B087A63194}"/>
              </a:ext>
            </a:extLst>
          </p:cNvPr>
          <p:cNvGrpSpPr/>
          <p:nvPr/>
        </p:nvGrpSpPr>
        <p:grpSpPr>
          <a:xfrm>
            <a:off x="429910" y="1089328"/>
            <a:ext cx="9066890" cy="4931960"/>
            <a:chOff x="429910" y="1340767"/>
            <a:chExt cx="9066890" cy="5292000"/>
          </a:xfrm>
        </p:grpSpPr>
        <p:sp>
          <p:nvSpPr>
            <p:cNvPr id="3" name="正方形/長方形 2">
              <a:extLst>
                <a:ext uri="{FF2B5EF4-FFF2-40B4-BE49-F238E27FC236}">
                  <a16:creationId xmlns:a16="http://schemas.microsoft.com/office/drawing/2014/main" id="{15F073DB-F01A-4A44-98DB-D6E81BD22235}"/>
                </a:ext>
              </a:extLst>
            </p:cNvPr>
            <p:cNvSpPr/>
            <p:nvPr/>
          </p:nvSpPr>
          <p:spPr>
            <a:xfrm>
              <a:off x="429910" y="1340767"/>
              <a:ext cx="9066890" cy="5292000"/>
            </a:xfrm>
            <a:prstGeom prst="rect">
              <a:avLst/>
            </a:prstGeom>
            <a:pattFill prst="dkUpDiag">
              <a:fgClr>
                <a:schemeClr val="accent6">
                  <a:lumMod val="40000"/>
                  <a:lumOff val="60000"/>
                </a:schemeClr>
              </a:fgClr>
              <a:bgClr>
                <a:schemeClr val="bg1"/>
              </a:bgClr>
            </a:patt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just"/>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BC9F85F1-3947-45D9-ABE6-36E46ECDE051}"/>
                </a:ext>
              </a:extLst>
            </p:cNvPr>
            <p:cNvSpPr/>
            <p:nvPr/>
          </p:nvSpPr>
          <p:spPr>
            <a:xfrm>
              <a:off x="560512" y="1340767"/>
              <a:ext cx="8784976" cy="5292000"/>
            </a:xfrm>
            <a:prstGeom prst="rect">
              <a:avLst/>
            </a:prstGeom>
            <a:solidFill>
              <a:schemeClr val="bg1"/>
            </a:solidFill>
            <a:ln w="9525">
              <a:solidFill>
                <a:schemeClr val="accent6">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80000" rIns="144000" bIns="108000" numCol="1" spcCol="0" rtlCol="0" fromWordArt="0" anchor="t" anchorCtr="0" forceAA="0" compatLnSpc="1">
              <a:prstTxWarp prst="textNoShape">
                <a:avLst/>
              </a:prstTxWarp>
              <a:noAutofit/>
            </a:bodyPr>
            <a:lstStyle/>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7" name="二等辺三角形 6">
            <a:extLst>
              <a:ext uri="{FF2B5EF4-FFF2-40B4-BE49-F238E27FC236}">
                <a16:creationId xmlns:a16="http://schemas.microsoft.com/office/drawing/2014/main" id="{01321632-B2E2-46E3-860F-1B15654104E6}"/>
              </a:ext>
            </a:extLst>
          </p:cNvPr>
          <p:cNvSpPr/>
          <p:nvPr/>
        </p:nvSpPr>
        <p:spPr>
          <a:xfrm flipV="1">
            <a:off x="4576340" y="982275"/>
            <a:ext cx="753320" cy="214477"/>
          </a:xfrm>
          <a:prstGeom prst="triangle">
            <a:avLst/>
          </a:prstGeom>
          <a:solidFill>
            <a:schemeClr val="accent6">
              <a:lumMod val="40000"/>
              <a:lumOff val="60000"/>
            </a:schemeClr>
          </a:solidFill>
          <a:ln w="9525">
            <a:solidFill>
              <a:schemeClr val="accent6">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1" name="正方形/長方形 10">
            <a:extLst>
              <a:ext uri="{FF2B5EF4-FFF2-40B4-BE49-F238E27FC236}">
                <a16:creationId xmlns:a16="http://schemas.microsoft.com/office/drawing/2014/main" id="{A785FAA0-86DE-4431-98F2-9F821E38288E}"/>
              </a:ext>
            </a:extLst>
          </p:cNvPr>
          <p:cNvSpPr/>
          <p:nvPr/>
        </p:nvSpPr>
        <p:spPr>
          <a:xfrm>
            <a:off x="780184" y="1464666"/>
            <a:ext cx="8345632" cy="4009074"/>
          </a:xfrm>
          <a:prstGeom prst="rect">
            <a:avLst/>
          </a:prstGeom>
          <a:solidFill>
            <a:schemeClr val="bg1"/>
          </a:solidFill>
          <a:ln w="9525">
            <a:solidFill>
              <a:schemeClr val="accent6">
                <a:lumMod val="40000"/>
                <a:lumOff val="6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44000" numCol="1" spcCol="0" rtlCol="0" fromWordArt="0" anchor="t" anchorCtr="0" forceAA="0" compatLnSpc="1">
            <a:prstTxWarp prst="textNoShape">
              <a:avLst/>
            </a:prstTxWarp>
            <a:noAutofit/>
          </a:bodyPr>
          <a:lstStyle/>
          <a:p>
            <a:pPr algn="just"/>
            <a:r>
              <a:rPr lang="ja-JP" altLang="en-US" sz="16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ただし、以下の言動は「ハラスメント」ではありません。</a:t>
            </a:r>
            <a:endParaRPr lang="en-US" altLang="ja-JP" sz="16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ja-JP" altLang="en-US" sz="11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認知症等の病気または障害の症状として現われた言動（</a:t>
            </a:r>
            <a:r>
              <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等）。</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809625" indent="-809625"/>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認知症の行動症状（暴力、暴言、徘徊、拒絶、不潔行為等）・心理症状（抑うつ、不安、幻覚、妄想、睡眠障害等）のこと。</a:t>
            </a:r>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（引用：厚生労働省「</a:t>
            </a:r>
            <a:r>
              <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：認知症の行動・心理症状」（</a:t>
            </a:r>
            <a:r>
              <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https://www.mhlw.go.jp/shingi/2009/05/dl/s0521-3c_0006.pdf</a:t>
            </a:r>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2020</a:t>
            </a:r>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14</a:t>
            </a:r>
            <a:r>
              <a:rPr lang="ja-JP" altLang="en-US"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日閲覧）</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82563" indent="-182563"/>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もちろん、病気または障害に起因する暴言・暴力であっても、職員の安全に配慮する必要があることには変わりがありません。事前の情報収集等（医師の評価等）を行い、施設・事業所として、ケアマネジャーや医師、行政等と連携する等による適切な体制で</a:t>
            </a:r>
            <a:r>
              <a:rPr lang="ja-JP" altLang="en-US"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組織的に対応することが必要</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です。</a:t>
            </a:r>
            <a:b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そのため、</a:t>
            </a:r>
            <a:r>
              <a:rPr lang="ja-JP" altLang="en-US"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暴言・暴力を受けた場合には、職員が一人で問題を抱え込まず、上長や施設・事業所へ適切に報告・共有できるようにすることが大切</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です。報告・共有の場で対応について検討することはもとより、どのようにケアするか</a:t>
            </a:r>
            <a:r>
              <a:rPr lang="ja-JP" altLang="en-US"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ノウハウを施設・事業所内で共有できる機会</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にもなります。</a:t>
            </a: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82563" indent="-182563" algn="just"/>
            <a:endPar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利用料金の滞納（不払いの際の言動がハラスメントに該当することはあり得ますが、滞納自体は債務不履行の問題として対応する必要があります。）</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endPar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285750" indent="-285750" algn="just">
              <a:buFont typeface="Wingdings" panose="05000000000000000000" pitchFamily="2" charset="2"/>
              <a:buChar char="l"/>
            </a:pP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苦情の申立て</a:t>
            </a:r>
          </a:p>
        </p:txBody>
      </p:sp>
      <p:sp>
        <p:nvSpPr>
          <p:cNvPr id="12" name="二等辺三角形 11">
            <a:extLst>
              <a:ext uri="{FF2B5EF4-FFF2-40B4-BE49-F238E27FC236}">
                <a16:creationId xmlns:a16="http://schemas.microsoft.com/office/drawing/2014/main" id="{D8782972-1D7E-44BA-A218-8FA8FB7A503A}"/>
              </a:ext>
            </a:extLst>
          </p:cNvPr>
          <p:cNvSpPr/>
          <p:nvPr/>
        </p:nvSpPr>
        <p:spPr>
          <a:xfrm flipV="1">
            <a:off x="4586695" y="5914049"/>
            <a:ext cx="753320" cy="214477"/>
          </a:xfrm>
          <a:prstGeom prst="triangle">
            <a:avLst/>
          </a:prstGeom>
          <a:solidFill>
            <a:schemeClr val="accent6">
              <a:lumMod val="40000"/>
              <a:lumOff val="60000"/>
            </a:schemeClr>
          </a:solidFill>
          <a:ln w="9525">
            <a:solidFill>
              <a:schemeClr val="accent6">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Tree>
    <p:extLst>
      <p:ext uri="{BB962C8B-B14F-4D97-AF65-F5344CB8AC3E}">
        <p14:creationId xmlns:p14="http://schemas.microsoft.com/office/powerpoint/2010/main" val="303811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06202"/>
            <a:ext cx="9086400" cy="630510"/>
          </a:xfrm>
        </p:spPr>
        <p:txBody>
          <a:bodyPr>
            <a:normAutofit/>
          </a:bodyPr>
          <a:lstStyle/>
          <a:p>
            <a:pPr>
              <a:spcAft>
                <a:spcPts val="1200"/>
              </a:spcAf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介護現場におけるハラスメントとは③</a:t>
            </a:r>
            <a:endParaRPr lang="en-US" altLang="ja-JP"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4C6E530A-8464-49B3-AF6C-07B087A63194}"/>
              </a:ext>
            </a:extLst>
          </p:cNvPr>
          <p:cNvGrpSpPr/>
          <p:nvPr/>
        </p:nvGrpSpPr>
        <p:grpSpPr>
          <a:xfrm>
            <a:off x="429910" y="1089327"/>
            <a:ext cx="9066890" cy="5003969"/>
            <a:chOff x="429910" y="1340767"/>
            <a:chExt cx="9066890" cy="5292000"/>
          </a:xfrm>
        </p:grpSpPr>
        <p:sp>
          <p:nvSpPr>
            <p:cNvPr id="3" name="正方形/長方形 2">
              <a:extLst>
                <a:ext uri="{FF2B5EF4-FFF2-40B4-BE49-F238E27FC236}">
                  <a16:creationId xmlns:a16="http://schemas.microsoft.com/office/drawing/2014/main" id="{15F073DB-F01A-4A44-98DB-D6E81BD22235}"/>
                </a:ext>
              </a:extLst>
            </p:cNvPr>
            <p:cNvSpPr/>
            <p:nvPr/>
          </p:nvSpPr>
          <p:spPr>
            <a:xfrm>
              <a:off x="429910" y="1340767"/>
              <a:ext cx="9066890" cy="5292000"/>
            </a:xfrm>
            <a:prstGeom prst="rect">
              <a:avLst/>
            </a:prstGeom>
            <a:pattFill prst="dkUpDiag">
              <a:fgClr>
                <a:schemeClr val="accent6">
                  <a:lumMod val="40000"/>
                  <a:lumOff val="60000"/>
                </a:schemeClr>
              </a:fgClr>
              <a:bgClr>
                <a:schemeClr val="bg1"/>
              </a:bgClr>
            </a:patt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just"/>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BC9F85F1-3947-45D9-ABE6-36E46ECDE051}"/>
                </a:ext>
              </a:extLst>
            </p:cNvPr>
            <p:cNvSpPr/>
            <p:nvPr/>
          </p:nvSpPr>
          <p:spPr>
            <a:xfrm>
              <a:off x="560512" y="1340767"/>
              <a:ext cx="8784976" cy="5147984"/>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80000" rIns="144000" bIns="108000" numCol="1" spcCol="0" rtlCol="0" fromWordArt="0" anchor="t" anchorCtr="0" forceAA="0" compatLnSpc="1">
              <a:prstTxWarp prst="textNoShape">
                <a:avLst/>
              </a:prstTxWarp>
              <a:noAutofit/>
            </a:bodyPr>
            <a:lstStyle/>
            <a:p>
              <a:pPr algn="just">
                <a:spcAft>
                  <a:spcPts val="0"/>
                </a:spcAft>
              </a:pPr>
              <a:r>
                <a:rPr lang="ja-JP" altLang="en-US" sz="20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注記事項</a:t>
              </a:r>
              <a:endParaRPr lang="en-US" altLang="ja-JP" sz="20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spcAft>
                  <a:spcPts val="0"/>
                </a:spcAft>
                <a:buFont typeface="Arial" panose="020B0604020202020204" pitchFamily="34" charset="0"/>
                <a:buChar char="•"/>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spcAft>
                  <a:spcPts val="0"/>
                </a:spcAft>
                <a:buFont typeface="Arial" panose="020B0604020202020204" pitchFamily="34" charset="0"/>
                <a:buChar char="•"/>
              </a:pP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パワーハラスメント防止のための指針（正式名称「事業主が職場における優越的な関係を背景とした言動に起因する問題に関して雇用管理上講ずべき措置等についての指針」、令和</a:t>
              </a:r>
              <a:r>
                <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15</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日厚生労働省告示第５号）では、「暴行、脅迫、ひどい暴言、著しく不当な要求等」を「著しい迷惑行為」としています。</a:t>
              </a:r>
              <a:endPar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spcAft>
                  <a:spcPts val="0"/>
                </a:spcAft>
                <a:buFont typeface="Arial" panose="020B0604020202020204" pitchFamily="34" charset="0"/>
                <a:buChar char="•"/>
              </a:pPr>
              <a:endPar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lgn="just">
                <a:spcAft>
                  <a:spcPts val="0"/>
                </a:spcAft>
                <a:buFont typeface="Arial" panose="020B0604020202020204" pitchFamily="34" charset="0"/>
                <a:buChar char="•"/>
              </a:pP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また、改正セクシュアルハラスメント指針（正式名称「事業主が職場における性的な言動に起因する問題に関して雇用管理上講ずべき措置についての指針」、令和</a:t>
              </a:r>
              <a:r>
                <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ja-JP"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15</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日</a:t>
              </a:r>
              <a:r>
                <a:rPr lang="zh-CN"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厚生労働省告示第</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６</a:t>
              </a:r>
              <a:r>
                <a:rPr lang="zh-CN"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号</a:t>
              </a:r>
              <a:r>
                <a:rPr lang="ja-JP" altLang="en-US" sz="20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では、セクシュアルハラスメントの主体として、「労働者を雇用する事業主、上司、同僚に限らず、取引先等の他の事業主又はその雇用する労働者、顧客、患者又はその家族、学校における生徒等もなり得る。」としています。</a:t>
              </a:r>
            </a:p>
            <a:p>
              <a:pPr marL="342900" indent="-342900" algn="just">
                <a:spcAft>
                  <a:spcPts val="0"/>
                </a:spcAft>
                <a:buFont typeface="Arial" panose="020B0604020202020204" pitchFamily="34" charset="0"/>
                <a:buChar char="•"/>
              </a:pPr>
              <a:endParaRPr lang="en-US" altLang="ja-JP" kern="100" dirty="0">
                <a:solidFill>
                  <a:schemeClr val="tx1"/>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highlight>
                  <a:srgbClr val="FFFF00"/>
                </a:highlight>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7" name="二等辺三角形 6">
            <a:extLst>
              <a:ext uri="{FF2B5EF4-FFF2-40B4-BE49-F238E27FC236}">
                <a16:creationId xmlns:a16="http://schemas.microsoft.com/office/drawing/2014/main" id="{01321632-B2E2-46E3-860F-1B15654104E6}"/>
              </a:ext>
            </a:extLst>
          </p:cNvPr>
          <p:cNvSpPr/>
          <p:nvPr/>
        </p:nvSpPr>
        <p:spPr>
          <a:xfrm flipV="1">
            <a:off x="4576340" y="982275"/>
            <a:ext cx="753320" cy="214477"/>
          </a:xfrm>
          <a:prstGeom prst="triangle">
            <a:avLst/>
          </a:prstGeom>
          <a:solidFill>
            <a:schemeClr val="accent6">
              <a:lumMod val="40000"/>
              <a:lumOff val="60000"/>
            </a:schemeClr>
          </a:solidFill>
          <a:ln w="9525">
            <a:solidFill>
              <a:schemeClr val="accent6">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Tree>
    <p:extLst>
      <p:ext uri="{BB962C8B-B14F-4D97-AF65-F5344CB8AC3E}">
        <p14:creationId xmlns:p14="http://schemas.microsoft.com/office/powerpoint/2010/main" val="2329130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（１）ハラスメントによる影響・懸念</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4635" y="1988840"/>
            <a:ext cx="9086399" cy="46038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dirty="0">
                <a:latin typeface="游ゴシック" panose="020B0400000000000000" pitchFamily="50" charset="-128"/>
                <a:ea typeface="游ゴシック" panose="020B0400000000000000" pitchFamily="50" charset="-128"/>
              </a:rPr>
              <a:t>職員や施設・事業所にとって</a:t>
            </a:r>
            <a:r>
              <a:rPr lang="en-US" altLang="ja-JP" b="1" dirty="0">
                <a:latin typeface="游ゴシック" panose="020B0400000000000000" pitchFamily="50" charset="-128"/>
                <a:ea typeface="游ゴシック" panose="020B0400000000000000" pitchFamily="50" charset="-128"/>
              </a:rPr>
              <a:t>…</a:t>
            </a:r>
          </a:p>
          <a:p>
            <a:pPr marL="342900" indent="-342900">
              <a:spcBef>
                <a:spcPts val="600"/>
              </a:spcBef>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被害を受けた職員は、</a:t>
            </a:r>
            <a:r>
              <a:rPr lang="ja-JP" altLang="en-US" b="1" u="sng" dirty="0">
                <a:latin typeface="游ゴシック" panose="020B0400000000000000" pitchFamily="50" charset="-128"/>
                <a:ea typeface="游ゴシック" panose="020B0400000000000000" pitchFamily="50" charset="-128"/>
              </a:rPr>
              <a:t>仕事へのモチベーションの低下だけでなく退職、怪我、病気に繋がる恐れ</a:t>
            </a:r>
            <a:r>
              <a:rPr lang="ja-JP" altLang="en-US" dirty="0">
                <a:latin typeface="游ゴシック" panose="020B0400000000000000" pitchFamily="50" charset="-128"/>
                <a:ea typeface="游ゴシック" panose="020B0400000000000000" pitchFamily="50" charset="-128"/>
              </a:rPr>
              <a:t>もあります。</a:t>
            </a:r>
            <a:endParaRPr lang="en-US" altLang="ja-JP" dirty="0">
              <a:latin typeface="游ゴシック" panose="020B0400000000000000" pitchFamily="50" charset="-128"/>
              <a:ea typeface="游ゴシック" panose="020B0400000000000000" pitchFamily="50" charset="-128"/>
            </a:endParaRPr>
          </a:p>
          <a:p>
            <a:pPr marL="342900" indent="-342900">
              <a:spcBef>
                <a:spcPts val="600"/>
              </a:spcBef>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事業者（事業主）が、労働契約法に定められた職員（労働者）に対する安全配慮義務等の責務を怠ることで、</a:t>
            </a:r>
            <a:r>
              <a:rPr lang="ja-JP" altLang="en-US" b="1" u="sng" dirty="0">
                <a:latin typeface="游ゴシック" panose="020B0400000000000000" pitchFamily="50" charset="-128"/>
                <a:ea typeface="游ゴシック" panose="020B0400000000000000" pitchFamily="50" charset="-128"/>
              </a:rPr>
              <a:t>職員だけでなく地域からの信頼をも失う恐れ</a:t>
            </a:r>
            <a:r>
              <a:rPr lang="ja-JP" altLang="en-US" dirty="0">
                <a:latin typeface="游ゴシック" panose="020B0400000000000000" pitchFamily="50" charset="-128"/>
                <a:ea typeface="游ゴシック" panose="020B0400000000000000" pitchFamily="50" charset="-128"/>
              </a:rPr>
              <a:t>があります。</a:t>
            </a:r>
            <a:endParaRPr lang="en-US" altLang="ja-JP" dirty="0">
              <a:latin typeface="游ゴシック" panose="020B0400000000000000" pitchFamily="50" charset="-128"/>
              <a:ea typeface="游ゴシック" panose="020B0400000000000000" pitchFamily="50" charset="-128"/>
            </a:endParaRPr>
          </a:p>
          <a:p>
            <a:pPr>
              <a:spcBef>
                <a:spcPts val="1200"/>
              </a:spcBef>
            </a:pPr>
            <a:endParaRPr lang="en-US" altLang="ja-JP" sz="1050" b="1" dirty="0">
              <a:latin typeface="游ゴシック" panose="020B0400000000000000" pitchFamily="50" charset="-128"/>
              <a:ea typeface="游ゴシック" panose="020B0400000000000000" pitchFamily="50" charset="-128"/>
            </a:endParaRPr>
          </a:p>
          <a:p>
            <a:pPr>
              <a:spcBef>
                <a:spcPts val="1200"/>
              </a:spcBef>
            </a:pPr>
            <a:r>
              <a:rPr lang="ja-JP" altLang="en-US" b="1" dirty="0">
                <a:latin typeface="游ゴシック" panose="020B0400000000000000" pitchFamily="50" charset="-128"/>
                <a:ea typeface="游ゴシック" panose="020B0400000000000000" pitchFamily="50" charset="-128"/>
              </a:rPr>
              <a:t>利用者や家族等にとって</a:t>
            </a:r>
            <a:r>
              <a:rPr lang="en-US" altLang="ja-JP" b="1" dirty="0">
                <a:latin typeface="游ゴシック" panose="020B0400000000000000" pitchFamily="50" charset="-128"/>
                <a:ea typeface="游ゴシック" panose="020B0400000000000000" pitchFamily="50" charset="-128"/>
              </a:rPr>
              <a:t>…</a:t>
            </a:r>
          </a:p>
          <a:p>
            <a:pPr marL="342900" indent="-342900">
              <a:spcBef>
                <a:spcPts val="600"/>
              </a:spcBef>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利用者や家族等がハラスメントを行った場合、</a:t>
            </a:r>
            <a:r>
              <a:rPr lang="ja-JP" altLang="en-US" b="1" u="sng" dirty="0">
                <a:latin typeface="游ゴシック" panose="020B0400000000000000" pitchFamily="50" charset="-128"/>
                <a:ea typeface="游ゴシック" panose="020B0400000000000000" pitchFamily="50" charset="-128"/>
              </a:rPr>
              <a:t>介護サービスの提供の中断や中止につながる可能性</a:t>
            </a:r>
            <a:r>
              <a:rPr lang="ja-JP" altLang="en-US" dirty="0">
                <a:latin typeface="游ゴシック" panose="020B0400000000000000" pitchFamily="50" charset="-128"/>
                <a:ea typeface="游ゴシック" panose="020B0400000000000000" pitchFamily="50" charset="-128"/>
              </a:rPr>
              <a:t>があります。</a:t>
            </a:r>
            <a:endParaRPr lang="en-US" altLang="ja-JP" dirty="0">
              <a:latin typeface="游ゴシック" panose="020B0400000000000000" pitchFamily="50" charset="-128"/>
              <a:ea typeface="游ゴシック" panose="020B0400000000000000" pitchFamily="50" charset="-128"/>
            </a:endParaRPr>
          </a:p>
          <a:p>
            <a:pPr marL="628650" indent="-268288"/>
            <a:r>
              <a:rPr lang="en-US" altLang="ja-JP" u="sng" dirty="0">
                <a:solidFill>
                  <a:schemeClr val="accent6">
                    <a:lumMod val="75000"/>
                  </a:schemeClr>
                </a:solidFill>
                <a:latin typeface="游ゴシック" panose="020B0400000000000000" pitchFamily="50" charset="-128"/>
                <a:ea typeface="游ゴシック" panose="020B0400000000000000" pitchFamily="50" charset="-128"/>
              </a:rPr>
              <a:t>※</a:t>
            </a:r>
            <a:r>
              <a:rPr lang="ja-JP" altLang="en-US" u="sng" dirty="0">
                <a:solidFill>
                  <a:schemeClr val="accent6">
                    <a:lumMod val="75000"/>
                  </a:schemeClr>
                </a:solidFill>
                <a:latin typeface="游ゴシック" panose="020B0400000000000000" pitchFamily="50" charset="-128"/>
                <a:ea typeface="游ゴシック" panose="020B0400000000000000" pitchFamily="50" charset="-128"/>
              </a:rPr>
              <a:t>ただし、利用者・家族等の中には、ハラスメントを行っていても、認識していないケース、疾病・障害・生活困難などによる心身の不安定なケースがあり、留意する必要があります。</a:t>
            </a:r>
            <a:endParaRPr lang="en-US" altLang="ja-JP" u="sng" dirty="0">
              <a:solidFill>
                <a:schemeClr val="accent6">
                  <a:lumMod val="75000"/>
                </a:schemeClr>
              </a:solidFill>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E65B2348-F045-41FA-8C99-C2081DC99320}"/>
              </a:ext>
            </a:extLst>
          </p:cNvPr>
          <p:cNvGrpSpPr/>
          <p:nvPr/>
        </p:nvGrpSpPr>
        <p:grpSpPr>
          <a:xfrm>
            <a:off x="404635" y="980728"/>
            <a:ext cx="9086399" cy="864096"/>
            <a:chOff x="404635" y="1052736"/>
            <a:chExt cx="9086399" cy="864096"/>
          </a:xfrm>
        </p:grpSpPr>
        <p:sp>
          <p:nvSpPr>
            <p:cNvPr id="4" name="正方形/長方形 3">
              <a:extLst>
                <a:ext uri="{FF2B5EF4-FFF2-40B4-BE49-F238E27FC236}">
                  <a16:creationId xmlns:a16="http://schemas.microsoft.com/office/drawing/2014/main" id="{1FE58166-6330-45C5-99AE-1E2C1306C36E}"/>
                </a:ext>
              </a:extLst>
            </p:cNvPr>
            <p:cNvSpPr/>
            <p:nvPr/>
          </p:nvSpPr>
          <p:spPr>
            <a:xfrm>
              <a:off x="404635" y="1052736"/>
              <a:ext cx="9086399" cy="864096"/>
            </a:xfrm>
            <a:prstGeom prst="rect">
              <a:avLst/>
            </a:prstGeom>
            <a:solidFill>
              <a:schemeClr val="accent6">
                <a:lumMod val="20000"/>
                <a:lumOff val="80000"/>
              </a:schemeClr>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8000" tIns="72000" rIns="72000" bIns="0" numCol="1" spcCol="0" rtlCol="0" fromWordArt="0" anchor="ctr" anchorCtr="0" forceAA="0" compatLnSpc="1">
              <a:prstTxWarp prst="textNoShape">
                <a:avLst/>
              </a:prstTxWarp>
              <a:noAutofit/>
            </a:bodyPr>
            <a:lstStyle/>
            <a:p>
              <a:r>
                <a:rPr lang="ja-JP" altLang="en-US" sz="2000" b="1" dirty="0">
                  <a:solidFill>
                    <a:schemeClr val="tx1"/>
                  </a:solidFill>
                  <a:latin typeface="游ゴシック" panose="020B0400000000000000" pitchFamily="50" charset="-128"/>
                  <a:ea typeface="游ゴシック" panose="020B0400000000000000" pitchFamily="50" charset="-128"/>
                </a:rPr>
                <a:t>ハラスメントはいかなる場合でも認められるものではありません。</a:t>
              </a:r>
              <a:endParaRPr lang="en-US" altLang="ja-JP" sz="2000" b="1" dirty="0">
                <a:solidFill>
                  <a:schemeClr val="tx1"/>
                </a:solidFill>
                <a:latin typeface="游ゴシック" panose="020B0400000000000000" pitchFamily="50" charset="-128"/>
                <a:ea typeface="游ゴシック" panose="020B0400000000000000" pitchFamily="50" charset="-128"/>
              </a:endParaRPr>
            </a:p>
            <a:p>
              <a:r>
                <a:rPr lang="ja-JP" altLang="en-US" sz="2000" b="1" dirty="0">
                  <a:solidFill>
                    <a:schemeClr val="tx1"/>
                  </a:solidFill>
                  <a:latin typeface="游ゴシック" panose="020B0400000000000000" pitchFamily="50" charset="-128"/>
                  <a:ea typeface="游ゴシック" panose="020B0400000000000000" pitchFamily="50" charset="-128"/>
                </a:rPr>
                <a:t>介護職員の尊厳や心身を傷つける行為です。</a:t>
              </a:r>
              <a:endParaRPr kumimoji="1" lang="ja-JP" altLang="en-US" sz="2000" b="1" dirty="0">
                <a:solidFill>
                  <a:schemeClr val="tx1"/>
                </a:solidFill>
                <a:latin typeface="游ゴシック" panose="020B0400000000000000" pitchFamily="50" charset="-128"/>
                <a:ea typeface="游ゴシック" panose="020B0400000000000000" pitchFamily="50" charset="-128"/>
              </a:endParaRPr>
            </a:p>
          </p:txBody>
        </p:sp>
        <p:pic>
          <p:nvPicPr>
            <p:cNvPr id="6" name="グラフィックス 5" descr="警告">
              <a:extLst>
                <a:ext uri="{FF2B5EF4-FFF2-40B4-BE49-F238E27FC236}">
                  <a16:creationId xmlns:a16="http://schemas.microsoft.com/office/drawing/2014/main" id="{445E73F2-E11E-43A1-899A-E2ECE3ACC4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504" y="1186284"/>
              <a:ext cx="648000" cy="648000"/>
            </a:xfrm>
            <a:prstGeom prst="rect">
              <a:avLst/>
            </a:prstGeom>
          </p:spPr>
        </p:pic>
      </p:grpSp>
    </p:spTree>
    <p:extLst>
      <p:ext uri="{BB962C8B-B14F-4D97-AF65-F5344CB8AC3E}">
        <p14:creationId xmlns:p14="http://schemas.microsoft.com/office/powerpoint/2010/main" val="2436147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48E-5A8A-425A-8FFF-12224242AC80}"/>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（２）ハラスメント被害のリスク①</a:t>
            </a:r>
            <a:endParaRPr kumimoji="1" lang="ja-JP" altLang="en-US" dirty="0">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3E6075DC-7448-4A1C-AF9A-48214515EBF2}"/>
              </a:ext>
            </a:extLst>
          </p:cNvPr>
          <p:cNvSpPr/>
          <p:nvPr/>
        </p:nvSpPr>
        <p:spPr>
          <a:xfrm>
            <a:off x="404635" y="980728"/>
            <a:ext cx="9086399" cy="1116272"/>
          </a:xfrm>
          <a:prstGeom prst="rect">
            <a:avLst/>
          </a:prstGeom>
          <a:solidFill>
            <a:schemeClr val="accent2">
              <a:lumMod val="40000"/>
              <a:lumOff val="60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8000" tIns="72000" rIns="72000" bIns="0" numCol="1" spcCol="0" rtlCol="0" fromWordArt="0" anchor="ctr" anchorCtr="0" forceAA="0" compatLnSpc="1">
            <a:prstTxWarp prst="textNoShape">
              <a:avLst/>
            </a:prstTxWarp>
            <a:noAutofit/>
          </a:bodyPr>
          <a:lstStyle/>
          <a:p>
            <a:r>
              <a:rPr lang="ja-JP" altLang="en-US" sz="2000" dirty="0">
                <a:solidFill>
                  <a:schemeClr val="tx1"/>
                </a:solidFill>
                <a:latin typeface="游ゴシック" panose="020B0400000000000000" pitchFamily="50" charset="-128"/>
                <a:ea typeface="游ゴシック" panose="020B0400000000000000" pitchFamily="50" charset="-128"/>
              </a:rPr>
              <a:t>あなたの施設・事業所で提供している介護サービスの現場で、利用者や家族等からのハラスメントにつながるリスク要因にはどのようなものが考えられるでしょうか。</a:t>
            </a:r>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pic>
        <p:nvPicPr>
          <p:cNvPr id="18" name="グラフィックス 17" descr="ヘルプ">
            <a:extLst>
              <a:ext uri="{FF2B5EF4-FFF2-40B4-BE49-F238E27FC236}">
                <a16:creationId xmlns:a16="http://schemas.microsoft.com/office/drawing/2014/main" id="{A7342A8D-344C-45AC-8E60-A91BD2F124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725" y="1196088"/>
            <a:ext cx="684000" cy="684000"/>
          </a:xfrm>
          <a:prstGeom prst="rect">
            <a:avLst/>
          </a:prstGeom>
        </p:spPr>
      </p:pic>
      <p:grpSp>
        <p:nvGrpSpPr>
          <p:cNvPr id="4" name="グループ化 3">
            <a:extLst>
              <a:ext uri="{FF2B5EF4-FFF2-40B4-BE49-F238E27FC236}">
                <a16:creationId xmlns:a16="http://schemas.microsoft.com/office/drawing/2014/main" id="{E05C55B9-E14A-43E5-9CC0-DA8D14CFBC2D}"/>
              </a:ext>
            </a:extLst>
          </p:cNvPr>
          <p:cNvGrpSpPr/>
          <p:nvPr/>
        </p:nvGrpSpPr>
        <p:grpSpPr>
          <a:xfrm>
            <a:off x="404635" y="2348880"/>
            <a:ext cx="9086399" cy="4105891"/>
            <a:chOff x="404635" y="2380551"/>
            <a:chExt cx="9086399" cy="4105891"/>
          </a:xfrm>
        </p:grpSpPr>
        <p:sp>
          <p:nvSpPr>
            <p:cNvPr id="9" name="角丸四角形 16">
              <a:extLst>
                <a:ext uri="{FF2B5EF4-FFF2-40B4-BE49-F238E27FC236}">
                  <a16:creationId xmlns:a16="http://schemas.microsoft.com/office/drawing/2014/main" id="{118157A1-3D02-497B-A644-D245346A6B47}"/>
                </a:ext>
              </a:extLst>
            </p:cNvPr>
            <p:cNvSpPr/>
            <p:nvPr/>
          </p:nvSpPr>
          <p:spPr>
            <a:xfrm>
              <a:off x="404635" y="2380551"/>
              <a:ext cx="9086399" cy="4105891"/>
            </a:xfrm>
            <a:prstGeom prst="roundRect">
              <a:avLst>
                <a:gd name="adj" fmla="val 6783"/>
              </a:avLst>
            </a:prstGeom>
            <a:ln>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pic>
          <p:nvPicPr>
            <p:cNvPr id="25" name="グラフィックス 24" descr="鉛筆">
              <a:extLst>
                <a:ext uri="{FF2B5EF4-FFF2-40B4-BE49-F238E27FC236}">
                  <a16:creationId xmlns:a16="http://schemas.microsoft.com/office/drawing/2014/main" id="{9C646881-8D60-412A-B0A2-66EB785A0B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25488" y="5624740"/>
              <a:ext cx="720000" cy="720000"/>
            </a:xfrm>
            <a:prstGeom prst="rect">
              <a:avLst/>
            </a:prstGeom>
          </p:spPr>
        </p:pic>
        <p:sp>
          <p:nvSpPr>
            <p:cNvPr id="3" name="テキスト ボックス 2">
              <a:extLst>
                <a:ext uri="{FF2B5EF4-FFF2-40B4-BE49-F238E27FC236}">
                  <a16:creationId xmlns:a16="http://schemas.microsoft.com/office/drawing/2014/main" id="{0672FFF2-DFEB-433F-9BC0-FB692265CEEE}"/>
                </a:ext>
              </a:extLst>
            </p:cNvPr>
            <p:cNvSpPr txBox="1"/>
            <p:nvPr/>
          </p:nvSpPr>
          <p:spPr>
            <a:xfrm>
              <a:off x="523652" y="4465524"/>
              <a:ext cx="2667397" cy="246221"/>
            </a:xfrm>
            <a:prstGeom prst="rect">
              <a:avLst/>
            </a:prstGeom>
            <a:noFill/>
            <a:ln>
              <a:noFill/>
            </a:ln>
          </p:spPr>
          <p:txBody>
            <a:bodyPr wrap="none" lIns="0" tIns="0" rIns="0" bIns="0" rtlCol="0">
              <a:spAutoFit/>
            </a:bodyPr>
            <a:lstStyle/>
            <a:p>
              <a:r>
                <a:rPr kumimoji="1" lang="ja-JP" altLang="en-US" sz="1600" dirty="0">
                  <a:latin typeface="游ゴシック" panose="020B0400000000000000" pitchFamily="50" charset="-128"/>
                  <a:ea typeface="游ゴシック" panose="020B0400000000000000" pitchFamily="50" charset="-128"/>
                </a:rPr>
                <a:t>■利用者に関するリスク要因</a:t>
              </a:r>
            </a:p>
          </p:txBody>
        </p:sp>
        <p:sp>
          <p:nvSpPr>
            <p:cNvPr id="19" name="テキスト ボックス 18">
              <a:extLst>
                <a:ext uri="{FF2B5EF4-FFF2-40B4-BE49-F238E27FC236}">
                  <a16:creationId xmlns:a16="http://schemas.microsoft.com/office/drawing/2014/main" id="{E1975E19-A092-4413-A3CD-0B8C5AB8CE2F}"/>
                </a:ext>
              </a:extLst>
            </p:cNvPr>
            <p:cNvSpPr txBox="1"/>
            <p:nvPr/>
          </p:nvSpPr>
          <p:spPr>
            <a:xfrm>
              <a:off x="4815899" y="2575937"/>
              <a:ext cx="3488134" cy="246221"/>
            </a:xfrm>
            <a:prstGeom prst="rect">
              <a:avLst/>
            </a:prstGeom>
            <a:noFill/>
            <a:ln>
              <a:noFill/>
            </a:ln>
          </p:spPr>
          <p:txBody>
            <a:bodyPr wrap="none" lIns="0" tIns="0" rIns="0" bIns="0" rtlCol="0">
              <a:spAutoFit/>
            </a:bodyPr>
            <a:lstStyle/>
            <a:p>
              <a:r>
                <a:rPr kumimoji="1" lang="ja-JP" altLang="en-US" sz="1600" dirty="0">
                  <a:latin typeface="游ゴシック" panose="020B0400000000000000" pitchFamily="50" charset="-128"/>
                  <a:ea typeface="游ゴシック" panose="020B0400000000000000" pitchFamily="50" charset="-128"/>
                </a:rPr>
                <a:t>■利用者の家族等に関するリスク要因</a:t>
              </a:r>
            </a:p>
          </p:txBody>
        </p:sp>
        <p:sp>
          <p:nvSpPr>
            <p:cNvPr id="20" name="テキスト ボックス 19">
              <a:extLst>
                <a:ext uri="{FF2B5EF4-FFF2-40B4-BE49-F238E27FC236}">
                  <a16:creationId xmlns:a16="http://schemas.microsoft.com/office/drawing/2014/main" id="{F2EB7C84-3A9F-40D0-8C5F-A1467312B3D4}"/>
                </a:ext>
              </a:extLst>
            </p:cNvPr>
            <p:cNvSpPr txBox="1"/>
            <p:nvPr/>
          </p:nvSpPr>
          <p:spPr>
            <a:xfrm>
              <a:off x="533755" y="2544266"/>
              <a:ext cx="2257028" cy="246221"/>
            </a:xfrm>
            <a:prstGeom prst="rect">
              <a:avLst/>
            </a:prstGeom>
            <a:noFill/>
            <a:ln>
              <a:noFill/>
            </a:ln>
          </p:spPr>
          <p:txBody>
            <a:bodyPr wrap="none" lIns="0" tIns="0" rIns="0" bIns="0" rtlCol="0">
              <a:spAutoFit/>
            </a:bodyPr>
            <a:lstStyle/>
            <a:p>
              <a:r>
                <a:rPr kumimoji="1" lang="ja-JP" altLang="en-US" sz="1600" dirty="0">
                  <a:latin typeface="游ゴシック" panose="020B0400000000000000" pitchFamily="50" charset="-128"/>
                  <a:ea typeface="游ゴシック" panose="020B0400000000000000" pitchFamily="50" charset="-128"/>
                </a:rPr>
                <a:t>■環境面でのリスク要因</a:t>
              </a:r>
            </a:p>
          </p:txBody>
        </p:sp>
        <p:sp>
          <p:nvSpPr>
            <p:cNvPr id="21" name="テキスト ボックス 20">
              <a:extLst>
                <a:ext uri="{FF2B5EF4-FFF2-40B4-BE49-F238E27FC236}">
                  <a16:creationId xmlns:a16="http://schemas.microsoft.com/office/drawing/2014/main" id="{3F5BF226-8E6E-4FD2-BBCD-B90DA6636A21}"/>
                </a:ext>
              </a:extLst>
            </p:cNvPr>
            <p:cNvSpPr txBox="1"/>
            <p:nvPr/>
          </p:nvSpPr>
          <p:spPr>
            <a:xfrm>
              <a:off x="4831432" y="4465524"/>
              <a:ext cx="4514056" cy="246221"/>
            </a:xfrm>
            <a:prstGeom prst="rect">
              <a:avLst/>
            </a:prstGeom>
            <a:noFill/>
            <a:ln>
              <a:noFill/>
            </a:ln>
          </p:spPr>
          <p:txBody>
            <a:bodyPr wrap="none" lIns="0" tIns="0" rIns="0" bIns="0" rtlCol="0">
              <a:spAutoFit/>
            </a:bodyPr>
            <a:lstStyle/>
            <a:p>
              <a:r>
                <a:rPr kumimoji="1" lang="ja-JP" altLang="en-US" sz="1600" dirty="0">
                  <a:latin typeface="游ゴシック" panose="020B0400000000000000" pitchFamily="50" charset="-128"/>
                  <a:ea typeface="游ゴシック" panose="020B0400000000000000" pitchFamily="50" charset="-128"/>
                </a:rPr>
                <a:t>■サービス提供側（施設・事業所）のリスク要因</a:t>
              </a:r>
            </a:p>
          </p:txBody>
        </p:sp>
      </p:grpSp>
    </p:spTree>
    <p:extLst>
      <p:ext uri="{BB962C8B-B14F-4D97-AF65-F5344CB8AC3E}">
        <p14:creationId xmlns:p14="http://schemas.microsoft.com/office/powerpoint/2010/main" val="427563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48E-5A8A-425A-8FFF-12224242AC80}"/>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（２）ハラスメント被害のリスク②</a:t>
            </a:r>
            <a:endParaRPr kumimoji="1" lang="ja-JP" altLang="en-US" dirty="0">
              <a:latin typeface="游ゴシック" panose="020B0400000000000000" pitchFamily="50" charset="-128"/>
              <a:ea typeface="游ゴシック" panose="020B0400000000000000" pitchFamily="50" charset="-128"/>
            </a:endParaRPr>
          </a:p>
        </p:txBody>
      </p:sp>
      <p:sp>
        <p:nvSpPr>
          <p:cNvPr id="3" name="テキスト プレースホルダー 2">
            <a:extLst>
              <a:ext uri="{FF2B5EF4-FFF2-40B4-BE49-F238E27FC236}">
                <a16:creationId xmlns:a16="http://schemas.microsoft.com/office/drawing/2014/main" id="{9B0A1ED9-9E29-4813-89EF-1C6D5224CAD1}"/>
              </a:ext>
            </a:extLst>
          </p:cNvPr>
          <p:cNvSpPr>
            <a:spLocks noGrp="1"/>
          </p:cNvSpPr>
          <p:nvPr>
            <p:ph type="body" sz="quarter" idx="10"/>
          </p:nvPr>
        </p:nvSpPr>
        <p:spPr>
          <a:xfrm>
            <a:off x="410400" y="1045766"/>
            <a:ext cx="9007096" cy="923330"/>
          </a:xfrm>
        </p:spPr>
        <p:txBody>
          <a:bodyPr/>
          <a:lstStyle/>
          <a:p>
            <a:r>
              <a:rPr lang="ja-JP" altLang="en-US" dirty="0">
                <a:latin typeface="游ゴシック" panose="020B0400000000000000" pitchFamily="50" charset="-128"/>
                <a:ea typeface="游ゴシック" panose="020B0400000000000000" pitchFamily="50" charset="-128"/>
              </a:rPr>
              <a:t>例えば、介護現場には以下のようなリスクが考えられます。</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これまでリスクとして意識していなかった、身近にある物品などが、暴力の道具として使われる可能性があります。</a:t>
            </a:r>
            <a:endParaRPr lang="en-US" altLang="ja-JP" dirty="0">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AC508C63-15D6-4326-912E-0B1B6A65210D}"/>
              </a:ext>
            </a:extLst>
          </p:cNvPr>
          <p:cNvGrpSpPr/>
          <p:nvPr/>
        </p:nvGrpSpPr>
        <p:grpSpPr>
          <a:xfrm>
            <a:off x="422709" y="2276872"/>
            <a:ext cx="9078824" cy="4031898"/>
            <a:chOff x="413585" y="4761270"/>
            <a:chExt cx="9078824" cy="4031898"/>
          </a:xfrm>
        </p:grpSpPr>
        <p:sp>
          <p:nvSpPr>
            <p:cNvPr id="20" name="コンテンツ プレースホルダー 2">
              <a:extLst>
                <a:ext uri="{FF2B5EF4-FFF2-40B4-BE49-F238E27FC236}">
                  <a16:creationId xmlns:a16="http://schemas.microsoft.com/office/drawing/2014/main" id="{88BA41E3-C638-41AA-8894-339EFF9CCB5D}"/>
                </a:ext>
              </a:extLst>
            </p:cNvPr>
            <p:cNvSpPr txBox="1">
              <a:spLocks/>
            </p:cNvSpPr>
            <p:nvPr/>
          </p:nvSpPr>
          <p:spPr>
            <a:xfrm>
              <a:off x="470566" y="5177924"/>
              <a:ext cx="9021843" cy="355481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サービス提供時に</a:t>
              </a:r>
              <a:r>
                <a:rPr lang="ja-JP" altLang="en-US" b="1" u="sng" dirty="0">
                  <a:latin typeface="游ゴシック" panose="020B0400000000000000" pitchFamily="50" charset="-128"/>
                  <a:ea typeface="游ゴシック" panose="020B0400000000000000" pitchFamily="50" charset="-128"/>
                </a:rPr>
                <a:t>身近にある物品</a:t>
              </a:r>
              <a:r>
                <a:rPr lang="ja-JP" altLang="en-US" dirty="0">
                  <a:latin typeface="游ゴシック" panose="020B0400000000000000" pitchFamily="50" charset="-128"/>
                  <a:ea typeface="游ゴシック" panose="020B0400000000000000" pitchFamily="50" charset="-128"/>
                </a:rPr>
                <a:t>（瓶等の割れ物、アダルトビデオ等）</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利用者や家族等の状態（攻撃的な言動、怒り等の興奮状態　等）によっては、身近にある物品が思わぬ使われ方をする恐れがあります。</a:t>
              </a: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目に付くように（意識的に）アダルトビデオが置いてあることがハラスメントの予兆である可能性と考えられます。</a:t>
              </a:r>
              <a:endParaRPr lang="en-US" altLang="ja-JP" sz="1800" dirty="0">
                <a:latin typeface="游ゴシック" panose="020B0400000000000000" pitchFamily="50" charset="-128"/>
                <a:ea typeface="游ゴシック" panose="020B0400000000000000" pitchFamily="50" charset="-128"/>
              </a:endParaRPr>
            </a:p>
            <a:p>
              <a:pPr marL="342900" indent="-342900">
                <a:spcBef>
                  <a:spcPts val="600"/>
                </a:spcBef>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ケアを行う場所の構造</a:t>
              </a:r>
              <a:r>
                <a:rPr lang="ja-JP" altLang="en-US" dirty="0">
                  <a:latin typeface="游ゴシック" panose="020B0400000000000000" pitchFamily="50" charset="-128"/>
                  <a:ea typeface="游ゴシック" panose="020B0400000000000000" pitchFamily="50" charset="-128"/>
                </a:rPr>
                <a:t>に関するリスク（出口が遠い、閉めきりや近隣に住宅等がないといった助けを求めても声が届きにくい、鍵がかかる等）</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緊急時に避難する際に障害となる可能性や、周囲の目がなく助けを求めにくいケースなどが考えられます。</a:t>
              </a:r>
              <a:endParaRPr lang="en-US" altLang="ja-JP" sz="1800"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訪問先に</a:t>
              </a:r>
              <a:r>
                <a:rPr lang="ja-JP" altLang="en-US" b="1" u="sng" dirty="0">
                  <a:latin typeface="游ゴシック" panose="020B0400000000000000" pitchFamily="50" charset="-128"/>
                  <a:ea typeface="游ゴシック" panose="020B0400000000000000" pitchFamily="50" charset="-128"/>
                </a:rPr>
                <a:t>ペット</a:t>
              </a:r>
              <a:r>
                <a:rPr lang="ja-JP" altLang="en-US" dirty="0">
                  <a:latin typeface="游ゴシック" panose="020B0400000000000000" pitchFamily="50" charset="-128"/>
                  <a:ea typeface="游ゴシック" panose="020B0400000000000000" pitchFamily="50" charset="-128"/>
                </a:rPr>
                <a:t>がいる</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放し飼いによるサービスへの影響、予期せぬ噛みつき等の可能性が考えられます。</a:t>
              </a:r>
              <a:endParaRPr lang="en-US" altLang="ja-JP" sz="1800"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3D2AEECB-40F2-49B5-9748-C16DACF9384C}"/>
                </a:ext>
              </a:extLst>
            </p:cNvPr>
            <p:cNvGrpSpPr/>
            <p:nvPr/>
          </p:nvGrpSpPr>
          <p:grpSpPr>
            <a:xfrm>
              <a:off x="413585" y="4761270"/>
              <a:ext cx="2595197" cy="4031898"/>
              <a:chOff x="413585" y="4761270"/>
              <a:chExt cx="2595197" cy="4031898"/>
            </a:xfrm>
          </p:grpSpPr>
          <p:sp>
            <p:nvSpPr>
              <p:cNvPr id="17" name="正方形/長方形 16">
                <a:extLst>
                  <a:ext uri="{FF2B5EF4-FFF2-40B4-BE49-F238E27FC236}">
                    <a16:creationId xmlns:a16="http://schemas.microsoft.com/office/drawing/2014/main" id="{66681365-7B75-4E4F-9958-1A2E4B9D1516}"/>
                  </a:ext>
                </a:extLst>
              </p:cNvPr>
              <p:cNvSpPr/>
              <p:nvPr/>
            </p:nvSpPr>
            <p:spPr>
              <a:xfrm>
                <a:off x="413585" y="4761270"/>
                <a:ext cx="2595197" cy="307777"/>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環境面でのリスク要因</a:t>
                </a:r>
              </a:p>
            </p:txBody>
          </p:sp>
          <p:cxnSp>
            <p:nvCxnSpPr>
              <p:cNvPr id="12" name="直線コネクタ 11">
                <a:extLst>
                  <a:ext uri="{FF2B5EF4-FFF2-40B4-BE49-F238E27FC236}">
                    <a16:creationId xmlns:a16="http://schemas.microsoft.com/office/drawing/2014/main" id="{A7F55640-3070-4E39-8B20-A70BD6953D71}"/>
                  </a:ext>
                </a:extLst>
              </p:cNvPr>
              <p:cNvCxnSpPr>
                <a:cxnSpLocks/>
              </p:cNvCxnSpPr>
              <p:nvPr/>
            </p:nvCxnSpPr>
            <p:spPr>
              <a:xfrm flipH="1">
                <a:off x="413585" y="4941168"/>
                <a:ext cx="1" cy="3852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2972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48E-5A8A-425A-8FFF-12224242AC80}"/>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（２）ハラスメント被害のリスク③</a:t>
            </a:r>
            <a:endParaRPr kumimoji="1" lang="ja-JP" altLang="en-US"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1E2642A6-C771-4E25-A32F-16838EBE73A8}"/>
              </a:ext>
            </a:extLst>
          </p:cNvPr>
          <p:cNvGrpSpPr/>
          <p:nvPr/>
        </p:nvGrpSpPr>
        <p:grpSpPr>
          <a:xfrm>
            <a:off x="424590" y="980728"/>
            <a:ext cx="9092160" cy="5599496"/>
            <a:chOff x="404634" y="1573311"/>
            <a:chExt cx="9092160" cy="5599496"/>
          </a:xfrm>
        </p:grpSpPr>
        <p:sp>
          <p:nvSpPr>
            <p:cNvPr id="16" name="コンテンツ プレースホルダー 2">
              <a:extLst>
                <a:ext uri="{FF2B5EF4-FFF2-40B4-BE49-F238E27FC236}">
                  <a16:creationId xmlns:a16="http://schemas.microsoft.com/office/drawing/2014/main" id="{7F7D2784-FEF5-4E7D-B3E0-EA039CF52DD2}"/>
                </a:ext>
              </a:extLst>
            </p:cNvPr>
            <p:cNvSpPr txBox="1">
              <a:spLocks/>
            </p:cNvSpPr>
            <p:nvPr/>
          </p:nvSpPr>
          <p:spPr>
            <a:xfrm>
              <a:off x="470565" y="1988840"/>
              <a:ext cx="9026229" cy="508087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生活歴</a:t>
              </a:r>
              <a:r>
                <a:rPr lang="ja-JP" altLang="en-US" dirty="0">
                  <a:latin typeface="游ゴシック" panose="020B0400000000000000" pitchFamily="50" charset="-128"/>
                  <a:ea typeface="游ゴシック" panose="020B0400000000000000" pitchFamily="50" charset="-128"/>
                </a:rPr>
                <a:t>に起因するリスクの例</a:t>
              </a:r>
              <a:endParaRPr lang="en-US" altLang="ja-JP" dirty="0">
                <a:latin typeface="游ゴシック" panose="020B0400000000000000" pitchFamily="50" charset="-128"/>
                <a:ea typeface="游ゴシック" panose="020B0400000000000000" pitchFamily="50" charset="-128"/>
              </a:endParaRPr>
            </a:p>
            <a:p>
              <a:pPr marL="714375" indent="-342900">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違法行為や暴力行為がある（過去にあった）、攻撃的な言動がある、家族関係や人間関係でトラブルを抱えている（過去に抱えていた）、訪問時に酒に酔っていることがある　等。</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病気又は障害に対する医療や介護等の適切な支援を受けていないこと</a:t>
              </a:r>
              <a:r>
                <a:rPr lang="ja-JP" altLang="en-US" dirty="0">
                  <a:latin typeface="游ゴシック" panose="020B0400000000000000" pitchFamily="50" charset="-128"/>
                  <a:ea typeface="游ゴシック" panose="020B0400000000000000" pitchFamily="50" charset="-128"/>
                </a:rPr>
                <a:t>に起因するリスクの例</a:t>
              </a:r>
              <a:endParaRPr lang="en-US" altLang="ja-JP" dirty="0">
                <a:latin typeface="游ゴシック" panose="020B0400000000000000" pitchFamily="50" charset="-128"/>
                <a:ea typeface="游ゴシック" panose="020B0400000000000000" pitchFamily="50" charset="-128"/>
              </a:endParaRPr>
            </a:p>
            <a:p>
              <a:pPr marL="714375" indent="-342900">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アルコール依存症、薬の副作用等。</a:t>
              </a:r>
              <a:endParaRPr lang="en-US" altLang="ja-JP" dirty="0">
                <a:latin typeface="游ゴシック" panose="020B0400000000000000" pitchFamily="50" charset="-128"/>
                <a:ea typeface="游ゴシック" panose="020B0400000000000000" pitchFamily="50" charset="-128"/>
              </a:endParaRPr>
            </a:p>
            <a:p>
              <a:pPr marL="898525" indent="-182563"/>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認知症がある場合、もしくは、認知症の診断を受けていないが認知機能が低下している場合などは、</a:t>
              </a:r>
              <a:r>
                <a:rPr lang="en-US" altLang="ja-JP" sz="1400" dirty="0">
                  <a:latin typeface="游ゴシック" panose="020B0400000000000000" pitchFamily="50" charset="-128"/>
                  <a:ea typeface="游ゴシック" panose="020B0400000000000000" pitchFamily="50" charset="-128"/>
                </a:rPr>
                <a:t>BPSD</a:t>
              </a:r>
              <a:r>
                <a:rPr lang="ja-JP" altLang="en-US" sz="1400" dirty="0">
                  <a:latin typeface="游ゴシック" panose="020B0400000000000000" pitchFamily="50" charset="-128"/>
                  <a:ea typeface="游ゴシック" panose="020B0400000000000000" pitchFamily="50" charset="-128"/>
                </a:rPr>
                <a:t>*である可能性を前提にしたケアが必要です。</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例えば、認知症の「もの盗られ妄想」はハラスメントではなく、認知症の症状としてケアが必要です。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898525" indent="-182563"/>
              <a:r>
                <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としての暴言・暴力であっても、職員の安全に配慮する必要があることには変わりがありませんから、ハラスメント対策とは別に対応を検討する必要があります。ハラスメントか、</a:t>
              </a:r>
              <a:r>
                <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BPSD</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による言動かの判断は、施設・事業所だけでなく、利用者の主治医やケアマネジャー等の意見も確認しながら判断することが必要です。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898525" indent="-182563"/>
              <a:r>
                <a:rPr lang="en-US" altLang="ja-JP" sz="1400" b="1" u="sng" dirty="0">
                  <a:latin typeface="游ゴシック" panose="020B0400000000000000" pitchFamily="50" charset="-128"/>
                  <a:ea typeface="游ゴシック" panose="020B0400000000000000" pitchFamily="50" charset="-128"/>
                </a:rPr>
                <a:t>※</a:t>
              </a:r>
              <a:r>
                <a:rPr lang="ja-JP" altLang="en-US" sz="1400" b="1" u="sng" dirty="0">
                  <a:latin typeface="游ゴシック" panose="020B0400000000000000" pitchFamily="50" charset="-128"/>
                  <a:ea typeface="游ゴシック" panose="020B0400000000000000" pitchFamily="50" charset="-128"/>
                </a:rPr>
                <a:t>適切な対応を組織的に行うことが重要で、そのためには、職員が一人で問題を抱え込まず、上長や施設・事業所へ適切に報告・共有できるようにすることが大切</a:t>
              </a:r>
              <a:r>
                <a:rPr lang="ja-JP" altLang="en-US" sz="1400" dirty="0">
                  <a:latin typeface="游ゴシック" panose="020B0400000000000000" pitchFamily="50" charset="-128"/>
                  <a:ea typeface="游ゴシック" panose="020B0400000000000000" pitchFamily="50" charset="-128"/>
                </a:rPr>
                <a:t>です。報告・共有の場では、どのようにケアするか</a:t>
              </a:r>
              <a:r>
                <a:rPr lang="ja-JP" altLang="en-US" sz="1400" b="1" u="sng" dirty="0">
                  <a:latin typeface="游ゴシック" panose="020B0400000000000000" pitchFamily="50" charset="-128"/>
                  <a:ea typeface="游ゴシック" panose="020B0400000000000000" pitchFamily="50" charset="-128"/>
                </a:rPr>
                <a:t>ノウハウを施設・事業所内で共有できる機会</a:t>
              </a:r>
              <a:r>
                <a:rPr lang="ja-JP" altLang="en-US" sz="1400" dirty="0">
                  <a:latin typeface="游ゴシック" panose="020B0400000000000000" pitchFamily="50" charset="-128"/>
                  <a:ea typeface="游ゴシック" panose="020B0400000000000000" pitchFamily="50" charset="-128"/>
                </a:rPr>
                <a:t>にもなります。</a:t>
              </a:r>
              <a:endParaRPr lang="en-US" altLang="ja-JP" sz="1400" dirty="0">
                <a:latin typeface="游ゴシック" panose="020B0400000000000000" pitchFamily="50" charset="-128"/>
                <a:ea typeface="游ゴシック" panose="020B0400000000000000" pitchFamily="50" charset="-128"/>
              </a:endParaRPr>
            </a:p>
            <a:p>
              <a:pPr marL="449263" indent="-88900"/>
              <a:r>
                <a:rPr lang="ja-JP" altLang="en-US" sz="1050" dirty="0">
                  <a:latin typeface="游ゴシック" panose="020B0400000000000000" pitchFamily="50" charset="-128"/>
                  <a:ea typeface="游ゴシック" panose="020B0400000000000000" pitchFamily="50" charset="-128"/>
                </a:rPr>
                <a:t>*</a:t>
              </a:r>
              <a:r>
                <a:rPr lang="en-US" altLang="ja-JP" sz="1050" dirty="0">
                  <a:latin typeface="游ゴシック" panose="020B0400000000000000" pitchFamily="50" charset="-128"/>
                  <a:ea typeface="游ゴシック" panose="020B0400000000000000" pitchFamily="50" charset="-128"/>
                </a:rPr>
                <a:t>BPSD…</a:t>
              </a:r>
              <a:r>
                <a:rPr lang="ja-JP" altLang="en-US" sz="1050" dirty="0">
                  <a:latin typeface="游ゴシック" panose="020B0400000000000000" pitchFamily="50" charset="-128"/>
                  <a:ea typeface="游ゴシック" panose="020B0400000000000000" pitchFamily="50" charset="-128"/>
                </a:rPr>
                <a:t>認知症の行動症状（暴力、暴言、徘徊、拒絶、不潔行為等）・心理症状（抑うつ、不安、幻覚、妄想、睡眠障害等）のこと。（引用：厚生労働省「</a:t>
              </a:r>
              <a:r>
                <a:rPr lang="en-US" altLang="ja-JP" sz="1050" dirty="0">
                  <a:latin typeface="游ゴシック" panose="020B0400000000000000" pitchFamily="50" charset="-128"/>
                  <a:ea typeface="游ゴシック" panose="020B0400000000000000" pitchFamily="50" charset="-128"/>
                </a:rPr>
                <a:t>BPSD</a:t>
              </a:r>
              <a:r>
                <a:rPr lang="ja-JP" altLang="en-US" sz="1050" dirty="0">
                  <a:latin typeface="游ゴシック" panose="020B0400000000000000" pitchFamily="50" charset="-128"/>
                  <a:ea typeface="游ゴシック" panose="020B0400000000000000" pitchFamily="50" charset="-128"/>
                </a:rPr>
                <a:t>：認知症の行動・心理症状」（</a:t>
              </a:r>
              <a:r>
                <a:rPr lang="en-US" altLang="ja-JP" sz="1050" dirty="0">
                  <a:latin typeface="游ゴシック" panose="020B0400000000000000" pitchFamily="50" charset="-128"/>
                  <a:ea typeface="游ゴシック" panose="020B0400000000000000" pitchFamily="50" charset="-128"/>
                </a:rPr>
                <a:t>https://www.mhlw.go.jp/shingi/2009/05/dl/s0521-3c_0006.pdf</a:t>
              </a:r>
              <a:r>
                <a:rPr lang="ja-JP" altLang="en-US" sz="1050" dirty="0">
                  <a:latin typeface="游ゴシック" panose="020B0400000000000000" pitchFamily="50" charset="-128"/>
                  <a:ea typeface="游ゴシック" panose="020B0400000000000000" pitchFamily="50" charset="-128"/>
                </a:rPr>
                <a:t>）、</a:t>
              </a:r>
              <a:r>
                <a:rPr lang="en-US" altLang="ja-JP" sz="1050" dirty="0">
                  <a:latin typeface="游ゴシック" panose="020B0400000000000000" pitchFamily="50" charset="-128"/>
                  <a:ea typeface="游ゴシック" panose="020B0400000000000000" pitchFamily="50" charset="-128"/>
                </a:rPr>
                <a:t>2020</a:t>
              </a:r>
              <a:r>
                <a:rPr lang="ja-JP" altLang="en-US" sz="1050" dirty="0">
                  <a:latin typeface="游ゴシック" panose="020B0400000000000000" pitchFamily="50" charset="-128"/>
                  <a:ea typeface="游ゴシック" panose="020B0400000000000000" pitchFamily="50" charset="-128"/>
                </a:rPr>
                <a:t>年</a:t>
              </a:r>
              <a:r>
                <a:rPr lang="en-US" altLang="ja-JP" sz="1050" dirty="0">
                  <a:latin typeface="游ゴシック" panose="020B0400000000000000" pitchFamily="50" charset="-128"/>
                  <a:ea typeface="游ゴシック" panose="020B0400000000000000" pitchFamily="50" charset="-128"/>
                </a:rPr>
                <a:t>1</a:t>
              </a:r>
              <a:r>
                <a:rPr lang="ja-JP" altLang="en-US" sz="1050" dirty="0">
                  <a:latin typeface="游ゴシック" panose="020B0400000000000000" pitchFamily="50" charset="-128"/>
                  <a:ea typeface="游ゴシック" panose="020B0400000000000000" pitchFamily="50" charset="-128"/>
                </a:rPr>
                <a:t>月</a:t>
              </a:r>
              <a:r>
                <a:rPr lang="en-US" altLang="ja-JP" sz="1050" dirty="0">
                  <a:latin typeface="游ゴシック" panose="020B0400000000000000" pitchFamily="50" charset="-128"/>
                  <a:ea typeface="游ゴシック" panose="020B0400000000000000" pitchFamily="50" charset="-128"/>
                </a:rPr>
                <a:t>14</a:t>
              </a:r>
              <a:r>
                <a:rPr lang="ja-JP" altLang="en-US" sz="1050" dirty="0">
                  <a:latin typeface="游ゴシック" panose="020B0400000000000000" pitchFamily="50" charset="-128"/>
                  <a:ea typeface="游ゴシック" panose="020B0400000000000000" pitchFamily="50" charset="-128"/>
                </a:rPr>
                <a:t>日閲覧）</a:t>
              </a:r>
              <a:endParaRPr lang="en-US" altLang="ja-JP" sz="1050"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ABFD3967-C549-4D19-82BB-3DDBDFE01C77}"/>
                </a:ext>
              </a:extLst>
            </p:cNvPr>
            <p:cNvGrpSpPr/>
            <p:nvPr/>
          </p:nvGrpSpPr>
          <p:grpSpPr>
            <a:xfrm>
              <a:off x="404634" y="1573311"/>
              <a:ext cx="3160254" cy="5599496"/>
              <a:chOff x="404634" y="1573311"/>
              <a:chExt cx="3160254" cy="5599496"/>
            </a:xfrm>
          </p:grpSpPr>
          <p:sp>
            <p:nvSpPr>
              <p:cNvPr id="4" name="正方形/長方形 3">
                <a:extLst>
                  <a:ext uri="{FF2B5EF4-FFF2-40B4-BE49-F238E27FC236}">
                    <a16:creationId xmlns:a16="http://schemas.microsoft.com/office/drawing/2014/main" id="{31C71C6B-AEA0-45C7-98BC-E392300C6162}"/>
                  </a:ext>
                </a:extLst>
              </p:cNvPr>
              <p:cNvSpPr/>
              <p:nvPr/>
            </p:nvSpPr>
            <p:spPr>
              <a:xfrm>
                <a:off x="404634" y="1573311"/>
                <a:ext cx="3160254" cy="307777"/>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利用者に関するリスク要因①</a:t>
                </a:r>
              </a:p>
            </p:txBody>
          </p:sp>
          <p:cxnSp>
            <p:nvCxnSpPr>
              <p:cNvPr id="6" name="直線コネクタ 5">
                <a:extLst>
                  <a:ext uri="{FF2B5EF4-FFF2-40B4-BE49-F238E27FC236}">
                    <a16:creationId xmlns:a16="http://schemas.microsoft.com/office/drawing/2014/main" id="{FF9D2BCA-C883-44F5-864D-EB46663D3A05}"/>
                  </a:ext>
                </a:extLst>
              </p:cNvPr>
              <p:cNvCxnSpPr/>
              <p:nvPr/>
            </p:nvCxnSpPr>
            <p:spPr>
              <a:xfrm>
                <a:off x="404634" y="1700807"/>
                <a:ext cx="0" cy="5472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2134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48E-5A8A-425A-8FFF-12224242AC80}"/>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（２）ハラスメント被害のリスク④</a:t>
            </a:r>
            <a:endParaRPr kumimoji="1" lang="ja-JP" altLang="en-US"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1E2642A6-C771-4E25-A32F-16838EBE73A8}"/>
              </a:ext>
            </a:extLst>
          </p:cNvPr>
          <p:cNvGrpSpPr/>
          <p:nvPr/>
        </p:nvGrpSpPr>
        <p:grpSpPr>
          <a:xfrm>
            <a:off x="424590" y="980728"/>
            <a:ext cx="9092160" cy="1567496"/>
            <a:chOff x="404634" y="1573311"/>
            <a:chExt cx="9092160" cy="1567496"/>
          </a:xfrm>
        </p:grpSpPr>
        <p:sp>
          <p:nvSpPr>
            <p:cNvPr id="16" name="コンテンツ プレースホルダー 2">
              <a:extLst>
                <a:ext uri="{FF2B5EF4-FFF2-40B4-BE49-F238E27FC236}">
                  <a16:creationId xmlns:a16="http://schemas.microsoft.com/office/drawing/2014/main" id="{7F7D2784-FEF5-4E7D-B3E0-EA039CF52DD2}"/>
                </a:ext>
              </a:extLst>
            </p:cNvPr>
            <p:cNvSpPr txBox="1">
              <a:spLocks/>
            </p:cNvSpPr>
            <p:nvPr/>
          </p:nvSpPr>
          <p:spPr>
            <a:xfrm>
              <a:off x="470565" y="1988840"/>
              <a:ext cx="9026229" cy="98745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b="1" dirty="0">
                  <a:latin typeface="游ゴシック" panose="020B0400000000000000" pitchFamily="50" charset="-128"/>
                  <a:ea typeface="游ゴシック" panose="020B0400000000000000" pitchFamily="50" charset="-128"/>
                </a:rPr>
                <a:t>提供サービスに対する理解</a:t>
              </a:r>
              <a:r>
                <a:rPr lang="ja-JP" altLang="en-US" dirty="0">
                  <a:latin typeface="游ゴシック" panose="020B0400000000000000" pitchFamily="50" charset="-128"/>
                  <a:ea typeface="游ゴシック" panose="020B0400000000000000" pitchFamily="50" charset="-128"/>
                </a:rPr>
                <a:t>に起因するリスクの例</a:t>
              </a:r>
              <a:endParaRPr lang="en-US" altLang="ja-JP" dirty="0">
                <a:latin typeface="游ゴシック" panose="020B0400000000000000" pitchFamily="50" charset="-128"/>
                <a:ea typeface="游ゴシック" panose="020B0400000000000000" pitchFamily="50" charset="-128"/>
              </a:endParaRPr>
            </a:p>
            <a:p>
              <a:pPr marL="714375" indent="-342900">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利用者がサービスの提供範囲を理解していない、サービスへの過剰な期待がある。</a:t>
              </a:r>
              <a:endParaRPr lang="ja-JP" altLang="en-US" sz="1800" u="sng"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ABFD3967-C549-4D19-82BB-3DDBDFE01C77}"/>
                </a:ext>
              </a:extLst>
            </p:cNvPr>
            <p:cNvGrpSpPr/>
            <p:nvPr/>
          </p:nvGrpSpPr>
          <p:grpSpPr>
            <a:xfrm>
              <a:off x="404634" y="1573311"/>
              <a:ext cx="3160255" cy="1567496"/>
              <a:chOff x="404634" y="1573311"/>
              <a:chExt cx="3160255" cy="1567496"/>
            </a:xfrm>
          </p:grpSpPr>
          <p:sp>
            <p:nvSpPr>
              <p:cNvPr id="4" name="正方形/長方形 3">
                <a:extLst>
                  <a:ext uri="{FF2B5EF4-FFF2-40B4-BE49-F238E27FC236}">
                    <a16:creationId xmlns:a16="http://schemas.microsoft.com/office/drawing/2014/main" id="{31C71C6B-AEA0-45C7-98BC-E392300C6162}"/>
                  </a:ext>
                </a:extLst>
              </p:cNvPr>
              <p:cNvSpPr/>
              <p:nvPr/>
            </p:nvSpPr>
            <p:spPr>
              <a:xfrm>
                <a:off x="404634" y="1573311"/>
                <a:ext cx="3160255" cy="307777"/>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利用者に関するリスク要因②</a:t>
                </a:r>
              </a:p>
            </p:txBody>
          </p:sp>
          <p:cxnSp>
            <p:nvCxnSpPr>
              <p:cNvPr id="6" name="直線コネクタ 5">
                <a:extLst>
                  <a:ext uri="{FF2B5EF4-FFF2-40B4-BE49-F238E27FC236}">
                    <a16:creationId xmlns:a16="http://schemas.microsoft.com/office/drawing/2014/main" id="{FF9D2BCA-C883-44F5-864D-EB46663D3A05}"/>
                  </a:ext>
                </a:extLst>
              </p:cNvPr>
              <p:cNvCxnSpPr/>
              <p:nvPr/>
            </p:nvCxnSpPr>
            <p:spPr>
              <a:xfrm>
                <a:off x="404634" y="1700807"/>
                <a:ext cx="0" cy="1440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07413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48E-5A8A-425A-8FFF-12224242AC80}"/>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（２）ハラスメント被害のリスク⑤</a:t>
            </a:r>
            <a:endParaRPr kumimoji="1" lang="ja-JP" altLang="en-US"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2BF1F004-933F-46A3-B519-DCC2BF991696}"/>
              </a:ext>
            </a:extLst>
          </p:cNvPr>
          <p:cNvGrpSpPr/>
          <p:nvPr/>
        </p:nvGrpSpPr>
        <p:grpSpPr>
          <a:xfrm>
            <a:off x="416495" y="980728"/>
            <a:ext cx="9092161" cy="5527496"/>
            <a:chOff x="404633" y="1573311"/>
            <a:chExt cx="9092161" cy="5527496"/>
          </a:xfrm>
        </p:grpSpPr>
        <p:sp>
          <p:nvSpPr>
            <p:cNvPr id="10" name="コンテンツ プレースホルダー 2">
              <a:extLst>
                <a:ext uri="{FF2B5EF4-FFF2-40B4-BE49-F238E27FC236}">
                  <a16:creationId xmlns:a16="http://schemas.microsoft.com/office/drawing/2014/main" id="{8BFB3DBA-4D19-414E-866E-4AC6A6B13F1C}"/>
                </a:ext>
              </a:extLst>
            </p:cNvPr>
            <p:cNvSpPr txBox="1">
              <a:spLocks/>
            </p:cNvSpPr>
            <p:nvPr/>
          </p:nvSpPr>
          <p:spPr>
            <a:xfrm>
              <a:off x="470565" y="1988840"/>
              <a:ext cx="9026229" cy="509883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生活歴</a:t>
              </a:r>
              <a:r>
                <a:rPr lang="ja-JP" altLang="en-US" dirty="0">
                  <a:latin typeface="游ゴシック" panose="020B0400000000000000" pitchFamily="50" charset="-128"/>
                  <a:ea typeface="游ゴシック" panose="020B0400000000000000" pitchFamily="50" charset="-128"/>
                </a:rPr>
                <a:t>に起因するリスクの例</a:t>
              </a:r>
              <a:endParaRPr lang="en-US" altLang="ja-JP" dirty="0">
                <a:latin typeface="游ゴシック" panose="020B0400000000000000" pitchFamily="50" charset="-128"/>
                <a:ea typeface="游ゴシック" panose="020B0400000000000000" pitchFamily="50" charset="-128"/>
              </a:endParaRPr>
            </a:p>
            <a:p>
              <a:pPr marL="714375" indent="-342900">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違法行為や暴力行為がある（過去にあった）、攻撃的な言動がある、家族関係や人間関係でトラブルを抱えている（過去に抱えていた）、訪問時に酒に酔っていることがある　等。</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病気又は障害に対する医療や介護等の適切な支援を受けていないこと</a:t>
              </a:r>
              <a:r>
                <a:rPr lang="ja-JP" altLang="en-US" dirty="0">
                  <a:latin typeface="游ゴシック" panose="020B0400000000000000" pitchFamily="50" charset="-128"/>
                  <a:ea typeface="游ゴシック" panose="020B0400000000000000" pitchFamily="50" charset="-128"/>
                </a:rPr>
                <a:t>に起因するリスクの例</a:t>
              </a:r>
              <a:endParaRPr lang="en-US" altLang="ja-JP" dirty="0">
                <a:latin typeface="游ゴシック" panose="020B0400000000000000" pitchFamily="50" charset="-128"/>
                <a:ea typeface="游ゴシック" panose="020B0400000000000000" pitchFamily="50" charset="-128"/>
              </a:endParaRPr>
            </a:p>
            <a:p>
              <a:pPr marL="714375" indent="-342900">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アルコール依存症、薬の副作用等。</a:t>
              </a:r>
              <a:endParaRPr lang="en-US" altLang="ja-JP" dirty="0">
                <a:latin typeface="游ゴシック" panose="020B0400000000000000" pitchFamily="50" charset="-128"/>
                <a:ea typeface="游ゴシック" panose="020B0400000000000000" pitchFamily="50" charset="-128"/>
              </a:endParaRPr>
            </a:p>
            <a:p>
              <a:pPr marL="984250" indent="-268288"/>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認知症に対する考え方は「利用者に関するリスク要因」と同様です。</a:t>
              </a:r>
            </a:p>
            <a:p>
              <a:pPr marL="898525" indent="-182563"/>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家族等の心身状態や疾病等について懸念がある場合は、ケアマネジャーや地域包括支援センターなどに相談したうえで対応しましょう。</a:t>
              </a:r>
              <a:r>
                <a:rPr lang="ja-JP" altLang="en-US" sz="1400" b="1" u="sng" dirty="0">
                  <a:latin typeface="游ゴシック" panose="020B0400000000000000" pitchFamily="50" charset="-128"/>
                  <a:ea typeface="游ゴシック" panose="020B0400000000000000" pitchFamily="50" charset="-128"/>
                </a:rPr>
                <a:t>職員が懸念を感じた場合は、上長や施設・事業所に適切に報告・相談できるような体制・仕組みを整備することが大切</a:t>
              </a:r>
              <a:r>
                <a:rPr lang="ja-JP" altLang="en-US" sz="1400" dirty="0">
                  <a:latin typeface="游ゴシック" panose="020B0400000000000000" pitchFamily="50" charset="-128"/>
                  <a:ea typeface="游ゴシック" panose="020B0400000000000000" pitchFamily="50" charset="-128"/>
                </a:rPr>
                <a:t>です。</a:t>
              </a:r>
            </a:p>
            <a:p>
              <a:pPr marL="898525" indent="-182563"/>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ご家族の生活の様子や心身の状況（例：年齢による身体の衰えや障害等がある困難な状況の中、利用者の介護により日常生活がままならない等）の把握・観察も、ハラスメントの予防・対策の観点では大切です。</a:t>
              </a:r>
              <a:endParaRPr lang="en-US" altLang="ja-JP" sz="1400"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提供サービスに対する理解に起因するリスクの例</a:t>
              </a:r>
              <a:endParaRPr lang="en-US" altLang="ja-JP" b="1" u="sng" dirty="0">
                <a:latin typeface="游ゴシック" panose="020B0400000000000000" pitchFamily="50" charset="-128"/>
                <a:ea typeface="游ゴシック" panose="020B0400000000000000" pitchFamily="50" charset="-128"/>
              </a:endParaRPr>
            </a:p>
            <a:p>
              <a:pPr marL="714375" indent="-342900">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家族等がサービスの提供範囲を理解していない、サービスへの過剰な期待がある。</a:t>
              </a:r>
              <a:endParaRPr lang="en-US" altLang="ja-JP" sz="1400" dirty="0">
                <a:latin typeface="游ゴシック" panose="020B0400000000000000" pitchFamily="50" charset="-128"/>
                <a:ea typeface="游ゴシック" panose="020B0400000000000000" pitchFamily="50" charset="-128"/>
              </a:endParaRPr>
            </a:p>
          </p:txBody>
        </p:sp>
        <p:grpSp>
          <p:nvGrpSpPr>
            <p:cNvPr id="11" name="グループ化 10">
              <a:extLst>
                <a:ext uri="{FF2B5EF4-FFF2-40B4-BE49-F238E27FC236}">
                  <a16:creationId xmlns:a16="http://schemas.microsoft.com/office/drawing/2014/main" id="{4FE30AB1-F3E4-411B-8267-F87D1337092D}"/>
                </a:ext>
              </a:extLst>
            </p:cNvPr>
            <p:cNvGrpSpPr/>
            <p:nvPr/>
          </p:nvGrpSpPr>
          <p:grpSpPr>
            <a:xfrm>
              <a:off x="404633" y="1573311"/>
              <a:ext cx="4032445" cy="5527496"/>
              <a:chOff x="404633" y="1573311"/>
              <a:chExt cx="4032445" cy="5527496"/>
            </a:xfrm>
          </p:grpSpPr>
          <p:sp>
            <p:nvSpPr>
              <p:cNvPr id="12" name="正方形/長方形 11">
                <a:extLst>
                  <a:ext uri="{FF2B5EF4-FFF2-40B4-BE49-F238E27FC236}">
                    <a16:creationId xmlns:a16="http://schemas.microsoft.com/office/drawing/2014/main" id="{36FE1775-3934-4666-9624-6E1155015E9C}"/>
                  </a:ext>
                </a:extLst>
              </p:cNvPr>
              <p:cNvSpPr/>
              <p:nvPr/>
            </p:nvSpPr>
            <p:spPr>
              <a:xfrm>
                <a:off x="404633" y="1573311"/>
                <a:ext cx="4032445" cy="307777"/>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利用者の家族等に関するリスク要因①</a:t>
                </a:r>
              </a:p>
            </p:txBody>
          </p:sp>
          <p:cxnSp>
            <p:nvCxnSpPr>
              <p:cNvPr id="13" name="直線コネクタ 12">
                <a:extLst>
                  <a:ext uri="{FF2B5EF4-FFF2-40B4-BE49-F238E27FC236}">
                    <a16:creationId xmlns:a16="http://schemas.microsoft.com/office/drawing/2014/main" id="{8541E410-3614-43BB-8389-556CD2F5CD99}"/>
                  </a:ext>
                </a:extLst>
              </p:cNvPr>
              <p:cNvCxnSpPr/>
              <p:nvPr/>
            </p:nvCxnSpPr>
            <p:spPr>
              <a:xfrm>
                <a:off x="404634" y="1700807"/>
                <a:ext cx="0" cy="5400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4445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48548E-5A8A-425A-8FFF-12224242AC80}"/>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（２）ハラスメント被害のリスク⑥</a:t>
            </a:r>
            <a:endParaRPr kumimoji="1" lang="ja-JP" altLang="en-US"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B0A2DB0C-E714-4DC0-AF6F-CF88F05199F1}"/>
              </a:ext>
            </a:extLst>
          </p:cNvPr>
          <p:cNvGrpSpPr/>
          <p:nvPr/>
        </p:nvGrpSpPr>
        <p:grpSpPr>
          <a:xfrm>
            <a:off x="404633" y="1001107"/>
            <a:ext cx="9092167" cy="4712405"/>
            <a:chOff x="404633" y="898429"/>
            <a:chExt cx="9092167" cy="4712405"/>
          </a:xfrm>
        </p:grpSpPr>
        <p:sp>
          <p:nvSpPr>
            <p:cNvPr id="8" name="コンテンツ プレースホルダー 2">
              <a:extLst>
                <a:ext uri="{FF2B5EF4-FFF2-40B4-BE49-F238E27FC236}">
                  <a16:creationId xmlns:a16="http://schemas.microsoft.com/office/drawing/2014/main" id="{40654517-FD41-4B4E-BAF7-228D6E8ADF0E}"/>
                </a:ext>
              </a:extLst>
            </p:cNvPr>
            <p:cNvSpPr txBox="1">
              <a:spLocks/>
            </p:cNvSpPr>
            <p:nvPr/>
          </p:nvSpPr>
          <p:spPr>
            <a:xfrm>
              <a:off x="489704" y="1289138"/>
              <a:ext cx="9007096" cy="432169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施設・事業所内で、</a:t>
              </a:r>
              <a:r>
                <a:rPr lang="ja-JP" altLang="en-US" b="1" u="sng" dirty="0">
                  <a:latin typeface="游ゴシック" panose="020B0400000000000000" pitchFamily="50" charset="-128"/>
                  <a:ea typeface="游ゴシック" panose="020B0400000000000000" pitchFamily="50" charset="-128"/>
                </a:rPr>
                <a:t>サービス範囲の徹底や統一</a:t>
              </a:r>
              <a:r>
                <a:rPr lang="ja-JP" altLang="en-US" dirty="0">
                  <a:latin typeface="游ゴシック" panose="020B0400000000000000" pitchFamily="50" charset="-128"/>
                  <a:ea typeface="游ゴシック" panose="020B0400000000000000" pitchFamily="50" charset="-128"/>
                </a:rPr>
                <a:t>をしきれていない</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（例：契約範囲外のサービスの提供事例がある等）</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施設・事業所として、利用者や家族等と、提供サービスに関する認識の</a:t>
              </a:r>
              <a:br>
                <a:rPr lang="en-US" altLang="ja-JP" dirty="0">
                  <a:latin typeface="游ゴシック" panose="020B0400000000000000" pitchFamily="50" charset="-128"/>
                  <a:ea typeface="游ゴシック" panose="020B0400000000000000" pitchFamily="50" charset="-128"/>
                </a:rPr>
              </a:br>
              <a:r>
                <a:rPr lang="ja-JP" altLang="en-US" b="1" u="sng" dirty="0">
                  <a:latin typeface="游ゴシック" panose="020B0400000000000000" pitchFamily="50" charset="-128"/>
                  <a:ea typeface="游ゴシック" panose="020B0400000000000000" pitchFamily="50" charset="-128"/>
                </a:rPr>
                <a:t>すり合わせが不足</a:t>
              </a:r>
              <a:r>
                <a:rPr lang="ja-JP" altLang="en-US" dirty="0">
                  <a:latin typeface="游ゴシック" panose="020B0400000000000000" pitchFamily="50" charset="-128"/>
                  <a:ea typeface="游ゴシック" panose="020B0400000000000000" pitchFamily="50" charset="-128"/>
                </a:rPr>
                <a:t>している、</a:t>
              </a:r>
              <a:r>
                <a:rPr lang="ja-JP" altLang="en-US" b="1" u="sng" dirty="0">
                  <a:latin typeface="游ゴシック" panose="020B0400000000000000" pitchFamily="50" charset="-128"/>
                  <a:ea typeface="游ゴシック" panose="020B0400000000000000" pitchFamily="50" charset="-128"/>
                </a:rPr>
                <a:t>期待に応えられていない</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サービスを提供する上での</a:t>
              </a:r>
              <a:r>
                <a:rPr lang="ja-JP" altLang="en-US" b="1" u="sng" dirty="0">
                  <a:latin typeface="游ゴシック" panose="020B0400000000000000" pitchFamily="50" charset="-128"/>
                  <a:ea typeface="游ゴシック" panose="020B0400000000000000" pitchFamily="50" charset="-128"/>
                </a:rPr>
                <a:t>規則やマナーに関する指導・教育ができていない</a:t>
              </a:r>
              <a:r>
                <a:rPr lang="ja-JP" altLang="en-US" dirty="0">
                  <a:latin typeface="游ゴシック" panose="020B0400000000000000" pitchFamily="50" charset="-128"/>
                  <a:ea typeface="游ゴシック" panose="020B0400000000000000" pitchFamily="50" charset="-128"/>
                </a:rPr>
                <a:t>（例：時間通りにサービス提供ができていない、サービスを提供する上で不適切な服装をしている等）</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個人情報の取り扱いに関する指導・教育ができていない</a:t>
              </a:r>
              <a:r>
                <a:rPr lang="ja-JP" altLang="en-US" dirty="0">
                  <a:latin typeface="游ゴシック" panose="020B0400000000000000" pitchFamily="50" charset="-128"/>
                  <a:ea typeface="游ゴシック" panose="020B0400000000000000" pitchFamily="50" charset="-128"/>
                </a:rPr>
                <a:t>（例：職員が自身や他の職員の個人情報を不用意に伝えてしまう等）</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利用者や家族等から意見・要望・苦情等があった際の対応（態度や姿勢、やりとり）が十分ではなかった、不適切だった</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コミュニケーション不足等により利用者が言葉にできない</a:t>
              </a:r>
              <a:r>
                <a:rPr lang="ja-JP" altLang="en-US" b="1" u="sng" dirty="0">
                  <a:latin typeface="游ゴシック" panose="020B0400000000000000" pitchFamily="50" charset="-128"/>
                  <a:ea typeface="游ゴシック" panose="020B0400000000000000" pitchFamily="50" charset="-128"/>
                </a:rPr>
                <a:t>気持ちやニーズをうまく汲み取れていない</a:t>
              </a:r>
              <a:endParaRPr lang="ja-JP" altLang="en-US"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6603BDF9-63B9-43FD-A5FB-0BD64CE8D548}"/>
                </a:ext>
              </a:extLst>
            </p:cNvPr>
            <p:cNvGrpSpPr/>
            <p:nvPr/>
          </p:nvGrpSpPr>
          <p:grpSpPr>
            <a:xfrm>
              <a:off x="404633" y="898429"/>
              <a:ext cx="5124423" cy="4699496"/>
              <a:chOff x="404633" y="1573311"/>
              <a:chExt cx="5124423" cy="4699496"/>
            </a:xfrm>
          </p:grpSpPr>
          <p:sp>
            <p:nvSpPr>
              <p:cNvPr id="10" name="正方形/長方形 9">
                <a:extLst>
                  <a:ext uri="{FF2B5EF4-FFF2-40B4-BE49-F238E27FC236}">
                    <a16:creationId xmlns:a16="http://schemas.microsoft.com/office/drawing/2014/main" id="{9B625E55-C27B-4C0F-8859-F3287EAFF521}"/>
                  </a:ext>
                </a:extLst>
              </p:cNvPr>
              <p:cNvSpPr/>
              <p:nvPr/>
            </p:nvSpPr>
            <p:spPr>
              <a:xfrm>
                <a:off x="404633" y="1573311"/>
                <a:ext cx="5124423" cy="339661"/>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サービス提供側（施設・事業所）のリスク要因</a:t>
                </a:r>
              </a:p>
            </p:txBody>
          </p:sp>
          <p:cxnSp>
            <p:nvCxnSpPr>
              <p:cNvPr id="11" name="直線コネクタ 10">
                <a:extLst>
                  <a:ext uri="{FF2B5EF4-FFF2-40B4-BE49-F238E27FC236}">
                    <a16:creationId xmlns:a16="http://schemas.microsoft.com/office/drawing/2014/main" id="{FB3D2980-89A6-49AC-A283-B921034D28FF}"/>
                  </a:ext>
                </a:extLst>
              </p:cNvPr>
              <p:cNvCxnSpPr>
                <a:cxnSpLocks/>
              </p:cNvCxnSpPr>
              <p:nvPr/>
            </p:nvCxnSpPr>
            <p:spPr>
              <a:xfrm>
                <a:off x="404634" y="1700807"/>
                <a:ext cx="0" cy="4572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正方形/長方形 3">
            <a:extLst>
              <a:ext uri="{FF2B5EF4-FFF2-40B4-BE49-F238E27FC236}">
                <a16:creationId xmlns:a16="http://schemas.microsoft.com/office/drawing/2014/main" id="{43DC8364-43D7-4ACA-8563-B707A2B20961}"/>
              </a:ext>
            </a:extLst>
          </p:cNvPr>
          <p:cNvSpPr/>
          <p:nvPr/>
        </p:nvSpPr>
        <p:spPr>
          <a:xfrm>
            <a:off x="489704" y="5784886"/>
            <a:ext cx="9071808" cy="740458"/>
          </a:xfrm>
          <a:prstGeom prst="rect">
            <a:avLst/>
          </a:prstGeom>
          <a:solidFill>
            <a:schemeClr val="tx2">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3600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あなたの施設・事業所で提供しているサービスや利用者さんの中に考えられるリスク要因について、職員の方とも一緒に考え、共有する機会を作りましょう。</a:t>
            </a:r>
            <a:endParaRPr kumimoji="1" lang="en-US" altLang="ja-JP" sz="1800" dirty="0">
              <a:solidFill>
                <a:schemeClr val="tx1"/>
              </a:solidFill>
            </a:endParaRPr>
          </a:p>
        </p:txBody>
      </p:sp>
    </p:spTree>
    <p:extLst>
      <p:ext uri="{BB962C8B-B14F-4D97-AF65-F5344CB8AC3E}">
        <p14:creationId xmlns:p14="http://schemas.microsoft.com/office/powerpoint/2010/main" val="344544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9"/>
            <a:ext cx="9086400" cy="558502"/>
          </a:xfrm>
        </p:spPr>
        <p:txBody>
          <a:bodyPr/>
          <a:lstStyle/>
          <a:p>
            <a:r>
              <a:rPr lang="ja-JP" altLang="en-US" dirty="0">
                <a:latin typeface="游ゴシック" panose="020B0400000000000000" pitchFamily="50" charset="-128"/>
                <a:ea typeface="游ゴシック" panose="020B0400000000000000" pitchFamily="50" charset="-128"/>
              </a:rPr>
              <a:t>目次</a:t>
            </a:r>
            <a:endParaRPr kumimoji="1" lang="ja-JP" altLang="en-US"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type="body" sz="quarter" idx="10"/>
          </p:nvPr>
        </p:nvSpPr>
        <p:spPr>
          <a:xfrm>
            <a:off x="410400" y="982800"/>
            <a:ext cx="9086400" cy="3282950"/>
          </a:xfrm>
        </p:spPr>
        <p:txBody>
          <a:bodyPr/>
          <a:lstStyle/>
          <a:p>
            <a:pPr>
              <a:tabLst>
                <a:tab pos="9058275" algn="dec"/>
              </a:tabLst>
            </a:pPr>
            <a:r>
              <a:rPr lang="ja-JP" altLang="en-US" dirty="0">
                <a:latin typeface="游ゴシック" panose="020B0400000000000000" pitchFamily="50" charset="-128"/>
                <a:ea typeface="游ゴシック" panose="020B0400000000000000" pitchFamily="50" charset="-128"/>
              </a:rPr>
              <a:t>手引きの目的等</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3</a:t>
            </a:r>
          </a:p>
          <a:p>
            <a:pPr>
              <a:tabLst>
                <a:tab pos="9058275" algn="dec"/>
              </a:tabLst>
            </a:pPr>
            <a:endParaRPr lang="en-US" altLang="ja-JP" dirty="0">
              <a:latin typeface="游ゴシック" panose="020B0400000000000000" pitchFamily="50" charset="-128"/>
              <a:ea typeface="游ゴシック" panose="020B0400000000000000" pitchFamily="50" charset="-128"/>
            </a:endParaRPr>
          </a:p>
          <a:p>
            <a:pPr>
              <a:tabLst>
                <a:tab pos="9058275" algn="dec"/>
              </a:tabLs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管理者向け研修資料</a:t>
            </a:r>
            <a:r>
              <a:rPr lang="en-US" altLang="ja-JP" dirty="0">
                <a:latin typeface="游ゴシック" panose="020B0400000000000000" pitchFamily="50" charset="-128"/>
                <a:ea typeface="游ゴシック" panose="020B0400000000000000" pitchFamily="50" charset="-128"/>
              </a:rPr>
              <a:t>】</a:t>
            </a:r>
          </a:p>
          <a:p>
            <a:pPr>
              <a:tabLst>
                <a:tab pos="9058275" algn="dec"/>
              </a:tabLst>
            </a:pPr>
            <a:r>
              <a:rPr lang="ja-JP" altLang="en-US" dirty="0">
                <a:latin typeface="游ゴシック" panose="020B0400000000000000" pitchFamily="50" charset="-128"/>
                <a:ea typeface="游ゴシック" panose="020B0400000000000000" pitchFamily="50" charset="-128"/>
              </a:rPr>
              <a:t>１．ハラスメント対策の必要性とその考え方</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9</a:t>
            </a:r>
          </a:p>
          <a:p>
            <a:pPr>
              <a:tabLst>
                <a:tab pos="9058275" algn="dec"/>
              </a:tabLst>
            </a:pPr>
            <a:r>
              <a:rPr lang="ja-JP" altLang="en-US" dirty="0">
                <a:latin typeface="游ゴシック" panose="020B0400000000000000" pitchFamily="50" charset="-128"/>
                <a:ea typeface="游ゴシック" panose="020B0400000000000000" pitchFamily="50" charset="-128"/>
              </a:rPr>
              <a:t>２．施設・事業所として考えるべきこと、対応すべきこと</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30</a:t>
            </a:r>
          </a:p>
          <a:p>
            <a:pPr marL="360363" indent="-360363">
              <a:tabLst>
                <a:tab pos="9058275" algn="dec"/>
              </a:tabLst>
            </a:pPr>
            <a:r>
              <a:rPr lang="ja-JP" altLang="en-US" dirty="0">
                <a:latin typeface="游ゴシック" panose="020B0400000000000000" pitchFamily="50" charset="-128"/>
                <a:ea typeface="游ゴシック" panose="020B0400000000000000" pitchFamily="50" charset="-128"/>
              </a:rPr>
              <a:t>３．相談の受付と対応</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42</a:t>
            </a:r>
          </a:p>
          <a:p>
            <a:pPr marL="360363" indent="-360363">
              <a:tabLst>
                <a:tab pos="9058275" algn="dec"/>
              </a:tabLst>
            </a:pPr>
            <a:r>
              <a:rPr lang="ja-JP" altLang="en-US" dirty="0">
                <a:latin typeface="游ゴシック" panose="020B0400000000000000" pitchFamily="50" charset="-128"/>
                <a:ea typeface="游ゴシック" panose="020B0400000000000000" pitchFamily="50" charset="-128"/>
              </a:rPr>
              <a:t>４．最後に</a:t>
            </a:r>
            <a:r>
              <a:rPr lang="ja-JP" altLang="en-US" u="sng" baseline="50000"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55</a:t>
            </a:r>
          </a:p>
          <a:p>
            <a:pPr marL="360363" indent="-360363">
              <a:tabLst>
                <a:tab pos="9058275" algn="dec"/>
              </a:tabLst>
            </a:pPr>
            <a:endParaRPr lang="en-US" altLang="ja-JP" dirty="0">
              <a:latin typeface="游ゴシック" panose="020B0400000000000000" pitchFamily="50" charset="-128"/>
              <a:ea typeface="游ゴシック" panose="020B0400000000000000" pitchFamily="50" charset="-128"/>
            </a:endParaRPr>
          </a:p>
          <a:p>
            <a:pPr marL="360363" indent="-360363">
              <a:tabLst>
                <a:tab pos="9058275" algn="dec"/>
              </a:tabLst>
            </a:pPr>
            <a:endParaRPr lang="en-US" altLang="ja-JP"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12453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（３）ハラスメント対策のための基本的な考え方①</a:t>
            </a:r>
          </a:p>
        </p:txBody>
      </p:sp>
      <p:grpSp>
        <p:nvGrpSpPr>
          <p:cNvPr id="3" name="グループ化 2">
            <a:extLst>
              <a:ext uri="{FF2B5EF4-FFF2-40B4-BE49-F238E27FC236}">
                <a16:creationId xmlns:a16="http://schemas.microsoft.com/office/drawing/2014/main" id="{CC75B14E-43D6-49AE-8CFC-7E9D90E52F06}"/>
              </a:ext>
            </a:extLst>
          </p:cNvPr>
          <p:cNvGrpSpPr/>
          <p:nvPr/>
        </p:nvGrpSpPr>
        <p:grpSpPr>
          <a:xfrm>
            <a:off x="402877" y="857550"/>
            <a:ext cx="9086399" cy="1851370"/>
            <a:chOff x="402877" y="857550"/>
            <a:chExt cx="9086399" cy="1851370"/>
          </a:xfrm>
        </p:grpSpPr>
        <p:sp>
          <p:nvSpPr>
            <p:cNvPr id="13" name="正方形/長方形 12">
              <a:extLst>
                <a:ext uri="{FF2B5EF4-FFF2-40B4-BE49-F238E27FC236}">
                  <a16:creationId xmlns:a16="http://schemas.microsoft.com/office/drawing/2014/main" id="{2985748B-EF00-4229-B9C7-5A1C69F80073}"/>
                </a:ext>
              </a:extLst>
            </p:cNvPr>
            <p:cNvSpPr/>
            <p:nvPr/>
          </p:nvSpPr>
          <p:spPr>
            <a:xfrm>
              <a:off x="423182" y="995993"/>
              <a:ext cx="9066094" cy="1712927"/>
            </a:xfrm>
            <a:prstGeom prst="rect">
              <a:avLst/>
            </a:prstGeom>
            <a:solidFill>
              <a:schemeClr val="accent2">
                <a:lumMod val="20000"/>
                <a:lumOff val="80000"/>
              </a:schemeClr>
            </a:solid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9" name="四角形: 1 つの角を切り取る 18">
              <a:extLst>
                <a:ext uri="{FF2B5EF4-FFF2-40B4-BE49-F238E27FC236}">
                  <a16:creationId xmlns:a16="http://schemas.microsoft.com/office/drawing/2014/main" id="{6F8D56B7-868A-4029-8464-688B438AE8C0}"/>
                </a:ext>
              </a:extLst>
            </p:cNvPr>
            <p:cNvSpPr/>
            <p:nvPr/>
          </p:nvSpPr>
          <p:spPr>
            <a:xfrm flipV="1">
              <a:off x="435566" y="995991"/>
              <a:ext cx="3077273" cy="279243"/>
            </a:xfrm>
            <a:prstGeom prst="snip1Rect">
              <a:avLst>
                <a:gd name="adj" fmla="val 50000"/>
              </a:avLst>
            </a:prstGeom>
            <a:solidFill>
              <a:schemeClr val="tx2"/>
            </a:solid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0A966267-58DE-4D2C-BF8D-3BE2E0ADC576}"/>
                </a:ext>
              </a:extLst>
            </p:cNvPr>
            <p:cNvSpPr txBox="1"/>
            <p:nvPr/>
          </p:nvSpPr>
          <p:spPr>
            <a:xfrm>
              <a:off x="402877" y="857550"/>
              <a:ext cx="2873641" cy="515526"/>
            </a:xfrm>
            <a:prstGeom prst="rect">
              <a:avLst/>
            </a:prstGeom>
            <a:noFill/>
            <a:ln>
              <a:noFill/>
            </a:ln>
          </p:spPr>
          <p:txBody>
            <a:bodyPr wrap="square" rtlCol="0">
              <a:spAutoFit/>
            </a:bodyPr>
            <a:lstStyle/>
            <a:p>
              <a:pPr algn="dist">
                <a:lnSpc>
                  <a:spcPct val="150000"/>
                </a:lnSpc>
              </a:pPr>
              <a:r>
                <a:rPr kumimoji="1" lang="ja-JP" altLang="en-US" sz="20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ハラスメント対策は</a:t>
              </a:r>
              <a:r>
                <a:rPr kumimoji="1" lang="en-US" altLang="ja-JP" sz="20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0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631012" y="1353859"/>
              <a:ext cx="8851806" cy="12952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u="sng" dirty="0">
                  <a:latin typeface="游ゴシック" panose="020B0400000000000000" pitchFamily="50" charset="-128"/>
                  <a:ea typeface="游ゴシック" panose="020B0400000000000000" pitchFamily="50" charset="-128"/>
                </a:rPr>
                <a:t>職員の安全確保</a:t>
              </a:r>
              <a:r>
                <a:rPr lang="ja-JP" altLang="en-US" dirty="0">
                  <a:latin typeface="游ゴシック" panose="020B0400000000000000" pitchFamily="50" charset="-128"/>
                  <a:ea typeface="游ゴシック" panose="020B0400000000000000" pitchFamily="50" charset="-128"/>
                </a:rPr>
                <a:t>のために必要であり、</a:t>
              </a:r>
              <a:r>
                <a:rPr lang="ja-JP" altLang="en-US" b="1" u="sng" dirty="0">
                  <a:latin typeface="游ゴシック" panose="020B0400000000000000" pitchFamily="50" charset="-128"/>
                  <a:ea typeface="游ゴシック" panose="020B0400000000000000" pitchFamily="50" charset="-128"/>
                </a:rPr>
                <a:t>労働環境の確保・改善や、安定的な事業運営のための課題</a:t>
              </a:r>
              <a:r>
                <a:rPr lang="ja-JP" altLang="en-US" dirty="0">
                  <a:latin typeface="游ゴシック" panose="020B0400000000000000" pitchFamily="50" charset="-128"/>
                  <a:ea typeface="游ゴシック" panose="020B0400000000000000" pitchFamily="50" charset="-128"/>
                </a:rPr>
                <a:t>と位置づけることができます。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ハラスメント対策の取組は</a:t>
              </a:r>
              <a:r>
                <a:rPr lang="ja-JP" altLang="en-US" b="1" u="sng" dirty="0">
                  <a:latin typeface="游ゴシック" panose="020B0400000000000000" pitchFamily="50" charset="-128"/>
                  <a:ea typeface="游ゴシック" panose="020B0400000000000000" pitchFamily="50" charset="-128"/>
                </a:rPr>
                <a:t>利用者や家族等との信頼関係の構築、介護サービスの質の向上</a:t>
              </a:r>
              <a:r>
                <a:rPr lang="ja-JP" altLang="en-US" dirty="0">
                  <a:latin typeface="游ゴシック" panose="020B0400000000000000" pitchFamily="50" charset="-128"/>
                  <a:ea typeface="游ゴシック" panose="020B0400000000000000" pitchFamily="50" charset="-128"/>
                </a:rPr>
                <a:t>にもつながります。 </a:t>
              </a:r>
            </a:p>
          </p:txBody>
        </p:sp>
      </p:grpSp>
      <p:sp>
        <p:nvSpPr>
          <p:cNvPr id="5" name="正方形/長方形 4">
            <a:extLst>
              <a:ext uri="{FF2B5EF4-FFF2-40B4-BE49-F238E27FC236}">
                <a16:creationId xmlns:a16="http://schemas.microsoft.com/office/drawing/2014/main" id="{6333B555-5C29-4C3F-86A7-E0E6D2D84E60}"/>
              </a:ext>
            </a:extLst>
          </p:cNvPr>
          <p:cNvSpPr/>
          <p:nvPr/>
        </p:nvSpPr>
        <p:spPr>
          <a:xfrm>
            <a:off x="1208584" y="3068960"/>
            <a:ext cx="5976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0" name="コンテンツ プレースホルダー 2">
            <a:extLst>
              <a:ext uri="{FF2B5EF4-FFF2-40B4-BE49-F238E27FC236}">
                <a16:creationId xmlns:a16="http://schemas.microsoft.com/office/drawing/2014/main" id="{0839E76A-BD44-451F-930C-BDE23E61CACD}"/>
              </a:ext>
            </a:extLst>
          </p:cNvPr>
          <p:cNvSpPr txBox="1">
            <a:spLocks/>
          </p:cNvSpPr>
          <p:nvPr/>
        </p:nvSpPr>
        <p:spPr>
          <a:xfrm>
            <a:off x="402877" y="2924944"/>
            <a:ext cx="9158635" cy="351891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ⅰ</a:t>
            </a:r>
            <a:r>
              <a:rPr lang="ja-JP" altLang="en-US" sz="2200" b="1" dirty="0">
                <a:latin typeface="游ゴシック" panose="020B0400000000000000" pitchFamily="50" charset="-128"/>
                <a:ea typeface="游ゴシック" panose="020B0400000000000000" pitchFamily="50" charset="-128"/>
              </a:rPr>
              <a:t>）組織的・総合的にハラスメント対策を行うこと</a:t>
            </a:r>
            <a:endParaRPr lang="en-US" altLang="ja-JP" sz="2200" b="1" dirty="0">
              <a:latin typeface="游ゴシック" panose="020B0400000000000000" pitchFamily="50" charset="-128"/>
              <a:ea typeface="游ゴシック" panose="020B0400000000000000" pitchFamily="50" charset="-128"/>
            </a:endParaRPr>
          </a:p>
          <a:p>
            <a:pPr marL="627063"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ハラスメントは</a:t>
            </a:r>
            <a:r>
              <a:rPr lang="ja-JP" altLang="en-US" b="1" u="sng" dirty="0">
                <a:latin typeface="游ゴシック" panose="020B0400000000000000" pitchFamily="50" charset="-128"/>
                <a:ea typeface="游ゴシック" panose="020B0400000000000000" pitchFamily="50" charset="-128"/>
              </a:rPr>
              <a:t>介護現場における職員の権利侵害</a:t>
            </a:r>
            <a:r>
              <a:rPr lang="ja-JP" altLang="en-US" dirty="0">
                <a:latin typeface="游ゴシック" panose="020B0400000000000000" pitchFamily="50" charset="-128"/>
                <a:ea typeface="游ゴシック" panose="020B0400000000000000" pitchFamily="50" charset="-128"/>
              </a:rPr>
              <a:t>と認識すること。</a:t>
            </a:r>
            <a:endParaRPr lang="en-US" altLang="ja-JP" dirty="0">
              <a:latin typeface="游ゴシック" panose="020B0400000000000000" pitchFamily="50" charset="-128"/>
              <a:ea typeface="游ゴシック" panose="020B0400000000000000" pitchFamily="50" charset="-128"/>
            </a:endParaRPr>
          </a:p>
          <a:p>
            <a:pPr marL="627063"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ハラスメントであるか否かには</a:t>
            </a:r>
            <a:r>
              <a:rPr lang="ja-JP" altLang="en-US" b="1" u="sng" dirty="0">
                <a:latin typeface="游ゴシック" panose="020B0400000000000000" pitchFamily="50" charset="-128"/>
                <a:ea typeface="游ゴシック" panose="020B0400000000000000" pitchFamily="50" charset="-128"/>
              </a:rPr>
              <a:t>客観的な判断が求められる</a:t>
            </a:r>
            <a:r>
              <a:rPr lang="ja-JP" altLang="en-US" dirty="0">
                <a:latin typeface="游ゴシック" panose="020B0400000000000000" pitchFamily="50" charset="-128"/>
                <a:ea typeface="游ゴシック" panose="020B0400000000000000" pitchFamily="50" charset="-128"/>
              </a:rPr>
              <a:t>こと。</a:t>
            </a:r>
            <a:endParaRPr lang="en-US" altLang="ja-JP" dirty="0">
              <a:latin typeface="游ゴシック" panose="020B0400000000000000" pitchFamily="50" charset="-128"/>
              <a:ea typeface="游ゴシック" panose="020B0400000000000000" pitchFamily="50" charset="-128"/>
            </a:endParaRPr>
          </a:p>
          <a:p>
            <a:pPr marL="89535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ハラスメントは、基本的には一般の介護職員の感じ方を基準にその有無を判断しますが、当該言動を受けた職員の感じ方にも配慮して判断する必要があります。また、利用者や家族等の性格・状態像等によって左右されるものではありません。</a:t>
            </a:r>
            <a:endParaRPr lang="en-US" altLang="ja-JP" sz="1800" dirty="0">
              <a:latin typeface="游ゴシック" panose="020B0400000000000000" pitchFamily="50" charset="-128"/>
              <a:ea typeface="游ゴシック" panose="020B0400000000000000" pitchFamily="50" charset="-128"/>
            </a:endParaRPr>
          </a:p>
          <a:p>
            <a:pPr marL="712788" lvl="1" indent="-160338">
              <a:buClrTx/>
              <a:buNone/>
            </a:pPr>
            <a:r>
              <a:rPr lang="en-US" altLang="ja-JP" sz="1600" dirty="0">
                <a:latin typeface="游ゴシック" panose="020B0400000000000000" pitchFamily="50" charset="-128"/>
                <a:ea typeface="游ゴシック" panose="020B0400000000000000" pitchFamily="50" charset="-128"/>
              </a:rPr>
              <a:t>※BPSD</a:t>
            </a:r>
            <a:r>
              <a:rPr lang="ja-JP" altLang="en-US" sz="1600" dirty="0">
                <a:latin typeface="游ゴシック" panose="020B0400000000000000" pitchFamily="50" charset="-128"/>
                <a:ea typeface="游ゴシック" panose="020B0400000000000000" pitchFamily="50" charset="-128"/>
              </a:rPr>
              <a:t>による暴言、暴力、性的行動はハラスメントではないため、ハラスメント対策の取組ではなく、認知症ケアによって対応する必要があります。適切なケアのためにも、</a:t>
            </a:r>
            <a:r>
              <a:rPr lang="en-US" altLang="ja-JP" sz="1600" b="1" u="sng" dirty="0">
                <a:latin typeface="游ゴシック" panose="020B0400000000000000" pitchFamily="50" charset="-128"/>
                <a:ea typeface="游ゴシック" panose="020B0400000000000000" pitchFamily="50" charset="-128"/>
              </a:rPr>
              <a:t>BPSD</a:t>
            </a:r>
            <a:r>
              <a:rPr lang="ja-JP" altLang="en-US" sz="1600" b="1" u="sng" dirty="0">
                <a:latin typeface="游ゴシック" panose="020B0400000000000000" pitchFamily="50" charset="-128"/>
                <a:ea typeface="游ゴシック" panose="020B0400000000000000" pitchFamily="50" charset="-128"/>
              </a:rPr>
              <a:t>による暴言、暴力、性的行動を受けた場合に職員が一人で問題を抱え込まず、上長や施設・事業所内で適切に報告・共有できるようにすることが大切</a:t>
            </a:r>
            <a:r>
              <a:rPr lang="ja-JP" altLang="en-US" sz="1600" dirty="0">
                <a:latin typeface="游ゴシック" panose="020B0400000000000000" pitchFamily="50" charset="-128"/>
                <a:ea typeface="游ゴシック" panose="020B0400000000000000" pitchFamily="50" charset="-128"/>
              </a:rPr>
              <a:t>です。報告・共有の場で対応について検討することはもとより、どのようにケアするか</a:t>
            </a:r>
            <a:r>
              <a:rPr lang="ja-JP" altLang="en-US" sz="1600" b="1" u="sng" dirty="0">
                <a:latin typeface="游ゴシック" panose="020B0400000000000000" pitchFamily="50" charset="-128"/>
                <a:ea typeface="游ゴシック" panose="020B0400000000000000" pitchFamily="50" charset="-128"/>
              </a:rPr>
              <a:t>ノウハウを施設・事業所内で共有できる機会</a:t>
            </a:r>
            <a:r>
              <a:rPr lang="ja-JP" altLang="en-US" sz="1600" dirty="0">
                <a:latin typeface="游ゴシック" panose="020B0400000000000000" pitchFamily="50" charset="-128"/>
                <a:ea typeface="游ゴシック" panose="020B0400000000000000" pitchFamily="50" charset="-128"/>
              </a:rPr>
              <a:t>にもなります。そのうえで、</a:t>
            </a:r>
            <a:r>
              <a:rPr lang="ja-JP" altLang="en-US" sz="1600" b="1" u="sng" dirty="0">
                <a:latin typeface="游ゴシック" panose="020B0400000000000000" pitchFamily="50" charset="-128"/>
                <a:ea typeface="游ゴシック" panose="020B0400000000000000" pitchFamily="50" charset="-128"/>
              </a:rPr>
              <a:t>組織的に対応することが重要</a:t>
            </a:r>
            <a:r>
              <a:rPr lang="ja-JP" altLang="en-US" sz="1600" dirty="0">
                <a:latin typeface="游ゴシック" panose="020B0400000000000000" pitchFamily="50" charset="-128"/>
                <a:ea typeface="游ゴシック" panose="020B0400000000000000" pitchFamily="50" charset="-128"/>
              </a:rPr>
              <a:t>です。</a:t>
            </a:r>
            <a:endParaRPr lang="en-US" altLang="ja-JP" sz="16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6994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45D36E8-01ED-47BE-AA25-CF961FFDE656}"/>
              </a:ext>
            </a:extLst>
          </p:cNvPr>
          <p:cNvSpPr/>
          <p:nvPr/>
        </p:nvSpPr>
        <p:spPr>
          <a:xfrm>
            <a:off x="1214720" y="2420888"/>
            <a:ext cx="5148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 name="正方形/長方形 4">
            <a:extLst>
              <a:ext uri="{FF2B5EF4-FFF2-40B4-BE49-F238E27FC236}">
                <a16:creationId xmlns:a16="http://schemas.microsoft.com/office/drawing/2014/main" id="{EF8D6F4A-15E9-4452-9FC7-0F853C3B8427}"/>
              </a:ext>
            </a:extLst>
          </p:cNvPr>
          <p:cNvSpPr/>
          <p:nvPr/>
        </p:nvSpPr>
        <p:spPr>
          <a:xfrm>
            <a:off x="1214720" y="1124744"/>
            <a:ext cx="5940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8" name="タイトル 1">
            <a:extLst>
              <a:ext uri="{FF2B5EF4-FFF2-40B4-BE49-F238E27FC236}">
                <a16:creationId xmlns:a16="http://schemas.microsoft.com/office/drawing/2014/main" id="{64DAFCC4-9154-445F-BC73-AA4A39B035BC}"/>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（３）ハラスメント対策のための基本的な考え方②</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375920" y="980728"/>
            <a:ext cx="9154160" cy="533479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ClrTx/>
              <a:buNone/>
            </a:pPr>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ⅱ</a:t>
            </a:r>
            <a:r>
              <a:rPr lang="ja-JP" altLang="en-US" sz="2200" b="1" dirty="0">
                <a:latin typeface="游ゴシック" panose="020B0400000000000000" pitchFamily="50" charset="-128"/>
                <a:ea typeface="游ゴシック" panose="020B0400000000000000" pitchFamily="50" charset="-128"/>
              </a:rPr>
              <a:t>）ハラスメントは初期対応が重要と認識すること</a:t>
            </a:r>
            <a:endParaRPr lang="en-US" altLang="ja-JP" sz="2200" b="1" dirty="0">
              <a:latin typeface="游ゴシック" panose="020B0400000000000000" pitchFamily="50" charset="-128"/>
              <a:ea typeface="游ゴシック" panose="020B0400000000000000" pitchFamily="50" charset="-128"/>
            </a:endParaRPr>
          </a:p>
          <a:p>
            <a:pPr marL="627063"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不適切な初期対応を行った結果、状況が悪化してしまうケースや、さらなるハラスメントを誘発してしまうケースがあると認識すること。</a:t>
            </a:r>
            <a:endParaRPr lang="en-US" altLang="ja-JP" dirty="0">
              <a:latin typeface="游ゴシック" panose="020B0400000000000000" pitchFamily="50" charset="-128"/>
              <a:ea typeface="游ゴシック" panose="020B0400000000000000" pitchFamily="50" charset="-128"/>
            </a:endParaRPr>
          </a:p>
          <a:p>
            <a:pPr marL="0" lvl="1" indent="0">
              <a:lnSpc>
                <a:spcPts val="1200"/>
              </a:lnSpc>
              <a:buClrTx/>
              <a:buNone/>
            </a:pPr>
            <a:endParaRPr lang="en-US" altLang="ja-JP" b="1" dirty="0">
              <a:latin typeface="游ゴシック" panose="020B0400000000000000" pitchFamily="50" charset="-128"/>
              <a:ea typeface="游ゴシック" panose="020B0400000000000000" pitchFamily="50" charset="-128"/>
            </a:endParaRPr>
          </a:p>
          <a:p>
            <a:pPr marL="0" lvl="1" indent="0">
              <a:buClrTx/>
              <a:buNone/>
            </a:pPr>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ⅲ</a:t>
            </a:r>
            <a:r>
              <a:rPr lang="ja-JP" altLang="en-US" sz="2200" b="1" dirty="0">
                <a:latin typeface="游ゴシック" panose="020B0400000000000000" pitchFamily="50" charset="-128"/>
                <a:ea typeface="游ゴシック" panose="020B0400000000000000" pitchFamily="50" charset="-128"/>
              </a:rPr>
              <a:t>）ハラスメントが起こった要因分析が大切</a:t>
            </a:r>
            <a:endParaRPr lang="en-US" altLang="ja-JP" sz="2200" b="1"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正確な事実確認</a:t>
            </a:r>
            <a:r>
              <a:rPr lang="ja-JP" altLang="en-US" dirty="0">
                <a:latin typeface="游ゴシック" panose="020B0400000000000000" pitchFamily="50" charset="-128"/>
                <a:ea typeface="游ゴシック" panose="020B0400000000000000" pitchFamily="50" charset="-128"/>
              </a:rPr>
              <a:t>を行う等して</a:t>
            </a:r>
            <a:r>
              <a:rPr lang="ja-JP" altLang="en-US" b="1" u="sng" dirty="0">
                <a:latin typeface="游ゴシック" panose="020B0400000000000000" pitchFamily="50" charset="-128"/>
                <a:ea typeface="游ゴシック" panose="020B0400000000000000" pitchFamily="50" charset="-128"/>
              </a:rPr>
              <a:t>要因分析</a:t>
            </a:r>
            <a:r>
              <a:rPr lang="ja-JP" altLang="en-US" dirty="0">
                <a:latin typeface="游ゴシック" panose="020B0400000000000000" pitchFamily="50" charset="-128"/>
                <a:ea typeface="游ゴシック" panose="020B0400000000000000" pitchFamily="50" charset="-128"/>
              </a:rPr>
              <a:t>を行い、</a:t>
            </a:r>
            <a:r>
              <a:rPr lang="ja-JP" altLang="en-US" b="1" u="sng" dirty="0">
                <a:latin typeface="游ゴシック" panose="020B0400000000000000" pitchFamily="50" charset="-128"/>
                <a:ea typeface="游ゴシック" panose="020B0400000000000000" pitchFamily="50" charset="-128"/>
              </a:rPr>
              <a:t>施設・事業所全体でよく議論</a:t>
            </a:r>
            <a:r>
              <a:rPr lang="ja-JP" altLang="en-US" dirty="0">
                <a:latin typeface="游ゴシック" panose="020B0400000000000000" pitchFamily="50" charset="-128"/>
                <a:ea typeface="游ゴシック" panose="020B0400000000000000" pitchFamily="50" charset="-128"/>
              </a:rPr>
              <a:t>して、ケースに沿った対策を立てていくこと。</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ハラスメントは一律の方法では適切に対応できないケースもあるため、発生した場面、対応、経過等をできるだけ正確に捉えましょう。</a:t>
            </a:r>
            <a:endParaRPr lang="en-US" altLang="ja-JP" sz="1800"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利用者や家族等の置かれている環境やこれまでの生活歴、職員との相性や関係性の状況など、様々な要素が絡み合うことがあります。</a:t>
            </a:r>
            <a:endParaRPr lang="en-US" altLang="ja-JP" sz="1800"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被害を受けた職員の性格や資質について、聞き取る職員自らの性格や資質による先入観を持たずに、正確な事実確認ができるように聞き取ることが重要です。</a:t>
            </a:r>
            <a:endParaRPr lang="en-US" altLang="ja-JP" sz="1800" dirty="0">
              <a:latin typeface="游ゴシック" panose="020B0400000000000000" pitchFamily="50" charset="-128"/>
              <a:ea typeface="游ゴシック" panose="020B0400000000000000" pitchFamily="50" charset="-128"/>
            </a:endParaRPr>
          </a:p>
          <a:p>
            <a:pPr marL="914400" lvl="2" indent="-342900">
              <a:buClrTx/>
              <a:buFont typeface="Wingdings" panose="05000000000000000000" pitchFamily="2" charset="2"/>
              <a:buChar char="ü"/>
            </a:pPr>
            <a:r>
              <a:rPr lang="ja-JP" altLang="en-US" sz="1600" dirty="0">
                <a:latin typeface="游ゴシック" panose="020B0400000000000000" pitchFamily="50" charset="-128"/>
                <a:ea typeface="游ゴシック" panose="020B0400000000000000" pitchFamily="50" charset="-128"/>
              </a:rPr>
              <a:t>例えば、過去にミスやトラブルを起こすことの多かった職員であっても、先入観を持たずにフラットな気持ちで聞き取り、事実確認をしましょう。</a:t>
            </a:r>
            <a:endParaRPr lang="en-US" altLang="ja-JP" sz="1600"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ただし、</a:t>
            </a:r>
            <a:r>
              <a:rPr lang="ja-JP" altLang="en-US" sz="1800" b="1" u="sng" dirty="0">
                <a:latin typeface="游ゴシック" panose="020B0400000000000000" pitchFamily="50" charset="-128"/>
                <a:ea typeface="游ゴシック" panose="020B0400000000000000" pitchFamily="50" charset="-128"/>
              </a:rPr>
              <a:t>被害者の</a:t>
            </a:r>
            <a:r>
              <a:rPr lang="en-US" altLang="ja-JP" sz="1800" b="1" u="sng" dirty="0">
                <a:latin typeface="游ゴシック" panose="020B0400000000000000" pitchFamily="50" charset="-128"/>
                <a:ea typeface="游ゴシック" panose="020B0400000000000000" pitchFamily="50" charset="-128"/>
              </a:rPr>
              <a:t>2</a:t>
            </a:r>
            <a:r>
              <a:rPr lang="ja-JP" altLang="en-US" sz="1800" b="1" u="sng" dirty="0">
                <a:latin typeface="游ゴシック" panose="020B0400000000000000" pitchFamily="50" charset="-128"/>
                <a:ea typeface="游ゴシック" panose="020B0400000000000000" pitchFamily="50" charset="-128"/>
              </a:rPr>
              <a:t>次被害がないように、被害者へのケアと要因分析は分けて行うことが不可欠</a:t>
            </a:r>
            <a:r>
              <a:rPr lang="ja-JP" altLang="en-US" sz="1800" dirty="0">
                <a:latin typeface="游ゴシック" panose="020B0400000000000000" pitchFamily="50" charset="-128"/>
                <a:ea typeface="游ゴシック" panose="020B0400000000000000" pitchFamily="50" charset="-128"/>
              </a:rPr>
              <a:t>です。</a:t>
            </a:r>
            <a:endParaRPr lang="en-US" altLang="ja-JP" sz="1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5028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F8D6F4A-15E9-4452-9FC7-0F853C3B8427}"/>
              </a:ext>
            </a:extLst>
          </p:cNvPr>
          <p:cNvSpPr/>
          <p:nvPr/>
        </p:nvSpPr>
        <p:spPr>
          <a:xfrm>
            <a:off x="1208584" y="1124744"/>
            <a:ext cx="5796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8" name="タイトル 1">
            <a:extLst>
              <a:ext uri="{FF2B5EF4-FFF2-40B4-BE49-F238E27FC236}">
                <a16:creationId xmlns:a16="http://schemas.microsoft.com/office/drawing/2014/main" id="{64DAFCC4-9154-445F-BC73-AA4A39B035BC}"/>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（３）ハラスメント対策のための基本的な考え方③</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391905" y="993060"/>
            <a:ext cx="9154160" cy="225446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ClrTx/>
              <a:buNone/>
            </a:pPr>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ⅳ</a:t>
            </a:r>
            <a:r>
              <a:rPr lang="ja-JP" altLang="en-US" sz="2200" b="1" dirty="0">
                <a:latin typeface="游ゴシック" panose="020B0400000000000000" pitchFamily="50" charset="-128"/>
                <a:ea typeface="游ゴシック" panose="020B0400000000000000" pitchFamily="50" charset="-128"/>
              </a:rPr>
              <a:t>）介護サービスの質の向上に向けた取組が重要</a:t>
            </a:r>
            <a:endParaRPr lang="en-US" altLang="ja-JP" sz="2200" b="1"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利用者の状況等に応じたサービスの提供（質の確保）が、ハラスメントを含めた様々なトラブルの防止につながること。</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安心して介護サービスを受けられるように、技術や知識の習得が重要です。</a:t>
            </a: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例えば、適切なケア技術の習得に向けた研修、疾病や障害等に関する共同学習、個別ケースのケアや応対（コミュニケーション）の検証、組織的な虐待防止対策の推進等を進めましょう。</a:t>
            </a:r>
            <a:endParaRPr lang="ja-JP" altLang="en-US" sz="1800" dirty="0">
              <a:latin typeface="Yu Gothic Medium" panose="020B0500000000000000" pitchFamily="50" charset="-128"/>
              <a:ea typeface="Yu Gothic Medium" panose="020B0500000000000000" pitchFamily="50" charset="-128"/>
            </a:endParaRPr>
          </a:p>
        </p:txBody>
      </p:sp>
    </p:spTree>
    <p:extLst>
      <p:ext uri="{BB962C8B-B14F-4D97-AF65-F5344CB8AC3E}">
        <p14:creationId xmlns:p14="http://schemas.microsoft.com/office/powerpoint/2010/main" val="259913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CD3FFE0-E462-450E-80BB-6265EFD4A828}"/>
              </a:ext>
            </a:extLst>
          </p:cNvPr>
          <p:cNvSpPr/>
          <p:nvPr/>
        </p:nvSpPr>
        <p:spPr>
          <a:xfrm>
            <a:off x="1208584" y="1196752"/>
            <a:ext cx="4608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8" name="タイトル 1">
            <a:extLst>
              <a:ext uri="{FF2B5EF4-FFF2-40B4-BE49-F238E27FC236}">
                <a16:creationId xmlns:a16="http://schemas.microsoft.com/office/drawing/2014/main" id="{64DAFCC4-9154-445F-BC73-AA4A39B035BC}"/>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（３）ハラスメント対策のための基本的な考え方④</a:t>
            </a:r>
          </a:p>
        </p:txBody>
      </p:sp>
      <p:grpSp>
        <p:nvGrpSpPr>
          <p:cNvPr id="13" name="グループ化 12">
            <a:extLst>
              <a:ext uri="{FF2B5EF4-FFF2-40B4-BE49-F238E27FC236}">
                <a16:creationId xmlns:a16="http://schemas.microsoft.com/office/drawing/2014/main" id="{EED47F0E-F81F-4F35-ABD9-E9F54ED5E3A9}"/>
              </a:ext>
            </a:extLst>
          </p:cNvPr>
          <p:cNvGrpSpPr/>
          <p:nvPr/>
        </p:nvGrpSpPr>
        <p:grpSpPr>
          <a:xfrm>
            <a:off x="560512" y="3861049"/>
            <a:ext cx="4276832" cy="2340000"/>
            <a:chOff x="632520" y="1881832"/>
            <a:chExt cx="4276832" cy="2232248"/>
          </a:xfrm>
        </p:grpSpPr>
        <p:sp>
          <p:nvSpPr>
            <p:cNvPr id="14" name="四角形: 角を丸くする 13">
              <a:extLst>
                <a:ext uri="{FF2B5EF4-FFF2-40B4-BE49-F238E27FC236}">
                  <a16:creationId xmlns:a16="http://schemas.microsoft.com/office/drawing/2014/main" id="{E89043A0-EC1F-438A-8563-92D911F8EC23}"/>
                </a:ext>
              </a:extLst>
            </p:cNvPr>
            <p:cNvSpPr/>
            <p:nvPr/>
          </p:nvSpPr>
          <p:spPr>
            <a:xfrm>
              <a:off x="632520" y="1881832"/>
              <a:ext cx="4276832" cy="2232248"/>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4000" rIns="36000" bIns="0" numCol="1" spcCol="0" rtlCol="0" fromWordArt="0" anchor="t" anchorCtr="0" forceAA="0" compatLnSpc="1">
              <a:prstTxWarp prst="textNoShape">
                <a:avLst/>
              </a:prstTxWarp>
              <a:noAutofit/>
            </a:bodyPr>
            <a:lstStyle/>
            <a:p>
              <a:pPr algn="ctr"/>
              <a:r>
                <a:rPr lang="ja-JP" altLang="en-US" sz="1800" b="1" dirty="0">
                  <a:solidFill>
                    <a:schemeClr val="accent2">
                      <a:lumMod val="50000"/>
                    </a:schemeClr>
                  </a:solidFill>
                  <a:latin typeface="游ゴシック" panose="020B0400000000000000" pitchFamily="50" charset="-128"/>
                  <a:ea typeface="游ゴシック" panose="020B0400000000000000" pitchFamily="50" charset="-128"/>
                </a:rPr>
                <a:t>法人として取り組むこと（例）</a:t>
              </a:r>
              <a:endParaRPr lang="en-US" altLang="ja-JP" sz="1800" b="1" dirty="0">
                <a:solidFill>
                  <a:schemeClr val="accent2">
                    <a:lumMod val="50000"/>
                  </a:schemeClr>
                </a:solidFill>
                <a:latin typeface="游ゴシック" panose="020B0400000000000000" pitchFamily="50" charset="-128"/>
                <a:ea typeface="游ゴシック" panose="020B0400000000000000" pitchFamily="50" charset="-128"/>
              </a:endParaRPr>
            </a:p>
            <a:p>
              <a:pPr algn="ct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管理者に過度の負担がかからないように、法人の代表や法人本部等が組織的に関与することが重要です。</a:t>
              </a:r>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cxnSp>
          <p:nvCxnSpPr>
            <p:cNvPr id="15" name="直線コネクタ 14">
              <a:extLst>
                <a:ext uri="{FF2B5EF4-FFF2-40B4-BE49-F238E27FC236}">
                  <a16:creationId xmlns:a16="http://schemas.microsoft.com/office/drawing/2014/main" id="{F163EE1F-693B-447C-A935-E9F3228A2206}"/>
                </a:ext>
              </a:extLst>
            </p:cNvPr>
            <p:cNvCxnSpPr/>
            <p:nvPr/>
          </p:nvCxnSpPr>
          <p:spPr>
            <a:xfrm>
              <a:off x="1150936" y="2457896"/>
              <a:ext cx="324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E88A75D7-2AE8-41A9-AE55-B1E0C78D1748}"/>
              </a:ext>
            </a:extLst>
          </p:cNvPr>
          <p:cNvGrpSpPr/>
          <p:nvPr/>
        </p:nvGrpSpPr>
        <p:grpSpPr>
          <a:xfrm>
            <a:off x="5068658" y="3861048"/>
            <a:ext cx="4276832" cy="2340000"/>
            <a:chOff x="632520" y="1881832"/>
            <a:chExt cx="4276832" cy="2232248"/>
          </a:xfrm>
        </p:grpSpPr>
        <p:sp>
          <p:nvSpPr>
            <p:cNvPr id="18" name="四角形: 角を丸くする 17">
              <a:extLst>
                <a:ext uri="{FF2B5EF4-FFF2-40B4-BE49-F238E27FC236}">
                  <a16:creationId xmlns:a16="http://schemas.microsoft.com/office/drawing/2014/main" id="{372DDCE3-BAD7-40EA-B311-D36032E8504A}"/>
                </a:ext>
              </a:extLst>
            </p:cNvPr>
            <p:cNvSpPr/>
            <p:nvPr/>
          </p:nvSpPr>
          <p:spPr>
            <a:xfrm>
              <a:off x="632520" y="1881832"/>
              <a:ext cx="4276832" cy="2232248"/>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44000" rIns="36000" bIns="0" numCol="1" spcCol="0" rtlCol="0" fromWordArt="0" anchor="t" anchorCtr="0" forceAA="0" compatLnSpc="1">
              <a:prstTxWarp prst="textNoShape">
                <a:avLst/>
              </a:prstTxWarp>
              <a:noAutofit/>
            </a:bodyPr>
            <a:lstStyle/>
            <a:p>
              <a:pPr algn="ctr"/>
              <a:r>
                <a:rPr lang="ja-JP" altLang="en-US" sz="1800" b="1" dirty="0">
                  <a:solidFill>
                    <a:schemeClr val="accent2">
                      <a:lumMod val="50000"/>
                    </a:schemeClr>
                  </a:solidFill>
                  <a:latin typeface="游ゴシック" panose="020B0400000000000000" pitchFamily="50" charset="-128"/>
                  <a:ea typeface="游ゴシック" panose="020B0400000000000000" pitchFamily="50" charset="-128"/>
                </a:rPr>
                <a:t>地域として取り組むこと（例）</a:t>
              </a:r>
              <a:endParaRPr lang="en-US" altLang="ja-JP" sz="1800" b="1" dirty="0">
                <a:solidFill>
                  <a:schemeClr val="accent2">
                    <a:lumMod val="50000"/>
                  </a:schemeClr>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ケアマネジャーや近隣の他の施設・事業所との情報共有の機会を作る、地域ケア会議で共有する、地域包括支援センターに相談する等、地域として問題に対応しましょう。</a:t>
              </a:r>
            </a:p>
          </p:txBody>
        </p:sp>
        <p:cxnSp>
          <p:nvCxnSpPr>
            <p:cNvPr id="19" name="直線コネクタ 18">
              <a:extLst>
                <a:ext uri="{FF2B5EF4-FFF2-40B4-BE49-F238E27FC236}">
                  <a16:creationId xmlns:a16="http://schemas.microsoft.com/office/drawing/2014/main" id="{8DE96BEB-E436-402B-B1D1-91D8BD62FA0A}"/>
                </a:ext>
              </a:extLst>
            </p:cNvPr>
            <p:cNvCxnSpPr/>
            <p:nvPr/>
          </p:nvCxnSpPr>
          <p:spPr>
            <a:xfrm>
              <a:off x="1150936" y="2457897"/>
              <a:ext cx="324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10401" y="1052736"/>
            <a:ext cx="9086399" cy="259301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ClrTx/>
              <a:buNone/>
            </a:pPr>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ⅴ</a:t>
            </a:r>
            <a:r>
              <a:rPr lang="ja-JP" altLang="en-US" sz="2200" b="1" dirty="0">
                <a:latin typeface="游ゴシック" panose="020B0400000000000000" pitchFamily="50" charset="-128"/>
                <a:ea typeface="游ゴシック" panose="020B0400000000000000" pitchFamily="50" charset="-128"/>
              </a:rPr>
              <a:t>）事業所ですべてを抱え込まないこと</a:t>
            </a:r>
            <a:endParaRPr lang="en-US" altLang="ja-JP" sz="2200" b="1"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自らの施設・事業所内で対応できることには限界があるため、</a:t>
            </a:r>
            <a:r>
              <a:rPr lang="ja-JP" altLang="en-US" b="1" u="sng" dirty="0">
                <a:latin typeface="游ゴシック" panose="020B0400000000000000" pitchFamily="50" charset="-128"/>
                <a:ea typeface="游ゴシック" panose="020B0400000000000000" pitchFamily="50" charset="-128"/>
              </a:rPr>
              <a:t>地域の他団体・機関とも必要に応じて連携</a:t>
            </a:r>
            <a:r>
              <a:rPr lang="ja-JP" altLang="en-US" dirty="0">
                <a:latin typeface="游ゴシック" panose="020B0400000000000000" pitchFamily="50" charset="-128"/>
                <a:ea typeface="游ゴシック" panose="020B0400000000000000" pitchFamily="50" charset="-128"/>
              </a:rPr>
              <a:t>すること。</a:t>
            </a:r>
            <a:endParaRPr lang="en-US" altLang="ja-JP"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そのためにも地域で</a:t>
            </a:r>
            <a:r>
              <a:rPr lang="ja-JP" altLang="en-US" b="1" u="sng" dirty="0">
                <a:latin typeface="游ゴシック" panose="020B0400000000000000" pitchFamily="50" charset="-128"/>
                <a:ea typeface="游ゴシック" panose="020B0400000000000000" pitchFamily="50" charset="-128"/>
              </a:rPr>
              <a:t>問題意識を共有する体制の構築や意識づくり</a:t>
            </a:r>
            <a:r>
              <a:rPr lang="ja-JP" altLang="en-US" dirty="0">
                <a:latin typeface="游ゴシック" panose="020B0400000000000000" pitchFamily="50" charset="-128"/>
                <a:ea typeface="游ゴシック" panose="020B0400000000000000" pitchFamily="50" charset="-128"/>
              </a:rPr>
              <a:t>に向け、</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協力あるいはリーダーシップを発揮すること。</a:t>
            </a: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ハラスメントは態様、程度、要因が多様で、個々の施設・事業所だけで適切かつ法令に即して対応することが困難な場合もあります。医師等の他職種、法律の専門家、行政、警察、地域の事業者団体等との連携が大切です。</a:t>
            </a:r>
            <a:endParaRPr lang="en-US" altLang="ja-JP" sz="1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7837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DF6DA96-47F9-42BE-9D24-9B305EAA82E6}"/>
              </a:ext>
            </a:extLst>
          </p:cNvPr>
          <p:cNvSpPr/>
          <p:nvPr/>
        </p:nvSpPr>
        <p:spPr>
          <a:xfrm>
            <a:off x="1136576" y="1226892"/>
            <a:ext cx="8100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8" name="タイトル 1">
            <a:extLst>
              <a:ext uri="{FF2B5EF4-FFF2-40B4-BE49-F238E27FC236}">
                <a16:creationId xmlns:a16="http://schemas.microsoft.com/office/drawing/2014/main" id="{64DAFCC4-9154-445F-BC73-AA4A39B035BC}"/>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（３）ハラスメント対策のための基本的な考え方⑤</a:t>
            </a:r>
          </a:p>
        </p:txBody>
      </p:sp>
      <p:sp>
        <p:nvSpPr>
          <p:cNvPr id="6" name="正方形/長方形 5">
            <a:extLst>
              <a:ext uri="{FF2B5EF4-FFF2-40B4-BE49-F238E27FC236}">
                <a16:creationId xmlns:a16="http://schemas.microsoft.com/office/drawing/2014/main" id="{506CFC0D-9594-4076-B853-581601FEB0B0}"/>
              </a:ext>
            </a:extLst>
          </p:cNvPr>
          <p:cNvSpPr/>
          <p:nvPr/>
        </p:nvSpPr>
        <p:spPr>
          <a:xfrm>
            <a:off x="1136576" y="1566776"/>
            <a:ext cx="3816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10401" y="1052736"/>
            <a:ext cx="9086399" cy="488082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04863" lvl="1" indent="-804863">
              <a:buClrTx/>
              <a:buNone/>
            </a:pPr>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ⅵ</a:t>
            </a:r>
            <a:r>
              <a:rPr lang="ja-JP" altLang="en-US" sz="2200" b="1" dirty="0">
                <a:latin typeface="游ゴシック" panose="020B0400000000000000" pitchFamily="50" charset="-128"/>
                <a:ea typeface="游ゴシック" panose="020B0400000000000000" pitchFamily="50" charset="-128"/>
              </a:rPr>
              <a:t>）問題が起こった際には施設・事業所内で共有し、誰もが一人で</a:t>
            </a:r>
            <a:br>
              <a:rPr lang="en-US" altLang="ja-JP" sz="2200" b="1" dirty="0">
                <a:latin typeface="游ゴシック" panose="020B0400000000000000" pitchFamily="50" charset="-128"/>
                <a:ea typeface="游ゴシック" panose="020B0400000000000000" pitchFamily="50" charset="-128"/>
              </a:rPr>
            </a:br>
            <a:r>
              <a:rPr lang="ja-JP" altLang="en-US" sz="2200" b="1" dirty="0">
                <a:latin typeface="游ゴシック" panose="020B0400000000000000" pitchFamily="50" charset="-128"/>
                <a:ea typeface="游ゴシック" panose="020B0400000000000000" pitchFamily="50" charset="-128"/>
              </a:rPr>
              <a:t>抱え込まないようにすること</a:t>
            </a:r>
            <a:endParaRPr lang="en-US" altLang="ja-JP" sz="2200" b="1"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問題が起こった際には、施設・事業所内で問題を共有する場を設け、対応方法を皆で議論する場を設けること。</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被害を受けた職員や問題に気付いた職員が、一人で抱え込んでしまないようにすることはもちろん、</a:t>
            </a:r>
            <a:r>
              <a:rPr lang="ja-JP" altLang="en-US" sz="1800" b="1" u="sng" dirty="0">
                <a:latin typeface="游ゴシック" panose="020B0400000000000000" pitchFamily="50" charset="-128"/>
                <a:ea typeface="游ゴシック" panose="020B0400000000000000" pitchFamily="50" charset="-128"/>
              </a:rPr>
              <a:t>相談や報告を受けた管理者等が一人で抱え込まないようにすることが大切</a:t>
            </a:r>
            <a:r>
              <a:rPr lang="ja-JP" altLang="en-US" sz="1800" dirty="0">
                <a:latin typeface="游ゴシック" panose="020B0400000000000000" pitchFamily="50" charset="-128"/>
                <a:ea typeface="游ゴシック" panose="020B0400000000000000" pitchFamily="50" charset="-128"/>
              </a:rPr>
              <a:t>です。</a:t>
            </a:r>
            <a:endParaRPr lang="en-US" altLang="ja-JP" sz="1800"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施設・事業所内の皆が問題を共有し、議論でき、意見を聞き、考える機会を設けるようにしましょう。</a:t>
            </a:r>
            <a:endParaRPr lang="en-US" altLang="ja-JP" sz="1800"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共有し議論する場で、管理者と職員で問題に対応する目線を合わせること、対応の水準を揃えること。</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共有し議論する機会を設けることが、施設・事業所内でノウハウを共有することになり、サービスの質の向上にも繋がります。</a:t>
            </a:r>
            <a:endParaRPr lang="en-US" altLang="ja-JP" sz="1800"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組織として対応する、という意識を施設・事業所内で共有すること。</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endParaRPr lang="en-US" altLang="ja-JP" sz="1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1418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B9DC50B-9519-4952-B9A2-6DCE013F2CD2}"/>
              </a:ext>
            </a:extLst>
          </p:cNvPr>
          <p:cNvSpPr/>
          <p:nvPr/>
        </p:nvSpPr>
        <p:spPr>
          <a:xfrm>
            <a:off x="1208584" y="1193729"/>
            <a:ext cx="8244000"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 name="正方形/長方形 4">
            <a:extLst>
              <a:ext uri="{FF2B5EF4-FFF2-40B4-BE49-F238E27FC236}">
                <a16:creationId xmlns:a16="http://schemas.microsoft.com/office/drawing/2014/main" id="{32CA0DAC-86DA-48C0-BB91-9A4D74390587}"/>
              </a:ext>
            </a:extLst>
          </p:cNvPr>
          <p:cNvSpPr/>
          <p:nvPr/>
        </p:nvSpPr>
        <p:spPr>
          <a:xfrm>
            <a:off x="1214578" y="1514928"/>
            <a:ext cx="2730309" cy="144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8" name="タイトル 1">
            <a:extLst>
              <a:ext uri="{FF2B5EF4-FFF2-40B4-BE49-F238E27FC236}">
                <a16:creationId xmlns:a16="http://schemas.microsoft.com/office/drawing/2014/main" id="{64DAFCC4-9154-445F-BC73-AA4A39B035BC}"/>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（３）ハラスメント対策のための基本的な考え方⑥</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9800" y="980728"/>
            <a:ext cx="9086399" cy="512704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09625" lvl="1" indent="-809625">
              <a:buClrTx/>
              <a:buNone/>
            </a:pPr>
            <a:r>
              <a:rPr lang="ja-JP" altLang="en-US" sz="2200" b="1" dirty="0">
                <a:latin typeface="游ゴシック" panose="020B0400000000000000" pitchFamily="50" charset="-128"/>
                <a:ea typeface="游ゴシック" panose="020B0400000000000000" pitchFamily="50" charset="-128"/>
              </a:rPr>
              <a:t>（</a:t>
            </a:r>
            <a:r>
              <a:rPr lang="en-US" altLang="ja-JP" sz="2200" b="1" dirty="0">
                <a:latin typeface="游ゴシック" panose="020B0400000000000000" pitchFamily="50" charset="-128"/>
                <a:ea typeface="游ゴシック" panose="020B0400000000000000" pitchFamily="50" charset="-128"/>
              </a:rPr>
              <a:t>ⅶ</a:t>
            </a:r>
            <a:r>
              <a:rPr lang="ja-JP" altLang="en-US" sz="2200" b="1" dirty="0">
                <a:latin typeface="游ゴシック" panose="020B0400000000000000" pitchFamily="50" charset="-128"/>
                <a:ea typeface="游ゴシック" panose="020B0400000000000000" pitchFamily="50" charset="-128"/>
              </a:rPr>
              <a:t>）ハラスメントを理由とする契約解除は「正当な理由」が必要であることを認識すること</a:t>
            </a:r>
            <a:endParaRPr lang="en-US" altLang="ja-JP" sz="2200" b="1"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前提として、利用者やその家族等に対して、</a:t>
            </a:r>
            <a:r>
              <a:rPr lang="ja-JP" altLang="en-US" b="1" u="sng" dirty="0">
                <a:latin typeface="游ゴシック" panose="020B0400000000000000" pitchFamily="50" charset="-128"/>
                <a:ea typeface="游ゴシック" panose="020B0400000000000000" pitchFamily="50" charset="-128"/>
              </a:rPr>
              <a:t>施設・事業所として対応できるサービスの説明を十分に行い理解していただくこと</a:t>
            </a:r>
            <a:r>
              <a:rPr lang="ja-JP" altLang="en-US" dirty="0">
                <a:latin typeface="游ゴシック" panose="020B0400000000000000" pitchFamily="50" charset="-128"/>
                <a:ea typeface="游ゴシック" panose="020B0400000000000000" pitchFamily="50" charset="-128"/>
              </a:rPr>
              <a:t>、</a:t>
            </a:r>
            <a:r>
              <a:rPr lang="ja-JP" altLang="en-US" b="1" u="sng" dirty="0">
                <a:latin typeface="游ゴシック" panose="020B0400000000000000" pitchFamily="50" charset="-128"/>
                <a:ea typeface="游ゴシック" panose="020B0400000000000000" pitchFamily="50" charset="-128"/>
              </a:rPr>
              <a:t>契約解除に至らないような努力・取組を事業所としてまず行うこと</a:t>
            </a:r>
            <a:r>
              <a:rPr lang="ja-JP" altLang="en-US" dirty="0">
                <a:latin typeface="游ゴシック" panose="020B0400000000000000" pitchFamily="50" charset="-128"/>
                <a:ea typeface="游ゴシック" panose="020B0400000000000000" pitchFamily="50" charset="-128"/>
              </a:rPr>
              <a:t>が必要です。</a:t>
            </a:r>
            <a:endParaRPr lang="en-US" altLang="ja-JP"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endParaRPr lang="en-US" altLang="ja-JP"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このような努力や取組を行っていても、やむを得ず契約解除に至るケースもあるかもしれません。しかし、</a:t>
            </a:r>
            <a:r>
              <a:rPr lang="ja-JP" altLang="en-US" b="1" u="sng" dirty="0">
                <a:latin typeface="游ゴシック" panose="020B0400000000000000" pitchFamily="50" charset="-128"/>
                <a:ea typeface="游ゴシック" panose="020B0400000000000000" pitchFamily="50" charset="-128"/>
              </a:rPr>
              <a:t>施設・事業者側からする契約解除には「正当な理由」（運営基準）が必要</a:t>
            </a:r>
            <a:r>
              <a:rPr lang="ja-JP" altLang="en-US" dirty="0">
                <a:latin typeface="游ゴシック" panose="020B0400000000000000" pitchFamily="50" charset="-128"/>
                <a:ea typeface="游ゴシック" panose="020B0400000000000000" pitchFamily="50" charset="-128"/>
              </a:rPr>
              <a:t>です。「正当な理由」の有無は個別具体的な事情によりますが、その判断にあたっては、</a:t>
            </a:r>
            <a:endParaRPr lang="en-US" altLang="ja-JP" dirty="0">
              <a:latin typeface="游ゴシック" panose="020B0400000000000000" pitchFamily="50" charset="-128"/>
              <a:ea typeface="游ゴシック" panose="020B0400000000000000" pitchFamily="50" charset="-128"/>
            </a:endParaRPr>
          </a:p>
          <a:p>
            <a:pPr marL="625475" lvl="1">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ハラスメントによる結果の重大性</a:t>
            </a:r>
            <a:endParaRPr lang="en-US" altLang="ja-JP" dirty="0">
              <a:latin typeface="游ゴシック" panose="020B0400000000000000" pitchFamily="50" charset="-128"/>
              <a:ea typeface="游ゴシック" panose="020B0400000000000000" pitchFamily="50" charset="-128"/>
            </a:endParaRPr>
          </a:p>
          <a:p>
            <a:pPr marL="625475" lvl="1">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ハラスメントの再発可能性</a:t>
            </a:r>
            <a:endParaRPr lang="en-US" altLang="ja-JP" dirty="0">
              <a:latin typeface="游ゴシック" panose="020B0400000000000000" pitchFamily="50" charset="-128"/>
              <a:ea typeface="游ゴシック" panose="020B0400000000000000" pitchFamily="50" charset="-128"/>
            </a:endParaRPr>
          </a:p>
          <a:p>
            <a:pPr marL="625475" lvl="1">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契約解除以外の被害防止方法の有無・可否及び契約解除による利用者の不利益の程度</a:t>
            </a:r>
            <a:endParaRPr lang="en-US" altLang="ja-JP" dirty="0">
              <a:latin typeface="游ゴシック" panose="020B0400000000000000" pitchFamily="50" charset="-128"/>
              <a:ea typeface="游ゴシック" panose="020B0400000000000000" pitchFamily="50" charset="-128"/>
            </a:endParaRPr>
          </a:p>
          <a:p>
            <a:pPr marL="0" lvl="1" indent="0">
              <a:buClrTx/>
              <a:buNone/>
            </a:pPr>
            <a:r>
              <a:rPr lang="ja-JP" altLang="en-US"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等を考慮する必要があります。</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8112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64DAFCC4-9154-445F-BC73-AA4A39B035BC}"/>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（３）ハラスメント対策のための基本的な考え方⑦</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4635" y="1016530"/>
            <a:ext cx="9086399" cy="425757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「正当な理由」に基づき契約を解除した場合であっても、契約解除に至った原因及び経緯を検討し、同様の事態を防止するための対策を講じましょう。</a:t>
            </a:r>
            <a:endParaRPr lang="en-US" altLang="ja-JP" sz="2000" dirty="0">
              <a:latin typeface="游ゴシック" panose="020B0400000000000000" pitchFamily="50" charset="-128"/>
              <a:ea typeface="游ゴシック" panose="020B0400000000000000" pitchFamily="50" charset="-128"/>
            </a:endParaRPr>
          </a:p>
          <a:p>
            <a:pPr marL="265112" lvl="1" indent="0">
              <a:buClrTx/>
              <a:buNone/>
            </a:pPr>
            <a:r>
              <a:rPr lang="ja-JP" altLang="en-US" u="sng" dirty="0">
                <a:latin typeface="游ゴシック" panose="020B0400000000000000" pitchFamily="50" charset="-128"/>
                <a:ea typeface="游ゴシック" panose="020B0400000000000000" pitchFamily="50" charset="-128"/>
              </a:rPr>
              <a:t>ア）「正当な理由」が肯定される可能性のある場合</a:t>
            </a:r>
          </a:p>
          <a:p>
            <a:pPr marL="625475" lvl="1" indent="-360363">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利用者が職員に対し身体的暴力をふるった場合であって、他の施設・事業者及び関係機関の担当者とともに利用者と話し合ったが、再発の可能性があり、かつ、複数名訪問等の再発防止策の提案も拒否されたときに、契約解除の予告期間を置くとともに、後任の事業所の紹介その他の必要な措置を講じて契約を解除した場合。</a:t>
            </a:r>
          </a:p>
          <a:p>
            <a:pPr marL="265112" lvl="1" indent="0">
              <a:buClrTx/>
              <a:buNone/>
            </a:pPr>
            <a:r>
              <a:rPr lang="ja-JP" altLang="en-US" u="sng" dirty="0">
                <a:latin typeface="游ゴシック" panose="020B0400000000000000" pitchFamily="50" charset="-128"/>
                <a:ea typeface="游ゴシック" panose="020B0400000000000000" pitchFamily="50" charset="-128"/>
              </a:rPr>
              <a:t>イ）「正当な理由」が否定される可能性のある場合</a:t>
            </a:r>
          </a:p>
          <a:p>
            <a:pPr marL="625475" lvl="1" indent="-360363">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職員の不適切な言動に立腹した家族が暴言を口にした場合に、その家族との話し合いにより信頼関係の回復に努めて再発防止を図ったり、担当職員を変更したりすることもなく、また、後任の事業所の紹介その他の必要な措置を講じることもなく、直ちに契約を解除した場合。</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4527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F03E7E89-F139-424F-8197-5E7A000B51B6}"/>
              </a:ext>
            </a:extLst>
          </p:cNvPr>
          <p:cNvSpPr/>
          <p:nvPr/>
        </p:nvSpPr>
        <p:spPr>
          <a:xfrm>
            <a:off x="423182" y="997142"/>
            <a:ext cx="9066094" cy="2474456"/>
          </a:xfrm>
          <a:prstGeom prst="rect">
            <a:avLst/>
          </a:prstGeom>
          <a:solidFill>
            <a:schemeClr val="accent2">
              <a:lumMod val="20000"/>
              <a:lumOff val="80000"/>
            </a:schemeClr>
          </a:solid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2" name="四角形: 1 つの角を切り取る 41">
            <a:extLst>
              <a:ext uri="{FF2B5EF4-FFF2-40B4-BE49-F238E27FC236}">
                <a16:creationId xmlns:a16="http://schemas.microsoft.com/office/drawing/2014/main" id="{7A492FDD-8AD1-4E67-AA45-11D18CC5A4E8}"/>
              </a:ext>
            </a:extLst>
          </p:cNvPr>
          <p:cNvSpPr/>
          <p:nvPr/>
        </p:nvSpPr>
        <p:spPr>
          <a:xfrm flipV="1">
            <a:off x="423183" y="997137"/>
            <a:ext cx="1649497" cy="319729"/>
          </a:xfrm>
          <a:prstGeom prst="snip1Rect">
            <a:avLst>
              <a:gd name="adj" fmla="val 50000"/>
            </a:avLst>
          </a:prstGeom>
          <a:solidFill>
            <a:schemeClr val="tx2"/>
          </a:solid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1" name="テキスト ボックス 40">
            <a:extLst>
              <a:ext uri="{FF2B5EF4-FFF2-40B4-BE49-F238E27FC236}">
                <a16:creationId xmlns:a16="http://schemas.microsoft.com/office/drawing/2014/main" id="{A7AA3866-CD11-47E0-AFCE-FC0F62381383}"/>
              </a:ext>
            </a:extLst>
          </p:cNvPr>
          <p:cNvSpPr txBox="1"/>
          <p:nvPr/>
        </p:nvSpPr>
        <p:spPr>
          <a:xfrm>
            <a:off x="437000" y="880263"/>
            <a:ext cx="1289459" cy="515526"/>
          </a:xfrm>
          <a:prstGeom prst="rect">
            <a:avLst/>
          </a:prstGeom>
          <a:noFill/>
          <a:ln>
            <a:noFill/>
          </a:ln>
        </p:spPr>
        <p:txBody>
          <a:bodyPr wrap="square" rtlCol="0">
            <a:spAutoFit/>
          </a:bodyPr>
          <a:lstStyle/>
          <a:p>
            <a:pPr>
              <a:lnSpc>
                <a:spcPct val="150000"/>
              </a:lnSpc>
            </a:pPr>
            <a:r>
              <a:rPr kumimoji="1" lang="ja-JP" altLang="en-US" sz="20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要因分析</a:t>
            </a:r>
          </a:p>
        </p:txBody>
      </p:sp>
      <p:sp>
        <p:nvSpPr>
          <p:cNvPr id="36" name="コンテンツ プレースホルダー 2">
            <a:extLst>
              <a:ext uri="{FF2B5EF4-FFF2-40B4-BE49-F238E27FC236}">
                <a16:creationId xmlns:a16="http://schemas.microsoft.com/office/drawing/2014/main" id="{532894DC-380B-4189-A890-09B01E12A592}"/>
              </a:ext>
            </a:extLst>
          </p:cNvPr>
          <p:cNvSpPr txBox="1">
            <a:spLocks/>
          </p:cNvSpPr>
          <p:nvPr/>
        </p:nvSpPr>
        <p:spPr>
          <a:xfrm>
            <a:off x="534765" y="1412776"/>
            <a:ext cx="8774619" cy="191077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游ゴシック" panose="020B0400000000000000" pitchFamily="50" charset="-128"/>
                <a:ea typeface="游ゴシック" panose="020B0400000000000000" pitchFamily="50" charset="-128"/>
              </a:rPr>
              <a:t>起こってしまった</a:t>
            </a:r>
            <a:r>
              <a:rPr lang="ja-JP" altLang="en-US" b="1" u="sng" dirty="0">
                <a:latin typeface="游ゴシック" panose="020B0400000000000000" pitchFamily="50" charset="-128"/>
                <a:ea typeface="游ゴシック" panose="020B0400000000000000" pitchFamily="50" charset="-128"/>
              </a:rPr>
              <a:t>ハラスメントの根本にある要因を分析</a:t>
            </a:r>
            <a:r>
              <a:rPr lang="ja-JP" altLang="en-US" dirty="0">
                <a:latin typeface="游ゴシック" panose="020B0400000000000000" pitchFamily="50" charset="-128"/>
                <a:ea typeface="游ゴシック" panose="020B0400000000000000" pitchFamily="50" charset="-128"/>
              </a:rPr>
              <a:t>して、今後の対策や取組に活かしましょう。これまでの対応ややり取りを振り返り、</a:t>
            </a:r>
            <a:r>
              <a:rPr lang="ja-JP" altLang="en-US" b="1" u="sng" dirty="0">
                <a:latin typeface="游ゴシック" panose="020B0400000000000000" pitchFamily="50" charset="-128"/>
                <a:ea typeface="游ゴシック" panose="020B0400000000000000" pitchFamily="50" charset="-128"/>
              </a:rPr>
              <a:t>利用者や家族等の背景や思い・考え等を読みとることがハラスメントの予防</a:t>
            </a:r>
            <a:r>
              <a:rPr lang="ja-JP" altLang="en-US" dirty="0">
                <a:latin typeface="游ゴシック" panose="020B0400000000000000" pitchFamily="50" charset="-128"/>
                <a:ea typeface="游ゴシック" panose="020B0400000000000000" pitchFamily="50" charset="-128"/>
              </a:rPr>
              <a:t>にもつながります。</a:t>
            </a:r>
            <a:endParaRPr lang="en-US" altLang="ja-JP" dirty="0">
              <a:latin typeface="游ゴシック" panose="020B0400000000000000" pitchFamily="50" charset="-128"/>
              <a:ea typeface="游ゴシック" panose="020B0400000000000000" pitchFamily="50" charset="-128"/>
            </a:endParaRPr>
          </a:p>
          <a:p>
            <a:r>
              <a:rPr lang="ja-JP" altLang="en-US" b="1" u="sng" dirty="0">
                <a:solidFill>
                  <a:schemeClr val="accent6"/>
                </a:solidFill>
                <a:latin typeface="游ゴシック" panose="020B0400000000000000" pitchFamily="50" charset="-128"/>
                <a:ea typeface="游ゴシック" panose="020B0400000000000000" pitchFamily="50" charset="-128"/>
              </a:rPr>
              <a:t>ただし、被害者である職員に要因を求めることは二次被害となる可能性があります。職員個人の要因とすることは、あってはいけません。</a:t>
            </a:r>
          </a:p>
        </p:txBody>
      </p:sp>
      <p:sp>
        <p:nvSpPr>
          <p:cNvPr id="17" name="タイトル 1">
            <a:extLst>
              <a:ext uri="{FF2B5EF4-FFF2-40B4-BE49-F238E27FC236}">
                <a16:creationId xmlns:a16="http://schemas.microsoft.com/office/drawing/2014/main" id="{7B68AD97-2007-4431-AE31-AA91C54C0D76}"/>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（４）ハラスメントの要因分析①　</a:t>
            </a:r>
          </a:p>
        </p:txBody>
      </p:sp>
      <p:grpSp>
        <p:nvGrpSpPr>
          <p:cNvPr id="3" name="グループ化 2">
            <a:extLst>
              <a:ext uri="{FF2B5EF4-FFF2-40B4-BE49-F238E27FC236}">
                <a16:creationId xmlns:a16="http://schemas.microsoft.com/office/drawing/2014/main" id="{65E856F2-17F5-4ECF-98DD-6C4367F74A3F}"/>
              </a:ext>
            </a:extLst>
          </p:cNvPr>
          <p:cNvGrpSpPr/>
          <p:nvPr/>
        </p:nvGrpSpPr>
        <p:grpSpPr>
          <a:xfrm>
            <a:off x="400345" y="3717032"/>
            <a:ext cx="9096455" cy="2446010"/>
            <a:chOff x="400345" y="3380311"/>
            <a:chExt cx="9096455" cy="2446010"/>
          </a:xfrm>
        </p:grpSpPr>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560512" y="3791286"/>
              <a:ext cx="8936288" cy="30777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利用者の病歴（投薬歴含む）、疾病、生活歴はどのようになっていますか。</a:t>
              </a:r>
              <a:endParaRPr lang="en-US" altLang="ja-JP" dirty="0">
                <a:latin typeface="游ゴシック" panose="020B0400000000000000" pitchFamily="50" charset="-128"/>
                <a:ea typeface="游ゴシック" panose="020B0400000000000000" pitchFamily="50" charset="-128"/>
              </a:endParaRPr>
            </a:p>
          </p:txBody>
        </p:sp>
        <p:sp>
          <p:nvSpPr>
            <p:cNvPr id="18" name="コンテンツ プレースホルダー 2">
              <a:extLst>
                <a:ext uri="{FF2B5EF4-FFF2-40B4-BE49-F238E27FC236}">
                  <a16:creationId xmlns:a16="http://schemas.microsoft.com/office/drawing/2014/main" id="{622449FC-CA31-4E1C-8678-F26784FA7054}"/>
                </a:ext>
              </a:extLst>
            </p:cNvPr>
            <p:cNvSpPr txBox="1">
              <a:spLocks/>
            </p:cNvSpPr>
            <p:nvPr/>
          </p:nvSpPr>
          <p:spPr>
            <a:xfrm>
              <a:off x="400345" y="4151326"/>
              <a:ext cx="8292781" cy="160300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認知症の場合は認知症ケアによって対応すべき言動があります。</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疾病等による影響を理解して、対応しましょう。</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利用者が苦手なこと、避けてほしいこと、怒りのスイッチが入ってしまうような何か等、把握していない利用者の性格や体質が、</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問題の背後にはあるかもしれません。</a:t>
              </a:r>
              <a:endParaRPr lang="en-US" altLang="ja-JP"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552A946B-C216-46D9-8C5B-3FC69715C040}"/>
                </a:ext>
              </a:extLst>
            </p:cNvPr>
            <p:cNvGrpSpPr/>
            <p:nvPr/>
          </p:nvGrpSpPr>
          <p:grpSpPr>
            <a:xfrm>
              <a:off x="423182" y="3380311"/>
              <a:ext cx="2081547" cy="2446010"/>
              <a:chOff x="423182" y="3380311"/>
              <a:chExt cx="2081547" cy="2446010"/>
            </a:xfrm>
          </p:grpSpPr>
          <p:sp>
            <p:nvSpPr>
              <p:cNvPr id="15" name="正方形/長方形 14">
                <a:extLst>
                  <a:ext uri="{FF2B5EF4-FFF2-40B4-BE49-F238E27FC236}">
                    <a16:creationId xmlns:a16="http://schemas.microsoft.com/office/drawing/2014/main" id="{CE9FFE39-7844-4FE3-BE04-EA20AAC5C99E}"/>
                  </a:ext>
                </a:extLst>
              </p:cNvPr>
              <p:cNvSpPr/>
              <p:nvPr/>
            </p:nvSpPr>
            <p:spPr>
              <a:xfrm>
                <a:off x="423183" y="3380311"/>
                <a:ext cx="2081546" cy="307777"/>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利用者による要因</a:t>
                </a:r>
              </a:p>
            </p:txBody>
          </p:sp>
          <p:cxnSp>
            <p:nvCxnSpPr>
              <p:cNvPr id="19" name="直線コネクタ 18">
                <a:extLst>
                  <a:ext uri="{FF2B5EF4-FFF2-40B4-BE49-F238E27FC236}">
                    <a16:creationId xmlns:a16="http://schemas.microsoft.com/office/drawing/2014/main" id="{B6D96056-C212-46D5-BCAD-85291A2E369D}"/>
                  </a:ext>
                </a:extLst>
              </p:cNvPr>
              <p:cNvCxnSpPr/>
              <p:nvPr/>
            </p:nvCxnSpPr>
            <p:spPr>
              <a:xfrm>
                <a:off x="423182" y="3414321"/>
                <a:ext cx="0" cy="2412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 name="Group 35">
            <a:extLst>
              <a:ext uri="{FF2B5EF4-FFF2-40B4-BE49-F238E27FC236}">
                <a16:creationId xmlns:a16="http://schemas.microsoft.com/office/drawing/2014/main" id="{A717E2CC-06AD-4402-8347-B02489F20B8A}"/>
              </a:ext>
            </a:extLst>
          </p:cNvPr>
          <p:cNvGrpSpPr>
            <a:grpSpLocks noChangeAspect="1"/>
          </p:cNvGrpSpPr>
          <p:nvPr/>
        </p:nvGrpSpPr>
        <p:grpSpPr bwMode="auto">
          <a:xfrm rot="1296417">
            <a:off x="9170890" y="4742903"/>
            <a:ext cx="447677" cy="570183"/>
            <a:chOff x="444" y="2994"/>
            <a:chExt cx="592" cy="754"/>
          </a:xfrm>
        </p:grpSpPr>
        <p:sp>
          <p:nvSpPr>
            <p:cNvPr id="21" name="Freeform 36">
              <a:extLst>
                <a:ext uri="{FF2B5EF4-FFF2-40B4-BE49-F238E27FC236}">
                  <a16:creationId xmlns:a16="http://schemas.microsoft.com/office/drawing/2014/main" id="{5923EB65-38EE-4866-BE41-A3C0782E9EA8}"/>
                </a:ext>
              </a:extLst>
            </p:cNvPr>
            <p:cNvSpPr>
              <a:spLocks noChangeAspect="1"/>
            </p:cNvSpPr>
            <p:nvPr/>
          </p:nvSpPr>
          <p:spPr bwMode="gray">
            <a:xfrm>
              <a:off x="486" y="2994"/>
              <a:ext cx="550" cy="714"/>
            </a:xfrm>
            <a:custGeom>
              <a:avLst/>
              <a:gdLst>
                <a:gd name="T0" fmla="*/ 230 w 233"/>
                <a:gd name="T1" fmla="*/ 0 h 302"/>
                <a:gd name="T2" fmla="*/ 3 w 233"/>
                <a:gd name="T3" fmla="*/ 0 h 302"/>
                <a:gd name="T4" fmla="*/ 0 w 233"/>
                <a:gd name="T5" fmla="*/ 3 h 302"/>
                <a:gd name="T6" fmla="*/ 0 w 233"/>
                <a:gd name="T7" fmla="*/ 299 h 302"/>
                <a:gd name="T8" fmla="*/ 3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3" y="0"/>
                    <a:pt x="3" y="0"/>
                    <a:pt x="3" y="0"/>
                  </a:cubicBezTo>
                  <a:cubicBezTo>
                    <a:pt x="2" y="0"/>
                    <a:pt x="0" y="1"/>
                    <a:pt x="0" y="3"/>
                  </a:cubicBezTo>
                  <a:cubicBezTo>
                    <a:pt x="0" y="299"/>
                    <a:pt x="0" y="299"/>
                    <a:pt x="0" y="299"/>
                  </a:cubicBezTo>
                  <a:cubicBezTo>
                    <a:pt x="0" y="301"/>
                    <a:pt x="2" y="302"/>
                    <a:pt x="3" y="302"/>
                  </a:cubicBezTo>
                  <a:cubicBezTo>
                    <a:pt x="230" y="302"/>
                    <a:pt x="230" y="302"/>
                    <a:pt x="230" y="302"/>
                  </a:cubicBezTo>
                  <a:cubicBezTo>
                    <a:pt x="232" y="302"/>
                    <a:pt x="233" y="301"/>
                    <a:pt x="233" y="299"/>
                  </a:cubicBezTo>
                  <a:cubicBezTo>
                    <a:pt x="233" y="3"/>
                    <a:pt x="233" y="3"/>
                    <a:pt x="233" y="3"/>
                  </a:cubicBezTo>
                  <a:cubicBezTo>
                    <a:pt x="233" y="1"/>
                    <a:pt x="232"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37">
              <a:extLst>
                <a:ext uri="{FF2B5EF4-FFF2-40B4-BE49-F238E27FC236}">
                  <a16:creationId xmlns:a16="http://schemas.microsoft.com/office/drawing/2014/main" id="{2FE2D1DA-70BA-41E0-94F8-96246822BCE7}"/>
                </a:ext>
              </a:extLst>
            </p:cNvPr>
            <p:cNvSpPr>
              <a:spLocks noChangeAspect="1"/>
            </p:cNvSpPr>
            <p:nvPr/>
          </p:nvSpPr>
          <p:spPr bwMode="gray">
            <a:xfrm>
              <a:off x="500" y="3006"/>
              <a:ext cx="524" cy="687"/>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6" y="0"/>
                    <a:pt x="5" y="0"/>
                    <a:pt x="0" y="0"/>
                  </a:cubicBezTo>
                  <a:cubicBezTo>
                    <a:pt x="0" y="6"/>
                    <a:pt x="0" y="286"/>
                    <a:pt x="0" y="291"/>
                  </a:cubicBezTo>
                  <a:cubicBezTo>
                    <a:pt x="5" y="291"/>
                    <a:pt x="216" y="291"/>
                    <a:pt x="222" y="291"/>
                  </a:cubicBezTo>
                  <a:cubicBezTo>
                    <a:pt x="222" y="286"/>
                    <a:pt x="222" y="6"/>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38">
              <a:extLst>
                <a:ext uri="{FF2B5EF4-FFF2-40B4-BE49-F238E27FC236}">
                  <a16:creationId xmlns:a16="http://schemas.microsoft.com/office/drawing/2014/main" id="{79AA80AE-C610-4552-8FAF-67FE56D1FCD2}"/>
                </a:ext>
              </a:extLst>
            </p:cNvPr>
            <p:cNvSpPr>
              <a:spLocks noChangeAspect="1"/>
            </p:cNvSpPr>
            <p:nvPr/>
          </p:nvSpPr>
          <p:spPr bwMode="gray">
            <a:xfrm>
              <a:off x="444" y="3034"/>
              <a:ext cx="550" cy="714"/>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39">
              <a:extLst>
                <a:ext uri="{FF2B5EF4-FFF2-40B4-BE49-F238E27FC236}">
                  <a16:creationId xmlns:a16="http://schemas.microsoft.com/office/drawing/2014/main" id="{CA65D517-C27B-4372-89A7-3D265715EB16}"/>
                </a:ext>
              </a:extLst>
            </p:cNvPr>
            <p:cNvSpPr>
              <a:spLocks noChangeAspect="1"/>
            </p:cNvSpPr>
            <p:nvPr/>
          </p:nvSpPr>
          <p:spPr bwMode="gray">
            <a:xfrm>
              <a:off x="455" y="3048"/>
              <a:ext cx="525" cy="688"/>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40">
              <a:extLst>
                <a:ext uri="{FF2B5EF4-FFF2-40B4-BE49-F238E27FC236}">
                  <a16:creationId xmlns:a16="http://schemas.microsoft.com/office/drawing/2014/main" id="{D95B88E9-8CB9-4A6A-91BD-2020DE250D71}"/>
                </a:ext>
              </a:extLst>
            </p:cNvPr>
            <p:cNvSpPr>
              <a:spLocks noChangeAspect="1" noChangeArrowheads="1"/>
            </p:cNvSpPr>
            <p:nvPr/>
          </p:nvSpPr>
          <p:spPr bwMode="gray">
            <a:xfrm>
              <a:off x="533" y="3148"/>
              <a:ext cx="369" cy="8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41">
              <a:extLst>
                <a:ext uri="{FF2B5EF4-FFF2-40B4-BE49-F238E27FC236}">
                  <a16:creationId xmlns:a16="http://schemas.microsoft.com/office/drawing/2014/main" id="{04CD0877-EF72-44A5-8E1A-BF56D0F67C9B}"/>
                </a:ext>
              </a:extLst>
            </p:cNvPr>
            <p:cNvSpPr>
              <a:spLocks noChangeAspect="1" noChangeArrowheads="1"/>
            </p:cNvSpPr>
            <p:nvPr/>
          </p:nvSpPr>
          <p:spPr bwMode="gray">
            <a:xfrm>
              <a:off x="533" y="3408"/>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42">
              <a:extLst>
                <a:ext uri="{FF2B5EF4-FFF2-40B4-BE49-F238E27FC236}">
                  <a16:creationId xmlns:a16="http://schemas.microsoft.com/office/drawing/2014/main" id="{58D5185E-8530-4435-BF03-99E1851E782A}"/>
                </a:ext>
              </a:extLst>
            </p:cNvPr>
            <p:cNvSpPr>
              <a:spLocks noChangeAspect="1" noChangeArrowheads="1"/>
            </p:cNvSpPr>
            <p:nvPr/>
          </p:nvSpPr>
          <p:spPr bwMode="gray">
            <a:xfrm>
              <a:off x="533" y="3353"/>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43">
              <a:extLst>
                <a:ext uri="{FF2B5EF4-FFF2-40B4-BE49-F238E27FC236}">
                  <a16:creationId xmlns:a16="http://schemas.microsoft.com/office/drawing/2014/main" id="{C469CF0F-119C-4D4E-AE9B-A8BA7127C397}"/>
                </a:ext>
              </a:extLst>
            </p:cNvPr>
            <p:cNvSpPr>
              <a:spLocks noChangeAspect="1" noChangeArrowheads="1"/>
            </p:cNvSpPr>
            <p:nvPr/>
          </p:nvSpPr>
          <p:spPr bwMode="gray">
            <a:xfrm>
              <a:off x="533" y="3299"/>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44">
              <a:extLst>
                <a:ext uri="{FF2B5EF4-FFF2-40B4-BE49-F238E27FC236}">
                  <a16:creationId xmlns:a16="http://schemas.microsoft.com/office/drawing/2014/main" id="{0DB22185-01C0-44DA-845D-4C91970BBC19}"/>
                </a:ext>
              </a:extLst>
            </p:cNvPr>
            <p:cNvSpPr>
              <a:spLocks noChangeAspect="1" noChangeArrowheads="1"/>
            </p:cNvSpPr>
            <p:nvPr/>
          </p:nvSpPr>
          <p:spPr bwMode="gray">
            <a:xfrm>
              <a:off x="533" y="3462"/>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45">
              <a:extLst>
                <a:ext uri="{FF2B5EF4-FFF2-40B4-BE49-F238E27FC236}">
                  <a16:creationId xmlns:a16="http://schemas.microsoft.com/office/drawing/2014/main" id="{20AD7743-9438-44C1-894C-29D2C4342D3B}"/>
                </a:ext>
              </a:extLst>
            </p:cNvPr>
            <p:cNvSpPr>
              <a:spLocks noChangeAspect="1" noChangeArrowheads="1"/>
            </p:cNvSpPr>
            <p:nvPr/>
          </p:nvSpPr>
          <p:spPr bwMode="gray">
            <a:xfrm>
              <a:off x="533" y="3516"/>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46">
              <a:extLst>
                <a:ext uri="{FF2B5EF4-FFF2-40B4-BE49-F238E27FC236}">
                  <a16:creationId xmlns:a16="http://schemas.microsoft.com/office/drawing/2014/main" id="{0B27B269-B5D5-4438-989E-92B31A0B1F43}"/>
                </a:ext>
              </a:extLst>
            </p:cNvPr>
            <p:cNvSpPr>
              <a:spLocks noChangeAspect="1" noChangeArrowheads="1"/>
            </p:cNvSpPr>
            <p:nvPr/>
          </p:nvSpPr>
          <p:spPr bwMode="gray">
            <a:xfrm>
              <a:off x="533" y="3571"/>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47">
              <a:extLst>
                <a:ext uri="{FF2B5EF4-FFF2-40B4-BE49-F238E27FC236}">
                  <a16:creationId xmlns:a16="http://schemas.microsoft.com/office/drawing/2014/main" id="{0A14E0EB-E57F-4621-B25A-CAF1D06DCDB6}"/>
                </a:ext>
              </a:extLst>
            </p:cNvPr>
            <p:cNvSpPr>
              <a:spLocks noChangeAspect="1" noChangeArrowheads="1"/>
            </p:cNvSpPr>
            <p:nvPr/>
          </p:nvSpPr>
          <p:spPr bwMode="gray">
            <a:xfrm>
              <a:off x="533" y="3625"/>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3" name="Group 127">
            <a:extLst>
              <a:ext uri="{FF2B5EF4-FFF2-40B4-BE49-F238E27FC236}">
                <a16:creationId xmlns:a16="http://schemas.microsoft.com/office/drawing/2014/main" id="{997A2D0B-3904-4C59-AEAE-C00158AB47BB}"/>
              </a:ext>
            </a:extLst>
          </p:cNvPr>
          <p:cNvGrpSpPr>
            <a:grpSpLocks noChangeAspect="1"/>
          </p:cNvGrpSpPr>
          <p:nvPr/>
        </p:nvGrpSpPr>
        <p:grpSpPr bwMode="auto">
          <a:xfrm>
            <a:off x="8922413" y="5064502"/>
            <a:ext cx="496105" cy="449223"/>
            <a:chOff x="3574" y="1888"/>
            <a:chExt cx="709" cy="642"/>
          </a:xfrm>
        </p:grpSpPr>
        <p:grpSp>
          <p:nvGrpSpPr>
            <p:cNvPr id="34" name="Group 128">
              <a:extLst>
                <a:ext uri="{FF2B5EF4-FFF2-40B4-BE49-F238E27FC236}">
                  <a16:creationId xmlns:a16="http://schemas.microsoft.com/office/drawing/2014/main" id="{86950289-E214-4927-B8BF-52B013D433D6}"/>
                </a:ext>
              </a:extLst>
            </p:cNvPr>
            <p:cNvGrpSpPr>
              <a:grpSpLocks/>
            </p:cNvGrpSpPr>
            <p:nvPr/>
          </p:nvGrpSpPr>
          <p:grpSpPr bwMode="auto">
            <a:xfrm>
              <a:off x="3574" y="1888"/>
              <a:ext cx="709" cy="642"/>
              <a:chOff x="1941" y="1842"/>
              <a:chExt cx="709" cy="642"/>
            </a:xfrm>
          </p:grpSpPr>
          <p:sp>
            <p:nvSpPr>
              <p:cNvPr id="69" name="Freeform 129">
                <a:extLst>
                  <a:ext uri="{FF2B5EF4-FFF2-40B4-BE49-F238E27FC236}">
                    <a16:creationId xmlns:a16="http://schemas.microsoft.com/office/drawing/2014/main" id="{BB3099D7-DCF3-4F5A-9935-7DA5AC8FB44C}"/>
                  </a:ext>
                </a:extLst>
              </p:cNvPr>
              <p:cNvSpPr>
                <a:spLocks/>
              </p:cNvSpPr>
              <p:nvPr/>
            </p:nvSpPr>
            <p:spPr bwMode="gray">
              <a:xfrm>
                <a:off x="1941" y="1842"/>
                <a:ext cx="709" cy="642"/>
              </a:xfrm>
              <a:custGeom>
                <a:avLst/>
                <a:gdLst>
                  <a:gd name="T0" fmla="*/ 0 w 843"/>
                  <a:gd name="T1" fmla="*/ 0 h 763"/>
                  <a:gd name="T2" fmla="*/ 0 w 843"/>
                  <a:gd name="T3" fmla="*/ 763 h 763"/>
                  <a:gd name="T4" fmla="*/ 843 w 843"/>
                  <a:gd name="T5" fmla="*/ 763 h 763"/>
                  <a:gd name="T6" fmla="*/ 843 w 843"/>
                  <a:gd name="T7" fmla="*/ 0 h 763"/>
                  <a:gd name="T8" fmla="*/ 0 w 843"/>
                  <a:gd name="T9" fmla="*/ 0 h 763"/>
                  <a:gd name="T10" fmla="*/ 0 w 843"/>
                  <a:gd name="T11" fmla="*/ 0 h 763"/>
                </a:gdLst>
                <a:ahLst/>
                <a:cxnLst>
                  <a:cxn ang="0">
                    <a:pos x="T0" y="T1"/>
                  </a:cxn>
                  <a:cxn ang="0">
                    <a:pos x="T2" y="T3"/>
                  </a:cxn>
                  <a:cxn ang="0">
                    <a:pos x="T4" y="T5"/>
                  </a:cxn>
                  <a:cxn ang="0">
                    <a:pos x="T6" y="T7"/>
                  </a:cxn>
                  <a:cxn ang="0">
                    <a:pos x="T8" y="T9"/>
                  </a:cxn>
                  <a:cxn ang="0">
                    <a:pos x="T10" y="T11"/>
                  </a:cxn>
                </a:cxnLst>
                <a:rect l="0" t="0" r="r" b="b"/>
                <a:pathLst>
                  <a:path w="843" h="763">
                    <a:moveTo>
                      <a:pt x="0" y="0"/>
                    </a:moveTo>
                    <a:lnTo>
                      <a:pt x="0" y="763"/>
                    </a:lnTo>
                    <a:lnTo>
                      <a:pt x="843" y="763"/>
                    </a:lnTo>
                    <a:lnTo>
                      <a:pt x="843" y="0"/>
                    </a:lnTo>
                    <a:lnTo>
                      <a:pt x="0" y="0"/>
                    </a:lnTo>
                    <a:lnTo>
                      <a:pt x="0" y="0"/>
                    </a:lnTo>
                    <a:close/>
                  </a:path>
                </a:pathLst>
              </a:custGeom>
              <a:solidFill>
                <a:srgbClr val="7E7E7E"/>
              </a:solidFill>
              <a:ln>
                <a:noFill/>
              </a:ln>
              <a:extLst>
                <a:ext uri="{91240B29-F687-4F45-9708-019B960494DF}">
                  <a14:hiddenLine xmlns:a14="http://schemas.microsoft.com/office/drawing/2010/main" w="9525">
                    <a:solidFill>
                      <a:srgbClr val="7E7E7E"/>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130">
                <a:extLst>
                  <a:ext uri="{FF2B5EF4-FFF2-40B4-BE49-F238E27FC236}">
                    <a16:creationId xmlns:a16="http://schemas.microsoft.com/office/drawing/2014/main" id="{39079EEC-8587-4AFF-B681-2601F47CBE2D}"/>
                  </a:ext>
                </a:extLst>
              </p:cNvPr>
              <p:cNvSpPr>
                <a:spLocks/>
              </p:cNvSpPr>
              <p:nvPr/>
            </p:nvSpPr>
            <p:spPr bwMode="gray">
              <a:xfrm>
                <a:off x="1954" y="1853"/>
                <a:ext cx="683" cy="620"/>
              </a:xfrm>
              <a:custGeom>
                <a:avLst/>
                <a:gdLst>
                  <a:gd name="T0" fmla="*/ 0 w 812"/>
                  <a:gd name="T1" fmla="*/ 0 h 737"/>
                  <a:gd name="T2" fmla="*/ 0 w 812"/>
                  <a:gd name="T3" fmla="*/ 737 h 737"/>
                  <a:gd name="T4" fmla="*/ 812 w 812"/>
                  <a:gd name="T5" fmla="*/ 737 h 737"/>
                  <a:gd name="T6" fmla="*/ 812 w 812"/>
                  <a:gd name="T7" fmla="*/ 0 h 737"/>
                  <a:gd name="T8" fmla="*/ 0 w 812"/>
                  <a:gd name="T9" fmla="*/ 0 h 737"/>
                  <a:gd name="T10" fmla="*/ 0 w 812"/>
                  <a:gd name="T11" fmla="*/ 0 h 737"/>
                </a:gdLst>
                <a:ahLst/>
                <a:cxnLst>
                  <a:cxn ang="0">
                    <a:pos x="T0" y="T1"/>
                  </a:cxn>
                  <a:cxn ang="0">
                    <a:pos x="T2" y="T3"/>
                  </a:cxn>
                  <a:cxn ang="0">
                    <a:pos x="T4" y="T5"/>
                  </a:cxn>
                  <a:cxn ang="0">
                    <a:pos x="T6" y="T7"/>
                  </a:cxn>
                  <a:cxn ang="0">
                    <a:pos x="T8" y="T9"/>
                  </a:cxn>
                  <a:cxn ang="0">
                    <a:pos x="T10" y="T11"/>
                  </a:cxn>
                </a:cxnLst>
                <a:rect l="0" t="0" r="r" b="b"/>
                <a:pathLst>
                  <a:path w="812" h="737">
                    <a:moveTo>
                      <a:pt x="0" y="0"/>
                    </a:moveTo>
                    <a:lnTo>
                      <a:pt x="0" y="737"/>
                    </a:lnTo>
                    <a:lnTo>
                      <a:pt x="812" y="737"/>
                    </a:lnTo>
                    <a:lnTo>
                      <a:pt x="812" y="0"/>
                    </a:lnTo>
                    <a:lnTo>
                      <a:pt x="0" y="0"/>
                    </a:lnTo>
                    <a:lnTo>
                      <a:pt x="0" y="0"/>
                    </a:lnTo>
                    <a:close/>
                  </a:path>
                </a:pathLst>
              </a:custGeom>
              <a:solidFill>
                <a:srgbClr val="CFCFCF"/>
              </a:solidFill>
              <a:ln>
                <a:noFill/>
              </a:ln>
              <a:extLst>
                <a:ext uri="{91240B29-F687-4F45-9708-019B960494DF}">
                  <a14:hiddenLine xmlns:a14="http://schemas.microsoft.com/office/drawing/2010/main" w="9525">
                    <a:solidFill>
                      <a:srgbClr val="CFCFC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5" name="Group 131">
              <a:extLst>
                <a:ext uri="{FF2B5EF4-FFF2-40B4-BE49-F238E27FC236}">
                  <a16:creationId xmlns:a16="http://schemas.microsoft.com/office/drawing/2014/main" id="{B4995C24-72CF-42C6-8C40-AADE4B678522}"/>
                </a:ext>
              </a:extLst>
            </p:cNvPr>
            <p:cNvGrpSpPr>
              <a:grpSpLocks/>
            </p:cNvGrpSpPr>
            <p:nvPr/>
          </p:nvGrpSpPr>
          <p:grpSpPr bwMode="auto">
            <a:xfrm>
              <a:off x="3619" y="2024"/>
              <a:ext cx="630" cy="433"/>
              <a:chOff x="3619" y="2024"/>
              <a:chExt cx="630" cy="433"/>
            </a:xfrm>
          </p:grpSpPr>
          <p:grpSp>
            <p:nvGrpSpPr>
              <p:cNvPr id="39" name="Group 132">
                <a:extLst>
                  <a:ext uri="{FF2B5EF4-FFF2-40B4-BE49-F238E27FC236}">
                    <a16:creationId xmlns:a16="http://schemas.microsoft.com/office/drawing/2014/main" id="{00471436-B8B1-4AD5-AA2F-F6CC64877B57}"/>
                  </a:ext>
                </a:extLst>
              </p:cNvPr>
              <p:cNvGrpSpPr>
                <a:grpSpLocks/>
              </p:cNvGrpSpPr>
              <p:nvPr/>
            </p:nvGrpSpPr>
            <p:grpSpPr bwMode="auto">
              <a:xfrm>
                <a:off x="3619" y="2024"/>
                <a:ext cx="630" cy="433"/>
                <a:chOff x="2167" y="2614"/>
                <a:chExt cx="630" cy="433"/>
              </a:xfrm>
            </p:grpSpPr>
            <p:grpSp>
              <p:nvGrpSpPr>
                <p:cNvPr id="46" name="Group 133">
                  <a:extLst>
                    <a:ext uri="{FF2B5EF4-FFF2-40B4-BE49-F238E27FC236}">
                      <a16:creationId xmlns:a16="http://schemas.microsoft.com/office/drawing/2014/main" id="{C514DD2E-4888-4F3F-B52C-F75BD8001AC5}"/>
                    </a:ext>
                  </a:extLst>
                </p:cNvPr>
                <p:cNvGrpSpPr>
                  <a:grpSpLocks/>
                </p:cNvGrpSpPr>
                <p:nvPr/>
              </p:nvGrpSpPr>
              <p:grpSpPr bwMode="auto">
                <a:xfrm>
                  <a:off x="2364" y="2727"/>
                  <a:ext cx="433" cy="320"/>
                  <a:chOff x="2364" y="2727"/>
                  <a:chExt cx="433" cy="320"/>
                </a:xfrm>
              </p:grpSpPr>
              <p:sp>
                <p:nvSpPr>
                  <p:cNvPr id="57" name="Rectangle 134">
                    <a:extLst>
                      <a:ext uri="{FF2B5EF4-FFF2-40B4-BE49-F238E27FC236}">
                        <a16:creationId xmlns:a16="http://schemas.microsoft.com/office/drawing/2014/main" id="{1D9FA8D8-72C6-4DD7-96B4-D6A48ABC4C5C}"/>
                      </a:ext>
                    </a:extLst>
                  </p:cNvPr>
                  <p:cNvSpPr>
                    <a:spLocks noChangeArrowheads="1"/>
                  </p:cNvSpPr>
                  <p:nvPr/>
                </p:nvSpPr>
                <p:spPr bwMode="auto">
                  <a:xfrm>
                    <a:off x="2477" y="2952"/>
                    <a:ext cx="94"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8" name="Rectangle 135">
                    <a:extLst>
                      <a:ext uri="{FF2B5EF4-FFF2-40B4-BE49-F238E27FC236}">
                        <a16:creationId xmlns:a16="http://schemas.microsoft.com/office/drawing/2014/main" id="{2F23A762-6D6D-4D97-8B6B-90BF1714EC44}"/>
                      </a:ext>
                    </a:extLst>
                  </p:cNvPr>
                  <p:cNvSpPr>
                    <a:spLocks noChangeArrowheads="1"/>
                  </p:cNvSpPr>
                  <p:nvPr/>
                </p:nvSpPr>
                <p:spPr bwMode="auto">
                  <a:xfrm>
                    <a:off x="2364" y="2952"/>
                    <a:ext cx="95"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9" name="Rectangle 136">
                    <a:extLst>
                      <a:ext uri="{FF2B5EF4-FFF2-40B4-BE49-F238E27FC236}">
                        <a16:creationId xmlns:a16="http://schemas.microsoft.com/office/drawing/2014/main" id="{E2CE7FC3-810E-4038-B751-98C6A3C2A735}"/>
                      </a:ext>
                    </a:extLst>
                  </p:cNvPr>
                  <p:cNvSpPr>
                    <a:spLocks noChangeArrowheads="1"/>
                  </p:cNvSpPr>
                  <p:nvPr/>
                </p:nvSpPr>
                <p:spPr bwMode="auto">
                  <a:xfrm>
                    <a:off x="2588" y="2952"/>
                    <a:ext cx="96"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0" name="Rectangle 137">
                    <a:extLst>
                      <a:ext uri="{FF2B5EF4-FFF2-40B4-BE49-F238E27FC236}">
                        <a16:creationId xmlns:a16="http://schemas.microsoft.com/office/drawing/2014/main" id="{8431CE96-E989-4583-AADF-3DF9E11266E1}"/>
                      </a:ext>
                    </a:extLst>
                  </p:cNvPr>
                  <p:cNvSpPr>
                    <a:spLocks noChangeArrowheads="1"/>
                  </p:cNvSpPr>
                  <p:nvPr/>
                </p:nvSpPr>
                <p:spPr bwMode="auto">
                  <a:xfrm>
                    <a:off x="2701" y="2952"/>
                    <a:ext cx="96"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1" name="Rectangle 138">
                    <a:extLst>
                      <a:ext uri="{FF2B5EF4-FFF2-40B4-BE49-F238E27FC236}">
                        <a16:creationId xmlns:a16="http://schemas.microsoft.com/office/drawing/2014/main" id="{2EBD1B0C-FFA4-4A80-A488-3659FCDF570F}"/>
                      </a:ext>
                    </a:extLst>
                  </p:cNvPr>
                  <p:cNvSpPr>
                    <a:spLocks noChangeArrowheads="1"/>
                  </p:cNvSpPr>
                  <p:nvPr/>
                </p:nvSpPr>
                <p:spPr bwMode="auto">
                  <a:xfrm>
                    <a:off x="2477" y="2839"/>
                    <a:ext cx="94"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2" name="Rectangle 139">
                    <a:extLst>
                      <a:ext uri="{FF2B5EF4-FFF2-40B4-BE49-F238E27FC236}">
                        <a16:creationId xmlns:a16="http://schemas.microsoft.com/office/drawing/2014/main" id="{E6FD3293-2C76-4029-9525-35B37F0104BA}"/>
                      </a:ext>
                    </a:extLst>
                  </p:cNvPr>
                  <p:cNvSpPr>
                    <a:spLocks noChangeArrowheads="1"/>
                  </p:cNvSpPr>
                  <p:nvPr/>
                </p:nvSpPr>
                <p:spPr bwMode="auto">
                  <a:xfrm>
                    <a:off x="2588" y="2839"/>
                    <a:ext cx="96"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3" name="Rectangle 140">
                    <a:extLst>
                      <a:ext uri="{FF2B5EF4-FFF2-40B4-BE49-F238E27FC236}">
                        <a16:creationId xmlns:a16="http://schemas.microsoft.com/office/drawing/2014/main" id="{29F5D754-B383-4779-A24C-4BEEAC12A660}"/>
                      </a:ext>
                    </a:extLst>
                  </p:cNvPr>
                  <p:cNvSpPr>
                    <a:spLocks noChangeArrowheads="1"/>
                  </p:cNvSpPr>
                  <p:nvPr/>
                </p:nvSpPr>
                <p:spPr bwMode="auto">
                  <a:xfrm>
                    <a:off x="2364" y="2727"/>
                    <a:ext cx="95" cy="9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4" name="Rectangle 141">
                    <a:extLst>
                      <a:ext uri="{FF2B5EF4-FFF2-40B4-BE49-F238E27FC236}">
                        <a16:creationId xmlns:a16="http://schemas.microsoft.com/office/drawing/2014/main" id="{6F973EFD-CB48-4124-A51D-DCB7BB7EB415}"/>
                      </a:ext>
                    </a:extLst>
                  </p:cNvPr>
                  <p:cNvSpPr>
                    <a:spLocks noChangeArrowheads="1"/>
                  </p:cNvSpPr>
                  <p:nvPr/>
                </p:nvSpPr>
                <p:spPr bwMode="auto">
                  <a:xfrm>
                    <a:off x="2477" y="2727"/>
                    <a:ext cx="94" cy="9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5" name="Rectangle 142">
                    <a:extLst>
                      <a:ext uri="{FF2B5EF4-FFF2-40B4-BE49-F238E27FC236}">
                        <a16:creationId xmlns:a16="http://schemas.microsoft.com/office/drawing/2014/main" id="{C22916F4-3586-49CA-8738-3A7160431DBB}"/>
                      </a:ext>
                    </a:extLst>
                  </p:cNvPr>
                  <p:cNvSpPr>
                    <a:spLocks noChangeArrowheads="1"/>
                  </p:cNvSpPr>
                  <p:nvPr/>
                </p:nvSpPr>
                <p:spPr bwMode="auto">
                  <a:xfrm>
                    <a:off x="2588" y="2727"/>
                    <a:ext cx="96" cy="9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6" name="Rectangle 143">
                    <a:extLst>
                      <a:ext uri="{FF2B5EF4-FFF2-40B4-BE49-F238E27FC236}">
                        <a16:creationId xmlns:a16="http://schemas.microsoft.com/office/drawing/2014/main" id="{0E2B02CB-9FED-4B61-8B7D-3AB3146A2C7D}"/>
                      </a:ext>
                    </a:extLst>
                  </p:cNvPr>
                  <p:cNvSpPr>
                    <a:spLocks noChangeArrowheads="1"/>
                  </p:cNvSpPr>
                  <p:nvPr/>
                </p:nvSpPr>
                <p:spPr bwMode="auto">
                  <a:xfrm>
                    <a:off x="2364" y="2839"/>
                    <a:ext cx="95"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7" name="Rectangle 144">
                    <a:extLst>
                      <a:ext uri="{FF2B5EF4-FFF2-40B4-BE49-F238E27FC236}">
                        <a16:creationId xmlns:a16="http://schemas.microsoft.com/office/drawing/2014/main" id="{E86DB62E-0EFB-480C-9A3F-DCA5B2796333}"/>
                      </a:ext>
                    </a:extLst>
                  </p:cNvPr>
                  <p:cNvSpPr>
                    <a:spLocks noChangeArrowheads="1"/>
                  </p:cNvSpPr>
                  <p:nvPr/>
                </p:nvSpPr>
                <p:spPr bwMode="auto">
                  <a:xfrm>
                    <a:off x="2701" y="2839"/>
                    <a:ext cx="96" cy="9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68" name="Rectangle 145">
                    <a:extLst>
                      <a:ext uri="{FF2B5EF4-FFF2-40B4-BE49-F238E27FC236}">
                        <a16:creationId xmlns:a16="http://schemas.microsoft.com/office/drawing/2014/main" id="{79F381A1-432A-4706-8BF4-C20DFEDDBDF9}"/>
                      </a:ext>
                    </a:extLst>
                  </p:cNvPr>
                  <p:cNvSpPr>
                    <a:spLocks noChangeArrowheads="1"/>
                  </p:cNvSpPr>
                  <p:nvPr/>
                </p:nvSpPr>
                <p:spPr bwMode="auto">
                  <a:xfrm>
                    <a:off x="2701" y="2727"/>
                    <a:ext cx="96" cy="9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grpSp>
              <p:nvGrpSpPr>
                <p:cNvPr id="47" name="Group 146">
                  <a:extLst>
                    <a:ext uri="{FF2B5EF4-FFF2-40B4-BE49-F238E27FC236}">
                      <a16:creationId xmlns:a16="http://schemas.microsoft.com/office/drawing/2014/main" id="{F6A0CC22-9FFB-4EDC-9F91-751DFB45A818}"/>
                    </a:ext>
                  </a:extLst>
                </p:cNvPr>
                <p:cNvGrpSpPr>
                  <a:grpSpLocks/>
                </p:cNvGrpSpPr>
                <p:nvPr/>
              </p:nvGrpSpPr>
              <p:grpSpPr bwMode="auto">
                <a:xfrm>
                  <a:off x="2364" y="2614"/>
                  <a:ext cx="433" cy="96"/>
                  <a:chOff x="2364" y="2614"/>
                  <a:chExt cx="433" cy="96"/>
                </a:xfrm>
              </p:grpSpPr>
              <p:sp>
                <p:nvSpPr>
                  <p:cNvPr id="53" name="Rectangle 147">
                    <a:extLst>
                      <a:ext uri="{FF2B5EF4-FFF2-40B4-BE49-F238E27FC236}">
                        <a16:creationId xmlns:a16="http://schemas.microsoft.com/office/drawing/2014/main" id="{B261E371-4345-4CF5-B89C-35769223AD27}"/>
                      </a:ext>
                    </a:extLst>
                  </p:cNvPr>
                  <p:cNvSpPr>
                    <a:spLocks noChangeArrowheads="1"/>
                  </p:cNvSpPr>
                  <p:nvPr/>
                </p:nvSpPr>
                <p:spPr bwMode="auto">
                  <a:xfrm>
                    <a:off x="2588" y="2614"/>
                    <a:ext cx="96" cy="9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4" name="Rectangle 148">
                    <a:extLst>
                      <a:ext uri="{FF2B5EF4-FFF2-40B4-BE49-F238E27FC236}">
                        <a16:creationId xmlns:a16="http://schemas.microsoft.com/office/drawing/2014/main" id="{0682E60F-B012-4A1F-BCFB-45063457157F}"/>
                      </a:ext>
                    </a:extLst>
                  </p:cNvPr>
                  <p:cNvSpPr>
                    <a:spLocks noChangeArrowheads="1"/>
                  </p:cNvSpPr>
                  <p:nvPr/>
                </p:nvSpPr>
                <p:spPr bwMode="auto">
                  <a:xfrm>
                    <a:off x="2364" y="2614"/>
                    <a:ext cx="95" cy="9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5" name="Rectangle 149">
                    <a:extLst>
                      <a:ext uri="{FF2B5EF4-FFF2-40B4-BE49-F238E27FC236}">
                        <a16:creationId xmlns:a16="http://schemas.microsoft.com/office/drawing/2014/main" id="{A6D30F73-7FF4-4075-A2B1-CD6907A993DB}"/>
                      </a:ext>
                    </a:extLst>
                  </p:cNvPr>
                  <p:cNvSpPr>
                    <a:spLocks noChangeArrowheads="1"/>
                  </p:cNvSpPr>
                  <p:nvPr/>
                </p:nvSpPr>
                <p:spPr bwMode="auto">
                  <a:xfrm>
                    <a:off x="2701" y="2614"/>
                    <a:ext cx="96" cy="9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6" name="Rectangle 150">
                    <a:extLst>
                      <a:ext uri="{FF2B5EF4-FFF2-40B4-BE49-F238E27FC236}">
                        <a16:creationId xmlns:a16="http://schemas.microsoft.com/office/drawing/2014/main" id="{1A039094-C8FD-4B09-988B-FD749DF455C1}"/>
                      </a:ext>
                    </a:extLst>
                  </p:cNvPr>
                  <p:cNvSpPr>
                    <a:spLocks noChangeArrowheads="1"/>
                  </p:cNvSpPr>
                  <p:nvPr/>
                </p:nvSpPr>
                <p:spPr bwMode="auto">
                  <a:xfrm>
                    <a:off x="2477" y="2614"/>
                    <a:ext cx="94" cy="9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grpSp>
              <p:nvGrpSpPr>
                <p:cNvPr id="48" name="Group 151">
                  <a:extLst>
                    <a:ext uri="{FF2B5EF4-FFF2-40B4-BE49-F238E27FC236}">
                      <a16:creationId xmlns:a16="http://schemas.microsoft.com/office/drawing/2014/main" id="{E776008D-BEF2-4CAB-8707-2CCEA3CBC528}"/>
                    </a:ext>
                  </a:extLst>
                </p:cNvPr>
                <p:cNvGrpSpPr>
                  <a:grpSpLocks/>
                </p:cNvGrpSpPr>
                <p:nvPr/>
              </p:nvGrpSpPr>
              <p:grpSpPr bwMode="auto">
                <a:xfrm>
                  <a:off x="2167" y="2614"/>
                  <a:ext cx="179" cy="433"/>
                  <a:chOff x="2167" y="2614"/>
                  <a:chExt cx="179" cy="433"/>
                </a:xfrm>
              </p:grpSpPr>
              <p:sp>
                <p:nvSpPr>
                  <p:cNvPr id="49" name="Rectangle 152">
                    <a:extLst>
                      <a:ext uri="{FF2B5EF4-FFF2-40B4-BE49-F238E27FC236}">
                        <a16:creationId xmlns:a16="http://schemas.microsoft.com/office/drawing/2014/main" id="{E3B4474E-36A6-4022-9507-C442F9E2B43D}"/>
                      </a:ext>
                    </a:extLst>
                  </p:cNvPr>
                  <p:cNvSpPr>
                    <a:spLocks noChangeArrowheads="1"/>
                  </p:cNvSpPr>
                  <p:nvPr/>
                </p:nvSpPr>
                <p:spPr bwMode="auto">
                  <a:xfrm>
                    <a:off x="2167" y="2952"/>
                    <a:ext cx="179" cy="95"/>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0" name="Rectangle 153">
                    <a:extLst>
                      <a:ext uri="{FF2B5EF4-FFF2-40B4-BE49-F238E27FC236}">
                        <a16:creationId xmlns:a16="http://schemas.microsoft.com/office/drawing/2014/main" id="{39DC74DB-E424-4449-AB27-FB0FA329C444}"/>
                      </a:ext>
                    </a:extLst>
                  </p:cNvPr>
                  <p:cNvSpPr>
                    <a:spLocks noChangeArrowheads="1"/>
                  </p:cNvSpPr>
                  <p:nvPr/>
                </p:nvSpPr>
                <p:spPr bwMode="auto">
                  <a:xfrm>
                    <a:off x="2167" y="2727"/>
                    <a:ext cx="179" cy="94"/>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1" name="Rectangle 154">
                    <a:extLst>
                      <a:ext uri="{FF2B5EF4-FFF2-40B4-BE49-F238E27FC236}">
                        <a16:creationId xmlns:a16="http://schemas.microsoft.com/office/drawing/2014/main" id="{92809F94-429A-4B70-85C7-54CAB568AFA8}"/>
                      </a:ext>
                    </a:extLst>
                  </p:cNvPr>
                  <p:cNvSpPr>
                    <a:spLocks noChangeArrowheads="1"/>
                  </p:cNvSpPr>
                  <p:nvPr/>
                </p:nvSpPr>
                <p:spPr bwMode="auto">
                  <a:xfrm>
                    <a:off x="2167" y="2614"/>
                    <a:ext cx="179" cy="96"/>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52" name="Rectangle 155">
                    <a:extLst>
                      <a:ext uri="{FF2B5EF4-FFF2-40B4-BE49-F238E27FC236}">
                        <a16:creationId xmlns:a16="http://schemas.microsoft.com/office/drawing/2014/main" id="{FD90A908-5164-430E-B0FF-D7EEF7B9ECAE}"/>
                      </a:ext>
                    </a:extLst>
                  </p:cNvPr>
                  <p:cNvSpPr>
                    <a:spLocks noChangeArrowheads="1"/>
                  </p:cNvSpPr>
                  <p:nvPr/>
                </p:nvSpPr>
                <p:spPr bwMode="auto">
                  <a:xfrm>
                    <a:off x="2167" y="2839"/>
                    <a:ext cx="179" cy="95"/>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grpSp>
          <p:sp>
            <p:nvSpPr>
              <p:cNvPr id="40" name="Oval 156">
                <a:extLst>
                  <a:ext uri="{FF2B5EF4-FFF2-40B4-BE49-F238E27FC236}">
                    <a16:creationId xmlns:a16="http://schemas.microsoft.com/office/drawing/2014/main" id="{E7988DFB-6F7C-4462-BB46-D0DF35263062}"/>
                  </a:ext>
                </a:extLst>
              </p:cNvPr>
              <p:cNvSpPr>
                <a:spLocks noChangeArrowheads="1"/>
              </p:cNvSpPr>
              <p:nvPr/>
            </p:nvSpPr>
            <p:spPr bwMode="auto">
              <a:xfrm>
                <a:off x="3957" y="2283"/>
                <a:ext cx="47" cy="45"/>
              </a:xfrm>
              <a:prstGeom prst="ellipse">
                <a:avLst/>
              </a:prstGeom>
              <a:solidFill>
                <a:srgbClr val="7E7E7E"/>
              </a:solidFill>
              <a:ln>
                <a:noFill/>
              </a:ln>
              <a:extLst>
                <a:ext uri="{91240B29-F687-4F45-9708-019B960494DF}">
                  <a14:hiddenLine xmlns:a14="http://schemas.microsoft.com/office/drawing/2010/main" w="9525">
                    <a:solidFill>
                      <a:srgbClr val="496827"/>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43" name="Oval 157">
                <a:extLst>
                  <a:ext uri="{FF2B5EF4-FFF2-40B4-BE49-F238E27FC236}">
                    <a16:creationId xmlns:a16="http://schemas.microsoft.com/office/drawing/2014/main" id="{60C1C6B7-EA74-480C-A241-90A85A98F71A}"/>
                  </a:ext>
                </a:extLst>
              </p:cNvPr>
              <p:cNvSpPr>
                <a:spLocks noChangeArrowheads="1"/>
              </p:cNvSpPr>
              <p:nvPr/>
            </p:nvSpPr>
            <p:spPr bwMode="auto">
              <a:xfrm>
                <a:off x="4176" y="2394"/>
                <a:ext cx="45" cy="47"/>
              </a:xfrm>
              <a:prstGeom prst="ellipse">
                <a:avLst/>
              </a:prstGeom>
              <a:solidFill>
                <a:srgbClr val="7E7E7E"/>
              </a:solidFill>
              <a:ln>
                <a:noFill/>
              </a:ln>
              <a:extLst>
                <a:ext uri="{91240B29-F687-4F45-9708-019B960494DF}">
                  <a14:hiddenLine xmlns:a14="http://schemas.microsoft.com/office/drawing/2010/main" w="9525">
                    <a:solidFill>
                      <a:srgbClr val="496827"/>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44" name="Oval 158">
                <a:extLst>
                  <a:ext uri="{FF2B5EF4-FFF2-40B4-BE49-F238E27FC236}">
                    <a16:creationId xmlns:a16="http://schemas.microsoft.com/office/drawing/2014/main" id="{0B15A648-FD80-45C9-AD4A-F1673964A9D1}"/>
                  </a:ext>
                </a:extLst>
              </p:cNvPr>
              <p:cNvSpPr>
                <a:spLocks noChangeArrowheads="1"/>
              </p:cNvSpPr>
              <p:nvPr/>
            </p:nvSpPr>
            <p:spPr bwMode="auto">
              <a:xfrm>
                <a:off x="3844" y="2168"/>
                <a:ext cx="47" cy="47"/>
              </a:xfrm>
              <a:prstGeom prst="ellipse">
                <a:avLst/>
              </a:prstGeom>
              <a:solidFill>
                <a:srgbClr val="7E7E7E"/>
              </a:solidFill>
              <a:ln>
                <a:noFill/>
              </a:ln>
              <a:extLst>
                <a:ext uri="{91240B29-F687-4F45-9708-019B960494DF}">
                  <a14:hiddenLine xmlns:a14="http://schemas.microsoft.com/office/drawing/2010/main" w="9525">
                    <a:solidFill>
                      <a:srgbClr val="496827"/>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sp>
            <p:nvSpPr>
              <p:cNvPr id="45" name="Oval 159">
                <a:extLst>
                  <a:ext uri="{FF2B5EF4-FFF2-40B4-BE49-F238E27FC236}">
                    <a16:creationId xmlns:a16="http://schemas.microsoft.com/office/drawing/2014/main" id="{A18966DE-A251-47AD-9E37-582D59FB462C}"/>
                  </a:ext>
                </a:extLst>
              </p:cNvPr>
              <p:cNvSpPr>
                <a:spLocks noChangeArrowheads="1"/>
              </p:cNvSpPr>
              <p:nvPr/>
            </p:nvSpPr>
            <p:spPr bwMode="auto">
              <a:xfrm>
                <a:off x="4065" y="2283"/>
                <a:ext cx="47" cy="45"/>
              </a:xfrm>
              <a:prstGeom prst="ellipse">
                <a:avLst/>
              </a:prstGeom>
              <a:solidFill>
                <a:srgbClr val="7E7E7E"/>
              </a:solidFill>
              <a:ln>
                <a:noFill/>
              </a:ln>
              <a:extLst>
                <a:ext uri="{91240B29-F687-4F45-9708-019B960494DF}">
                  <a14:hiddenLine xmlns:a14="http://schemas.microsoft.com/office/drawing/2010/main" w="9525">
                    <a:solidFill>
                      <a:srgbClr val="496827"/>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sp>
          <p:nvSpPr>
            <p:cNvPr id="37" name="Rectangle 160">
              <a:extLst>
                <a:ext uri="{FF2B5EF4-FFF2-40B4-BE49-F238E27FC236}">
                  <a16:creationId xmlns:a16="http://schemas.microsoft.com/office/drawing/2014/main" id="{98BD76EC-77A4-4967-A50C-E62F338FCEBD}"/>
                </a:ext>
              </a:extLst>
            </p:cNvPr>
            <p:cNvSpPr>
              <a:spLocks noChangeArrowheads="1"/>
            </p:cNvSpPr>
            <p:nvPr/>
          </p:nvSpPr>
          <p:spPr bwMode="gray">
            <a:xfrm>
              <a:off x="3757" y="1933"/>
              <a:ext cx="343" cy="34"/>
            </a:xfrm>
            <a:prstGeom prst="rect">
              <a:avLst/>
            </a:prstGeom>
            <a:solidFill>
              <a:srgbClr val="7E7E7E"/>
            </a:solidFill>
            <a:ln>
              <a:noFill/>
            </a:ln>
            <a:effectLst/>
            <a:extLst>
              <a:ext uri="{91240B29-F687-4F45-9708-019B960494DF}">
                <a14:hiddenLine xmlns:a14="http://schemas.microsoft.com/office/drawing/2010/main" w="9525" algn="ctr">
                  <a:solidFill>
                    <a:srgbClr val="496827"/>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grpSp>
        <p:nvGrpSpPr>
          <p:cNvPr id="71" name="Group 40">
            <a:extLst>
              <a:ext uri="{FF2B5EF4-FFF2-40B4-BE49-F238E27FC236}">
                <a16:creationId xmlns:a16="http://schemas.microsoft.com/office/drawing/2014/main" id="{67D9E1BC-D530-4C95-BE1C-25FA3095D426}"/>
              </a:ext>
            </a:extLst>
          </p:cNvPr>
          <p:cNvGrpSpPr>
            <a:grpSpLocks noChangeAspect="1"/>
          </p:cNvGrpSpPr>
          <p:nvPr/>
        </p:nvGrpSpPr>
        <p:grpSpPr bwMode="auto">
          <a:xfrm>
            <a:off x="8354398" y="5567766"/>
            <a:ext cx="1146175" cy="885570"/>
            <a:chOff x="2802" y="2696"/>
            <a:chExt cx="950" cy="734"/>
          </a:xfrm>
        </p:grpSpPr>
        <p:grpSp>
          <p:nvGrpSpPr>
            <p:cNvPr id="72" name="Group 41">
              <a:extLst>
                <a:ext uri="{FF2B5EF4-FFF2-40B4-BE49-F238E27FC236}">
                  <a16:creationId xmlns:a16="http://schemas.microsoft.com/office/drawing/2014/main" id="{963AF275-EFF2-4D45-A765-296ADD459AB9}"/>
                </a:ext>
              </a:extLst>
            </p:cNvPr>
            <p:cNvGrpSpPr>
              <a:grpSpLocks/>
            </p:cNvGrpSpPr>
            <p:nvPr/>
          </p:nvGrpSpPr>
          <p:grpSpPr bwMode="auto">
            <a:xfrm>
              <a:off x="2802" y="3203"/>
              <a:ext cx="950" cy="227"/>
              <a:chOff x="5070" y="2160"/>
              <a:chExt cx="950" cy="227"/>
            </a:xfrm>
          </p:grpSpPr>
          <p:sp>
            <p:nvSpPr>
              <p:cNvPr id="77" name="Freeform 42">
                <a:extLst>
                  <a:ext uri="{FF2B5EF4-FFF2-40B4-BE49-F238E27FC236}">
                    <a16:creationId xmlns:a16="http://schemas.microsoft.com/office/drawing/2014/main" id="{A59395C2-3418-4497-8532-19E0F4F6AC88}"/>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43">
                <a:extLst>
                  <a:ext uri="{FF2B5EF4-FFF2-40B4-BE49-F238E27FC236}">
                    <a16:creationId xmlns:a16="http://schemas.microsoft.com/office/drawing/2014/main" id="{C524E53E-89C0-4DA3-93EB-708282D26D86}"/>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44">
                <a:extLst>
                  <a:ext uri="{FF2B5EF4-FFF2-40B4-BE49-F238E27FC236}">
                    <a16:creationId xmlns:a16="http://schemas.microsoft.com/office/drawing/2014/main" id="{CF257A70-FD41-4243-BED4-BE6FFFEC4EFB}"/>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3" name="Freeform 45">
              <a:extLst>
                <a:ext uri="{FF2B5EF4-FFF2-40B4-BE49-F238E27FC236}">
                  <a16:creationId xmlns:a16="http://schemas.microsoft.com/office/drawing/2014/main" id="{50BA52F1-3307-4A1B-B5DF-B2D5BEFF836A}"/>
                </a:ext>
              </a:extLst>
            </p:cNvPr>
            <p:cNvSpPr>
              <a:spLocks/>
            </p:cNvSpPr>
            <p:nvPr/>
          </p:nvSpPr>
          <p:spPr bwMode="auto">
            <a:xfrm>
              <a:off x="3204" y="3176"/>
              <a:ext cx="62" cy="148"/>
            </a:xfrm>
            <a:custGeom>
              <a:avLst/>
              <a:gdLst>
                <a:gd name="T0" fmla="*/ 14 w 31"/>
                <a:gd name="T1" fmla="*/ 1 h 74"/>
                <a:gd name="T2" fmla="*/ 0 w 31"/>
                <a:gd name="T3" fmla="*/ 5 h 74"/>
                <a:gd name="T4" fmla="*/ 0 w 31"/>
                <a:gd name="T5" fmla="*/ 5 h 74"/>
                <a:gd name="T6" fmla="*/ 0 w 31"/>
                <a:gd name="T7" fmla="*/ 6 h 74"/>
                <a:gd name="T8" fmla="*/ 15 w 31"/>
                <a:gd name="T9" fmla="*/ 60 h 74"/>
                <a:gd name="T10" fmla="*/ 15 w 31"/>
                <a:gd name="T11" fmla="*/ 60 h 74"/>
                <a:gd name="T12" fmla="*/ 27 w 31"/>
                <a:gd name="T13" fmla="*/ 74 h 74"/>
                <a:gd name="T14" fmla="*/ 27 w 31"/>
                <a:gd name="T15" fmla="*/ 74 h 74"/>
                <a:gd name="T16" fmla="*/ 28 w 31"/>
                <a:gd name="T17" fmla="*/ 73 h 74"/>
                <a:gd name="T18" fmla="*/ 29 w 31"/>
                <a:gd name="T19" fmla="*/ 66 h 74"/>
                <a:gd name="T20" fmla="*/ 30 w 31"/>
                <a:gd name="T21" fmla="*/ 56 h 74"/>
                <a:gd name="T22" fmla="*/ 31 w 31"/>
                <a:gd name="T23" fmla="*/ 56 h 74"/>
                <a:gd name="T24" fmla="*/ 15 w 31"/>
                <a:gd name="T25" fmla="*/ 1 h 74"/>
                <a:gd name="T26" fmla="*/ 14 w 31"/>
                <a:gd name="T2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74">
                  <a:moveTo>
                    <a:pt x="14" y="1"/>
                  </a:moveTo>
                  <a:cubicBezTo>
                    <a:pt x="14" y="1"/>
                    <a:pt x="14" y="1"/>
                    <a:pt x="0" y="5"/>
                  </a:cubicBezTo>
                  <a:cubicBezTo>
                    <a:pt x="0" y="5"/>
                    <a:pt x="0" y="5"/>
                    <a:pt x="0" y="5"/>
                  </a:cubicBezTo>
                  <a:cubicBezTo>
                    <a:pt x="0" y="5"/>
                    <a:pt x="0" y="5"/>
                    <a:pt x="0" y="6"/>
                  </a:cubicBezTo>
                  <a:cubicBezTo>
                    <a:pt x="0" y="6"/>
                    <a:pt x="0" y="6"/>
                    <a:pt x="15" y="60"/>
                  </a:cubicBezTo>
                  <a:cubicBezTo>
                    <a:pt x="15" y="60"/>
                    <a:pt x="15" y="60"/>
                    <a:pt x="15" y="60"/>
                  </a:cubicBezTo>
                  <a:cubicBezTo>
                    <a:pt x="15" y="60"/>
                    <a:pt x="15" y="60"/>
                    <a:pt x="27" y="74"/>
                  </a:cubicBezTo>
                  <a:cubicBezTo>
                    <a:pt x="27" y="74"/>
                    <a:pt x="27" y="74"/>
                    <a:pt x="27" y="74"/>
                  </a:cubicBezTo>
                  <a:cubicBezTo>
                    <a:pt x="28" y="74"/>
                    <a:pt x="28" y="74"/>
                    <a:pt x="28" y="73"/>
                  </a:cubicBezTo>
                  <a:cubicBezTo>
                    <a:pt x="28" y="73"/>
                    <a:pt x="28" y="73"/>
                    <a:pt x="29" y="66"/>
                  </a:cubicBezTo>
                  <a:cubicBezTo>
                    <a:pt x="29" y="66"/>
                    <a:pt x="29" y="66"/>
                    <a:pt x="30" y="56"/>
                  </a:cubicBezTo>
                  <a:cubicBezTo>
                    <a:pt x="30" y="56"/>
                    <a:pt x="30" y="56"/>
                    <a:pt x="31" y="56"/>
                  </a:cubicBezTo>
                  <a:cubicBezTo>
                    <a:pt x="31" y="56"/>
                    <a:pt x="31" y="56"/>
                    <a:pt x="15" y="1"/>
                  </a:cubicBezTo>
                  <a:cubicBezTo>
                    <a:pt x="15" y="1"/>
                    <a:pt x="14" y="0"/>
                    <a:pt x="14" y="1"/>
                  </a:cubicBezTo>
                  <a:close/>
                </a:path>
              </a:pathLst>
            </a:cu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4" name="Group 46">
              <a:extLst>
                <a:ext uri="{FF2B5EF4-FFF2-40B4-BE49-F238E27FC236}">
                  <a16:creationId xmlns:a16="http://schemas.microsoft.com/office/drawing/2014/main" id="{77941DF1-DA4E-47FF-B723-A57A0E657FAB}"/>
                </a:ext>
              </a:extLst>
            </p:cNvPr>
            <p:cNvGrpSpPr>
              <a:grpSpLocks/>
            </p:cNvGrpSpPr>
            <p:nvPr/>
          </p:nvGrpSpPr>
          <p:grpSpPr bwMode="auto">
            <a:xfrm>
              <a:off x="3076" y="2696"/>
              <a:ext cx="417" cy="594"/>
              <a:chOff x="3443" y="2612"/>
              <a:chExt cx="417" cy="594"/>
            </a:xfrm>
          </p:grpSpPr>
          <p:sp>
            <p:nvSpPr>
              <p:cNvPr id="75" name="Freeform 47">
                <a:extLst>
                  <a:ext uri="{FF2B5EF4-FFF2-40B4-BE49-F238E27FC236}">
                    <a16:creationId xmlns:a16="http://schemas.microsoft.com/office/drawing/2014/main" id="{D4239BBC-F1F7-4B04-835F-29C465997E60}"/>
                  </a:ext>
                </a:extLst>
              </p:cNvPr>
              <p:cNvSpPr>
                <a:spLocks noEditPoints="1"/>
              </p:cNvSpPr>
              <p:nvPr/>
            </p:nvSpPr>
            <p:spPr bwMode="auto">
              <a:xfrm>
                <a:off x="3443" y="2795"/>
                <a:ext cx="417" cy="411"/>
              </a:xfrm>
              <a:custGeom>
                <a:avLst/>
                <a:gdLst>
                  <a:gd name="T0" fmla="*/ 182 w 208"/>
                  <a:gd name="T1" fmla="*/ 0 h 205"/>
                  <a:gd name="T2" fmla="*/ 24 w 208"/>
                  <a:gd name="T3" fmla="*/ 0 h 205"/>
                  <a:gd name="T4" fmla="*/ 0 w 208"/>
                  <a:gd name="T5" fmla="*/ 24 h 205"/>
                  <a:gd name="T6" fmla="*/ 0 w 208"/>
                  <a:gd name="T7" fmla="*/ 161 h 205"/>
                  <a:gd name="T8" fmla="*/ 5 w 208"/>
                  <a:gd name="T9" fmla="*/ 168 h 205"/>
                  <a:gd name="T10" fmla="*/ 10 w 208"/>
                  <a:gd name="T11" fmla="*/ 170 h 205"/>
                  <a:gd name="T12" fmla="*/ 42 w 208"/>
                  <a:gd name="T13" fmla="*/ 185 h 205"/>
                  <a:gd name="T14" fmla="*/ 63 w 208"/>
                  <a:gd name="T15" fmla="*/ 195 h 205"/>
                  <a:gd name="T16" fmla="*/ 77 w 208"/>
                  <a:gd name="T17" fmla="*/ 201 h 205"/>
                  <a:gd name="T18" fmla="*/ 99 w 208"/>
                  <a:gd name="T19" fmla="*/ 195 h 205"/>
                  <a:gd name="T20" fmla="*/ 100 w 208"/>
                  <a:gd name="T21" fmla="*/ 194 h 205"/>
                  <a:gd name="T22" fmla="*/ 92 w 208"/>
                  <a:gd name="T23" fmla="*/ 171 h 205"/>
                  <a:gd name="T24" fmla="*/ 72 w 208"/>
                  <a:gd name="T25" fmla="*/ 161 h 205"/>
                  <a:gd name="T26" fmla="*/ 91 w 208"/>
                  <a:gd name="T27" fmla="*/ 161 h 205"/>
                  <a:gd name="T28" fmla="*/ 100 w 208"/>
                  <a:gd name="T29" fmla="*/ 161 h 205"/>
                  <a:gd name="T30" fmla="*/ 109 w 208"/>
                  <a:gd name="T31" fmla="*/ 161 h 205"/>
                  <a:gd name="T32" fmla="*/ 136 w 208"/>
                  <a:gd name="T33" fmla="*/ 161 h 205"/>
                  <a:gd name="T34" fmla="*/ 116 w 208"/>
                  <a:gd name="T35" fmla="*/ 171 h 205"/>
                  <a:gd name="T36" fmla="*/ 108 w 208"/>
                  <a:gd name="T37" fmla="*/ 194 h 205"/>
                  <a:gd name="T38" fmla="*/ 108 w 208"/>
                  <a:gd name="T39" fmla="*/ 195 h 205"/>
                  <a:gd name="T40" fmla="*/ 131 w 208"/>
                  <a:gd name="T41" fmla="*/ 201 h 205"/>
                  <a:gd name="T42" fmla="*/ 145 w 208"/>
                  <a:gd name="T43" fmla="*/ 195 h 205"/>
                  <a:gd name="T44" fmla="*/ 167 w 208"/>
                  <a:gd name="T45" fmla="*/ 185 h 205"/>
                  <a:gd name="T46" fmla="*/ 197 w 208"/>
                  <a:gd name="T47" fmla="*/ 170 h 205"/>
                  <a:gd name="T48" fmla="*/ 202 w 208"/>
                  <a:gd name="T49" fmla="*/ 168 h 205"/>
                  <a:gd name="T50" fmla="*/ 207 w 208"/>
                  <a:gd name="T51" fmla="*/ 161 h 205"/>
                  <a:gd name="T52" fmla="*/ 208 w 208"/>
                  <a:gd name="T53" fmla="*/ 161 h 205"/>
                  <a:gd name="T54" fmla="*/ 208 w 208"/>
                  <a:gd name="T55" fmla="*/ 24 h 205"/>
                  <a:gd name="T56" fmla="*/ 182 w 208"/>
                  <a:gd name="T57" fmla="*/ 0 h 205"/>
                  <a:gd name="T58" fmla="*/ 41 w 208"/>
                  <a:gd name="T59" fmla="*/ 147 h 205"/>
                  <a:gd name="T60" fmla="*/ 35 w 208"/>
                  <a:gd name="T61" fmla="*/ 144 h 205"/>
                  <a:gd name="T62" fmla="*/ 35 w 208"/>
                  <a:gd name="T63" fmla="*/ 64 h 205"/>
                  <a:gd name="T64" fmla="*/ 41 w 208"/>
                  <a:gd name="T65" fmla="*/ 64 h 205"/>
                  <a:gd name="T66" fmla="*/ 41 w 208"/>
                  <a:gd name="T67" fmla="*/ 147 h 205"/>
                  <a:gd name="T68" fmla="*/ 174 w 208"/>
                  <a:gd name="T69" fmla="*/ 144 h 205"/>
                  <a:gd name="T70" fmla="*/ 167 w 208"/>
                  <a:gd name="T71" fmla="*/ 147 h 205"/>
                  <a:gd name="T72" fmla="*/ 167 w 208"/>
                  <a:gd name="T73" fmla="*/ 64 h 205"/>
                  <a:gd name="T74" fmla="*/ 174 w 208"/>
                  <a:gd name="T75" fmla="*/ 64 h 205"/>
                  <a:gd name="T76" fmla="*/ 174 w 208"/>
                  <a:gd name="T77" fmla="*/ 14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205">
                    <a:moveTo>
                      <a:pt x="182" y="0"/>
                    </a:moveTo>
                    <a:cubicBezTo>
                      <a:pt x="168" y="0"/>
                      <a:pt x="38" y="0"/>
                      <a:pt x="24" y="0"/>
                    </a:cubicBezTo>
                    <a:cubicBezTo>
                      <a:pt x="10" y="0"/>
                      <a:pt x="0" y="14"/>
                      <a:pt x="0" y="24"/>
                    </a:cubicBezTo>
                    <a:cubicBezTo>
                      <a:pt x="0" y="28"/>
                      <a:pt x="0" y="97"/>
                      <a:pt x="0" y="161"/>
                    </a:cubicBezTo>
                    <a:cubicBezTo>
                      <a:pt x="1" y="164"/>
                      <a:pt x="3" y="166"/>
                      <a:pt x="5" y="168"/>
                    </a:cubicBezTo>
                    <a:cubicBezTo>
                      <a:pt x="7" y="169"/>
                      <a:pt x="9" y="169"/>
                      <a:pt x="10" y="170"/>
                    </a:cubicBezTo>
                    <a:cubicBezTo>
                      <a:pt x="21" y="175"/>
                      <a:pt x="32" y="180"/>
                      <a:pt x="42" y="185"/>
                    </a:cubicBezTo>
                    <a:cubicBezTo>
                      <a:pt x="50" y="188"/>
                      <a:pt x="57" y="192"/>
                      <a:pt x="63" y="195"/>
                    </a:cubicBezTo>
                    <a:cubicBezTo>
                      <a:pt x="71" y="199"/>
                      <a:pt x="77" y="201"/>
                      <a:pt x="77" y="201"/>
                    </a:cubicBezTo>
                    <a:cubicBezTo>
                      <a:pt x="85" y="205"/>
                      <a:pt x="95" y="203"/>
                      <a:pt x="99" y="195"/>
                    </a:cubicBezTo>
                    <a:cubicBezTo>
                      <a:pt x="100" y="194"/>
                      <a:pt x="100" y="194"/>
                      <a:pt x="100" y="194"/>
                    </a:cubicBezTo>
                    <a:cubicBezTo>
                      <a:pt x="104" y="185"/>
                      <a:pt x="99" y="174"/>
                      <a:pt x="92" y="171"/>
                    </a:cubicBezTo>
                    <a:cubicBezTo>
                      <a:pt x="91" y="171"/>
                      <a:pt x="84" y="167"/>
                      <a:pt x="72" y="161"/>
                    </a:cubicBezTo>
                    <a:cubicBezTo>
                      <a:pt x="91" y="161"/>
                      <a:pt x="91" y="161"/>
                      <a:pt x="91" y="161"/>
                    </a:cubicBezTo>
                    <a:cubicBezTo>
                      <a:pt x="100" y="161"/>
                      <a:pt x="100" y="161"/>
                      <a:pt x="100" y="161"/>
                    </a:cubicBezTo>
                    <a:cubicBezTo>
                      <a:pt x="109" y="161"/>
                      <a:pt x="109" y="161"/>
                      <a:pt x="109" y="161"/>
                    </a:cubicBezTo>
                    <a:cubicBezTo>
                      <a:pt x="136" y="161"/>
                      <a:pt x="136" y="161"/>
                      <a:pt x="136" y="161"/>
                    </a:cubicBezTo>
                    <a:cubicBezTo>
                      <a:pt x="124" y="167"/>
                      <a:pt x="116" y="171"/>
                      <a:pt x="116" y="171"/>
                    </a:cubicBezTo>
                    <a:cubicBezTo>
                      <a:pt x="108" y="174"/>
                      <a:pt x="103" y="185"/>
                      <a:pt x="108" y="194"/>
                    </a:cubicBezTo>
                    <a:cubicBezTo>
                      <a:pt x="108" y="194"/>
                      <a:pt x="108" y="194"/>
                      <a:pt x="108" y="195"/>
                    </a:cubicBezTo>
                    <a:cubicBezTo>
                      <a:pt x="113" y="203"/>
                      <a:pt x="123" y="205"/>
                      <a:pt x="131" y="201"/>
                    </a:cubicBezTo>
                    <a:cubicBezTo>
                      <a:pt x="131" y="201"/>
                      <a:pt x="136" y="199"/>
                      <a:pt x="145" y="195"/>
                    </a:cubicBezTo>
                    <a:cubicBezTo>
                      <a:pt x="152" y="192"/>
                      <a:pt x="158" y="188"/>
                      <a:pt x="167" y="185"/>
                    </a:cubicBezTo>
                    <a:cubicBezTo>
                      <a:pt x="176" y="180"/>
                      <a:pt x="186" y="175"/>
                      <a:pt x="197" y="170"/>
                    </a:cubicBezTo>
                    <a:cubicBezTo>
                      <a:pt x="199" y="169"/>
                      <a:pt x="200" y="169"/>
                      <a:pt x="202" y="168"/>
                    </a:cubicBezTo>
                    <a:cubicBezTo>
                      <a:pt x="204" y="166"/>
                      <a:pt x="206" y="164"/>
                      <a:pt x="207" y="161"/>
                    </a:cubicBezTo>
                    <a:cubicBezTo>
                      <a:pt x="208" y="161"/>
                      <a:pt x="208" y="161"/>
                      <a:pt x="208" y="161"/>
                    </a:cubicBezTo>
                    <a:cubicBezTo>
                      <a:pt x="208" y="97"/>
                      <a:pt x="208" y="29"/>
                      <a:pt x="208" y="24"/>
                    </a:cubicBezTo>
                    <a:cubicBezTo>
                      <a:pt x="208" y="13"/>
                      <a:pt x="197" y="0"/>
                      <a:pt x="182" y="0"/>
                    </a:cubicBezTo>
                    <a:close/>
                    <a:moveTo>
                      <a:pt x="41" y="147"/>
                    </a:moveTo>
                    <a:cubicBezTo>
                      <a:pt x="38" y="146"/>
                      <a:pt x="37" y="145"/>
                      <a:pt x="35" y="144"/>
                    </a:cubicBezTo>
                    <a:cubicBezTo>
                      <a:pt x="35" y="101"/>
                      <a:pt x="35" y="64"/>
                      <a:pt x="35" y="64"/>
                    </a:cubicBezTo>
                    <a:cubicBezTo>
                      <a:pt x="41" y="64"/>
                      <a:pt x="41" y="64"/>
                      <a:pt x="41" y="64"/>
                    </a:cubicBezTo>
                    <a:cubicBezTo>
                      <a:pt x="41" y="64"/>
                      <a:pt x="41" y="97"/>
                      <a:pt x="41" y="147"/>
                    </a:cubicBezTo>
                    <a:close/>
                    <a:moveTo>
                      <a:pt x="174" y="144"/>
                    </a:moveTo>
                    <a:cubicBezTo>
                      <a:pt x="171" y="145"/>
                      <a:pt x="169" y="146"/>
                      <a:pt x="167" y="147"/>
                    </a:cubicBezTo>
                    <a:cubicBezTo>
                      <a:pt x="167" y="97"/>
                      <a:pt x="167" y="64"/>
                      <a:pt x="167" y="64"/>
                    </a:cubicBezTo>
                    <a:cubicBezTo>
                      <a:pt x="174" y="64"/>
                      <a:pt x="174" y="64"/>
                      <a:pt x="174" y="64"/>
                    </a:cubicBezTo>
                    <a:cubicBezTo>
                      <a:pt x="174" y="64"/>
                      <a:pt x="174" y="100"/>
                      <a:pt x="174" y="1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Oval 48">
                <a:extLst>
                  <a:ext uri="{FF2B5EF4-FFF2-40B4-BE49-F238E27FC236}">
                    <a16:creationId xmlns:a16="http://schemas.microsoft.com/office/drawing/2014/main" id="{4B93D3F5-75DF-43B6-91B3-580DCE9FE0B7}"/>
                  </a:ext>
                </a:extLst>
              </p:cNvPr>
              <p:cNvSpPr>
                <a:spLocks noChangeArrowheads="1"/>
              </p:cNvSpPr>
              <p:nvPr/>
            </p:nvSpPr>
            <p:spPr bwMode="auto">
              <a:xfrm>
                <a:off x="3567" y="2612"/>
                <a:ext cx="169" cy="169"/>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grpSp>
    </p:spTree>
    <p:extLst>
      <p:ext uri="{BB962C8B-B14F-4D97-AF65-F5344CB8AC3E}">
        <p14:creationId xmlns:p14="http://schemas.microsoft.com/office/powerpoint/2010/main" val="479042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7B68AD97-2007-4431-AE31-AA91C54C0D76}"/>
              </a:ext>
            </a:extLst>
          </p:cNvPr>
          <p:cNvSpPr>
            <a:spLocks noGrp="1"/>
          </p:cNvSpPr>
          <p:nvPr>
            <p:ph type="title"/>
          </p:nvPr>
        </p:nvSpPr>
        <p:spPr>
          <a:xfrm>
            <a:off x="410400" y="260648"/>
            <a:ext cx="94956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（４）ハラスメントの要因分析②　</a:t>
            </a:r>
          </a:p>
        </p:txBody>
      </p:sp>
      <p:sp>
        <p:nvSpPr>
          <p:cNvPr id="19" name="コンテンツ プレースホルダー 2">
            <a:extLst>
              <a:ext uri="{FF2B5EF4-FFF2-40B4-BE49-F238E27FC236}">
                <a16:creationId xmlns:a16="http://schemas.microsoft.com/office/drawing/2014/main" id="{121A77DE-DDF0-4ABF-A7CD-F4E20F119333}"/>
              </a:ext>
            </a:extLst>
          </p:cNvPr>
          <p:cNvSpPr txBox="1">
            <a:spLocks/>
          </p:cNvSpPr>
          <p:nvPr/>
        </p:nvSpPr>
        <p:spPr>
          <a:xfrm>
            <a:off x="532015" y="1340768"/>
            <a:ext cx="8950804" cy="377026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家族等のこれまでの経緯や背景について理解していますか。</a:t>
            </a:r>
            <a:endParaRPr lang="en-US" altLang="ja-JP"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生活歴や病歴の他に、介護サービスを利用するまでの間の経緯や家族を介護することで感じてきた負担の積み重なりが、ハラスメントの一因になっているかもしれません。例えば</a:t>
            </a:r>
            <a:r>
              <a:rPr lang="en-US" altLang="ja-JP" dirty="0">
                <a:latin typeface="游ゴシック" panose="020B0400000000000000" pitchFamily="50" charset="-128"/>
                <a:ea typeface="游ゴシック" panose="020B0400000000000000" pitchFamily="50" charset="-128"/>
              </a:rPr>
              <a:t>…</a:t>
            </a: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仕事・育児と介護の両立や生活環境の変化による精神的・肉体的な負担の積み重ね、経済的な負荷、相談できない孤独感、等の介護疲れ。</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家族を介護することへの強い責任感や完璧主義からくる要求。</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老老介護や障老介護による家族等の心身疲労。</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一見して分からない疾病や障害を家族等が有している可能性。</a:t>
            </a:r>
            <a:endParaRPr lang="en-US" altLang="ja-JP" dirty="0">
              <a:latin typeface="游ゴシック" panose="020B0400000000000000" pitchFamily="50" charset="-128"/>
              <a:ea typeface="游ゴシック" panose="020B0400000000000000" pitchFamily="50" charset="-128"/>
            </a:endParaRPr>
          </a:p>
          <a:p>
            <a:pPr marL="342900" lvl="1" indent="-342900">
              <a:buClrTx/>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利用者の家族等の情報も、ケアマネジャーと共有し、必要に応じて他の支援に繋ぐなどの対応もハラスメントの予防につながる可能性があります。</a:t>
            </a:r>
            <a:endParaRPr lang="en-US" altLang="ja-JP"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CF564846-7CA8-4B6B-9295-D2004556B318}"/>
              </a:ext>
            </a:extLst>
          </p:cNvPr>
          <p:cNvGrpSpPr/>
          <p:nvPr/>
        </p:nvGrpSpPr>
        <p:grpSpPr>
          <a:xfrm>
            <a:off x="410399" y="5157192"/>
            <a:ext cx="7967955" cy="1336213"/>
            <a:chOff x="410399" y="5189130"/>
            <a:chExt cx="7967955" cy="1336213"/>
          </a:xfrm>
        </p:grpSpPr>
        <p:sp>
          <p:nvSpPr>
            <p:cNvPr id="16" name="正方形/長方形 15">
              <a:extLst>
                <a:ext uri="{FF2B5EF4-FFF2-40B4-BE49-F238E27FC236}">
                  <a16:creationId xmlns:a16="http://schemas.microsoft.com/office/drawing/2014/main" id="{FF366414-0E7A-4FB9-8E6D-CEFFB808FB41}"/>
                </a:ext>
              </a:extLst>
            </p:cNvPr>
            <p:cNvSpPr/>
            <p:nvPr/>
          </p:nvSpPr>
          <p:spPr>
            <a:xfrm>
              <a:off x="410399" y="5384009"/>
              <a:ext cx="7967955" cy="1141334"/>
            </a:xfrm>
            <a:prstGeom prst="rect">
              <a:avLst/>
            </a:prstGeom>
            <a:noFill/>
            <a:ln w="34925" cap="rnd">
              <a:solidFill>
                <a:schemeClr val="accent6">
                  <a:lumMod val="60000"/>
                  <a:lumOff val="40000"/>
                </a:schemeClr>
              </a:solidFill>
              <a:prstDash val="sysDot"/>
              <a:round/>
            </a:ln>
          </p:spPr>
          <p:style>
            <a:lnRef idx="2">
              <a:schemeClr val="accent6"/>
            </a:lnRef>
            <a:fillRef idx="1">
              <a:schemeClr val="lt1"/>
            </a:fillRef>
            <a:effectRef idx="0">
              <a:schemeClr val="accent6"/>
            </a:effectRef>
            <a:fontRef idx="minor">
              <a:schemeClr val="dk1"/>
            </a:fontRef>
          </p:style>
          <p:txBody>
            <a:bodyPr lIns="72000" rIns="72000" bIns="36000" rtlCol="0" anchor="ctr"/>
            <a:lstStyle/>
            <a:p>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0AE90310-DB5C-41DE-A51C-01AB1B3175B8}"/>
                </a:ext>
              </a:extLst>
            </p:cNvPr>
            <p:cNvSpPr/>
            <p:nvPr/>
          </p:nvSpPr>
          <p:spPr>
            <a:xfrm>
              <a:off x="841550" y="5224736"/>
              <a:ext cx="1122067" cy="329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lIns="72000" rIns="72000" bIns="36000" rtlCol="0" anchor="ctr"/>
            <a:lstStyle/>
            <a:p>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6372EF56-56EF-499B-8E32-6311F5F1E298}"/>
                </a:ext>
              </a:extLst>
            </p:cNvPr>
            <p:cNvSpPr txBox="1"/>
            <p:nvPr/>
          </p:nvSpPr>
          <p:spPr>
            <a:xfrm>
              <a:off x="950613" y="5189130"/>
              <a:ext cx="1122067" cy="400110"/>
            </a:xfrm>
            <a:prstGeom prst="rect">
              <a:avLst/>
            </a:prstGeom>
            <a:noFill/>
          </p:spPr>
          <p:txBody>
            <a:bodyPr wrap="square" rtlCol="0">
              <a:spAutoFit/>
            </a:bodyPr>
            <a:lstStyle/>
            <a:p>
              <a:r>
                <a:rPr kumimoji="1" lang="ja-JP" altLang="en-US" sz="2000" b="1" dirty="0">
                  <a:ln w="6350">
                    <a:solidFill>
                      <a:schemeClr val="accent5">
                        <a:lumMod val="60000"/>
                        <a:lumOff val="40000"/>
                      </a:schemeClr>
                    </a:solidFill>
                    <a:prstDash val="solid"/>
                  </a:ln>
                  <a:solidFill>
                    <a:schemeClr val="accent6">
                      <a:lumMod val="60000"/>
                      <a:lumOff val="40000"/>
                    </a:schemeClr>
                  </a:solidFill>
                  <a:effectLst>
                    <a:outerShdw dist="38100" dir="2700000" algn="tl" rotWithShape="0">
                      <a:schemeClr val="accent5">
                        <a:lumMod val="60000"/>
                        <a:lumOff val="40000"/>
                      </a:schemeClr>
                    </a:outerShdw>
                  </a:effectLst>
                  <a:latin typeface="游ゴシック" panose="020B0400000000000000" pitchFamily="50" charset="-128"/>
                  <a:ea typeface="游ゴシック" panose="020B0400000000000000" pitchFamily="50" charset="-128"/>
                  <a:cs typeface="メイリオ" panose="020B0604030504040204" pitchFamily="50" charset="-128"/>
                </a:rPr>
                <a:t>留意点</a:t>
              </a:r>
            </a:p>
          </p:txBody>
        </p:sp>
        <p:grpSp>
          <p:nvGrpSpPr>
            <p:cNvPr id="25" name="Group 90">
              <a:extLst>
                <a:ext uri="{FF2B5EF4-FFF2-40B4-BE49-F238E27FC236}">
                  <a16:creationId xmlns:a16="http://schemas.microsoft.com/office/drawing/2014/main" id="{D1D01ABB-4D47-4D78-9D0D-9544902BB13B}"/>
                </a:ext>
              </a:extLst>
            </p:cNvPr>
            <p:cNvGrpSpPr>
              <a:grpSpLocks noChangeAspect="1"/>
            </p:cNvGrpSpPr>
            <p:nvPr/>
          </p:nvGrpSpPr>
          <p:grpSpPr bwMode="auto">
            <a:xfrm flipH="1">
              <a:off x="570440" y="5263662"/>
              <a:ext cx="422120" cy="229018"/>
              <a:chOff x="881" y="2359"/>
              <a:chExt cx="470" cy="255"/>
            </a:xfrm>
          </p:grpSpPr>
          <p:sp>
            <p:nvSpPr>
              <p:cNvPr id="26" name="Freeform 91">
                <a:extLst>
                  <a:ext uri="{FF2B5EF4-FFF2-40B4-BE49-F238E27FC236}">
                    <a16:creationId xmlns:a16="http://schemas.microsoft.com/office/drawing/2014/main" id="{027944ED-2D81-4D56-A813-031D558594F4}"/>
                  </a:ext>
                </a:extLst>
              </p:cNvPr>
              <p:cNvSpPr>
                <a:spLocks noChangeAspect="1"/>
              </p:cNvSpPr>
              <p:nvPr/>
            </p:nvSpPr>
            <p:spPr bwMode="gray">
              <a:xfrm rot="21600000">
                <a:off x="1060" y="2431"/>
                <a:ext cx="132" cy="50"/>
              </a:xfrm>
              <a:custGeom>
                <a:avLst/>
                <a:gdLst>
                  <a:gd name="T0" fmla="*/ 0 w 70"/>
                  <a:gd name="T1" fmla="*/ 14 h 26"/>
                  <a:gd name="T2" fmla="*/ 13 w 70"/>
                  <a:gd name="T3" fmla="*/ 0 h 26"/>
                  <a:gd name="T4" fmla="*/ 57 w 70"/>
                  <a:gd name="T5" fmla="*/ 0 h 26"/>
                  <a:gd name="T6" fmla="*/ 70 w 70"/>
                  <a:gd name="T7" fmla="*/ 14 h 26"/>
                  <a:gd name="T8" fmla="*/ 57 w 70"/>
                  <a:gd name="T9" fmla="*/ 26 h 26"/>
                  <a:gd name="T10" fmla="*/ 13 w 70"/>
                  <a:gd name="T11" fmla="*/ 26 h 26"/>
                  <a:gd name="T12" fmla="*/ 0 w 70"/>
                  <a:gd name="T13" fmla="*/ 14 h 26"/>
                </a:gdLst>
                <a:ahLst/>
                <a:cxnLst>
                  <a:cxn ang="0">
                    <a:pos x="T0" y="T1"/>
                  </a:cxn>
                  <a:cxn ang="0">
                    <a:pos x="T2" y="T3"/>
                  </a:cxn>
                  <a:cxn ang="0">
                    <a:pos x="T4" y="T5"/>
                  </a:cxn>
                  <a:cxn ang="0">
                    <a:pos x="T6" y="T7"/>
                  </a:cxn>
                  <a:cxn ang="0">
                    <a:pos x="T8" y="T9"/>
                  </a:cxn>
                  <a:cxn ang="0">
                    <a:pos x="T10" y="T11"/>
                  </a:cxn>
                  <a:cxn ang="0">
                    <a:pos x="T12" y="T13"/>
                  </a:cxn>
                </a:cxnLst>
                <a:rect l="0" t="0" r="r" b="b"/>
                <a:pathLst>
                  <a:path w="70" h="26">
                    <a:moveTo>
                      <a:pt x="0" y="14"/>
                    </a:moveTo>
                    <a:cubicBezTo>
                      <a:pt x="0" y="7"/>
                      <a:pt x="6" y="0"/>
                      <a:pt x="13" y="0"/>
                    </a:cubicBezTo>
                    <a:cubicBezTo>
                      <a:pt x="57" y="0"/>
                      <a:pt x="57" y="0"/>
                      <a:pt x="57" y="0"/>
                    </a:cubicBezTo>
                    <a:cubicBezTo>
                      <a:pt x="65" y="0"/>
                      <a:pt x="70" y="7"/>
                      <a:pt x="70" y="14"/>
                    </a:cubicBezTo>
                    <a:cubicBezTo>
                      <a:pt x="70" y="20"/>
                      <a:pt x="65" y="26"/>
                      <a:pt x="57" y="26"/>
                    </a:cubicBezTo>
                    <a:cubicBezTo>
                      <a:pt x="13" y="26"/>
                      <a:pt x="13" y="26"/>
                      <a:pt x="13" y="26"/>
                    </a:cubicBezTo>
                    <a:cubicBezTo>
                      <a:pt x="6" y="26"/>
                      <a:pt x="0" y="20"/>
                      <a:pt x="0" y="14"/>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92">
                <a:extLst>
                  <a:ext uri="{FF2B5EF4-FFF2-40B4-BE49-F238E27FC236}">
                    <a16:creationId xmlns:a16="http://schemas.microsoft.com/office/drawing/2014/main" id="{F8A73A88-5D27-451A-86EA-567DFCC02F69}"/>
                  </a:ext>
                </a:extLst>
              </p:cNvPr>
              <p:cNvSpPr>
                <a:spLocks noChangeAspect="1"/>
              </p:cNvSpPr>
              <p:nvPr/>
            </p:nvSpPr>
            <p:spPr bwMode="gray">
              <a:xfrm rot="21600000">
                <a:off x="1072" y="2493"/>
                <a:ext cx="120" cy="50"/>
              </a:xfrm>
              <a:custGeom>
                <a:avLst/>
                <a:gdLst>
                  <a:gd name="T0" fmla="*/ 0 w 64"/>
                  <a:gd name="T1" fmla="*/ 13 h 26"/>
                  <a:gd name="T2" fmla="*/ 13 w 64"/>
                  <a:gd name="T3" fmla="*/ 0 h 26"/>
                  <a:gd name="T4" fmla="*/ 51 w 64"/>
                  <a:gd name="T5" fmla="*/ 0 h 26"/>
                  <a:gd name="T6" fmla="*/ 64 w 64"/>
                  <a:gd name="T7" fmla="*/ 13 h 26"/>
                  <a:gd name="T8" fmla="*/ 51 w 64"/>
                  <a:gd name="T9" fmla="*/ 26 h 26"/>
                  <a:gd name="T10" fmla="*/ 13 w 64"/>
                  <a:gd name="T11" fmla="*/ 26 h 26"/>
                  <a:gd name="T12" fmla="*/ 0 w 64"/>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0" y="13"/>
                    </a:moveTo>
                    <a:cubicBezTo>
                      <a:pt x="0" y="6"/>
                      <a:pt x="6" y="0"/>
                      <a:pt x="13" y="0"/>
                    </a:cubicBezTo>
                    <a:cubicBezTo>
                      <a:pt x="51" y="0"/>
                      <a:pt x="51" y="0"/>
                      <a:pt x="51" y="0"/>
                    </a:cubicBezTo>
                    <a:cubicBezTo>
                      <a:pt x="59" y="0"/>
                      <a:pt x="64" y="6"/>
                      <a:pt x="64" y="13"/>
                    </a:cubicBezTo>
                    <a:cubicBezTo>
                      <a:pt x="64" y="20"/>
                      <a:pt x="59" y="26"/>
                      <a:pt x="51" y="26"/>
                    </a:cubicBezTo>
                    <a:cubicBezTo>
                      <a:pt x="13" y="26"/>
                      <a:pt x="13" y="26"/>
                      <a:pt x="13" y="26"/>
                    </a:cubicBezTo>
                    <a:cubicBezTo>
                      <a:pt x="6" y="26"/>
                      <a:pt x="0" y="20"/>
                      <a:pt x="0" y="13"/>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93">
                <a:extLst>
                  <a:ext uri="{FF2B5EF4-FFF2-40B4-BE49-F238E27FC236}">
                    <a16:creationId xmlns:a16="http://schemas.microsoft.com/office/drawing/2014/main" id="{3CDA8B08-BF99-4A66-A12A-31A868997610}"/>
                  </a:ext>
                </a:extLst>
              </p:cNvPr>
              <p:cNvSpPr>
                <a:spLocks noChangeAspect="1"/>
              </p:cNvSpPr>
              <p:nvPr/>
            </p:nvSpPr>
            <p:spPr bwMode="gray">
              <a:xfrm rot="21600000">
                <a:off x="1094" y="2554"/>
                <a:ext cx="98" cy="49"/>
              </a:xfrm>
              <a:custGeom>
                <a:avLst/>
                <a:gdLst>
                  <a:gd name="T0" fmla="*/ 0 w 52"/>
                  <a:gd name="T1" fmla="*/ 13 h 26"/>
                  <a:gd name="T2" fmla="*/ 13 w 52"/>
                  <a:gd name="T3" fmla="*/ 0 h 26"/>
                  <a:gd name="T4" fmla="*/ 39 w 52"/>
                  <a:gd name="T5" fmla="*/ 0 h 26"/>
                  <a:gd name="T6" fmla="*/ 52 w 52"/>
                  <a:gd name="T7" fmla="*/ 13 h 26"/>
                  <a:gd name="T8" fmla="*/ 39 w 52"/>
                  <a:gd name="T9" fmla="*/ 26 h 26"/>
                  <a:gd name="T10" fmla="*/ 13 w 52"/>
                  <a:gd name="T11" fmla="*/ 26 h 26"/>
                  <a:gd name="T12" fmla="*/ 0 w 52"/>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52" h="26">
                    <a:moveTo>
                      <a:pt x="0" y="13"/>
                    </a:moveTo>
                    <a:cubicBezTo>
                      <a:pt x="0" y="6"/>
                      <a:pt x="6" y="0"/>
                      <a:pt x="13" y="0"/>
                    </a:cubicBezTo>
                    <a:cubicBezTo>
                      <a:pt x="39" y="0"/>
                      <a:pt x="39" y="0"/>
                      <a:pt x="39" y="0"/>
                    </a:cubicBezTo>
                    <a:cubicBezTo>
                      <a:pt x="47" y="0"/>
                      <a:pt x="52" y="6"/>
                      <a:pt x="52" y="13"/>
                    </a:cubicBezTo>
                    <a:cubicBezTo>
                      <a:pt x="52" y="20"/>
                      <a:pt x="47" y="26"/>
                      <a:pt x="39" y="26"/>
                    </a:cubicBezTo>
                    <a:cubicBezTo>
                      <a:pt x="13" y="26"/>
                      <a:pt x="13" y="26"/>
                      <a:pt x="13" y="26"/>
                    </a:cubicBezTo>
                    <a:cubicBezTo>
                      <a:pt x="6" y="26"/>
                      <a:pt x="0" y="20"/>
                      <a:pt x="0" y="13"/>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94">
                <a:extLst>
                  <a:ext uri="{FF2B5EF4-FFF2-40B4-BE49-F238E27FC236}">
                    <a16:creationId xmlns:a16="http://schemas.microsoft.com/office/drawing/2014/main" id="{F5BDFF4C-5F1F-4491-945B-DD0138874C55}"/>
                  </a:ext>
                </a:extLst>
              </p:cNvPr>
              <p:cNvSpPr>
                <a:spLocks noChangeAspect="1"/>
              </p:cNvSpPr>
              <p:nvPr/>
            </p:nvSpPr>
            <p:spPr bwMode="gray">
              <a:xfrm>
                <a:off x="881" y="2359"/>
                <a:ext cx="470" cy="255"/>
              </a:xfrm>
              <a:custGeom>
                <a:avLst/>
                <a:gdLst>
                  <a:gd name="T0" fmla="*/ 234 w 249"/>
                  <a:gd name="T1" fmla="*/ 25 h 135"/>
                  <a:gd name="T2" fmla="*/ 176 w 249"/>
                  <a:gd name="T3" fmla="*/ 0 h 135"/>
                  <a:gd name="T4" fmla="*/ 19 w 249"/>
                  <a:gd name="T5" fmla="*/ 0 h 135"/>
                  <a:gd name="T6" fmla="*/ 0 w 249"/>
                  <a:gd name="T7" fmla="*/ 19 h 135"/>
                  <a:gd name="T8" fmla="*/ 19 w 249"/>
                  <a:gd name="T9" fmla="*/ 38 h 135"/>
                  <a:gd name="T10" fmla="*/ 94 w 249"/>
                  <a:gd name="T11" fmla="*/ 38 h 135"/>
                  <a:gd name="T12" fmla="*/ 89 w 249"/>
                  <a:gd name="T13" fmla="*/ 51 h 135"/>
                  <a:gd name="T14" fmla="*/ 101 w 249"/>
                  <a:gd name="T15" fmla="*/ 70 h 135"/>
                  <a:gd name="T16" fmla="*/ 95 w 249"/>
                  <a:gd name="T17" fmla="*/ 84 h 135"/>
                  <a:gd name="T18" fmla="*/ 112 w 249"/>
                  <a:gd name="T19" fmla="*/ 103 h 135"/>
                  <a:gd name="T20" fmla="*/ 107 w 249"/>
                  <a:gd name="T21" fmla="*/ 116 h 135"/>
                  <a:gd name="T22" fmla="*/ 126 w 249"/>
                  <a:gd name="T23" fmla="*/ 135 h 135"/>
                  <a:gd name="T24" fmla="*/ 195 w 249"/>
                  <a:gd name="T25" fmla="*/ 135 h 135"/>
                  <a:gd name="T26" fmla="*/ 243 w 249"/>
                  <a:gd name="T27" fmla="*/ 97 h 135"/>
                  <a:gd name="T28" fmla="*/ 234 w 249"/>
                  <a:gd name="T29" fmla="*/ 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135">
                    <a:moveTo>
                      <a:pt x="234" y="25"/>
                    </a:moveTo>
                    <a:cubicBezTo>
                      <a:pt x="223" y="8"/>
                      <a:pt x="202" y="2"/>
                      <a:pt x="176" y="0"/>
                    </a:cubicBezTo>
                    <a:cubicBezTo>
                      <a:pt x="181" y="0"/>
                      <a:pt x="19" y="0"/>
                      <a:pt x="19" y="0"/>
                    </a:cubicBezTo>
                    <a:cubicBezTo>
                      <a:pt x="9" y="0"/>
                      <a:pt x="0" y="8"/>
                      <a:pt x="0" y="19"/>
                    </a:cubicBezTo>
                    <a:cubicBezTo>
                      <a:pt x="0" y="30"/>
                      <a:pt x="9" y="38"/>
                      <a:pt x="19" y="38"/>
                    </a:cubicBezTo>
                    <a:cubicBezTo>
                      <a:pt x="19" y="38"/>
                      <a:pt x="63" y="38"/>
                      <a:pt x="94" y="38"/>
                    </a:cubicBezTo>
                    <a:cubicBezTo>
                      <a:pt x="91" y="42"/>
                      <a:pt x="89" y="47"/>
                      <a:pt x="89" y="51"/>
                    </a:cubicBezTo>
                    <a:cubicBezTo>
                      <a:pt x="89" y="60"/>
                      <a:pt x="95" y="67"/>
                      <a:pt x="101" y="70"/>
                    </a:cubicBezTo>
                    <a:cubicBezTo>
                      <a:pt x="98" y="73"/>
                      <a:pt x="95" y="78"/>
                      <a:pt x="95" y="84"/>
                    </a:cubicBezTo>
                    <a:cubicBezTo>
                      <a:pt x="95" y="94"/>
                      <a:pt x="103" y="101"/>
                      <a:pt x="112" y="103"/>
                    </a:cubicBezTo>
                    <a:cubicBezTo>
                      <a:pt x="109" y="106"/>
                      <a:pt x="107" y="110"/>
                      <a:pt x="107" y="116"/>
                    </a:cubicBezTo>
                    <a:cubicBezTo>
                      <a:pt x="107" y="127"/>
                      <a:pt x="115" y="135"/>
                      <a:pt x="126" y="135"/>
                    </a:cubicBezTo>
                    <a:cubicBezTo>
                      <a:pt x="195" y="135"/>
                      <a:pt x="195" y="135"/>
                      <a:pt x="195" y="135"/>
                    </a:cubicBezTo>
                    <a:cubicBezTo>
                      <a:pt x="220" y="135"/>
                      <a:pt x="239" y="116"/>
                      <a:pt x="243" y="97"/>
                    </a:cubicBezTo>
                    <a:cubicBezTo>
                      <a:pt x="249" y="67"/>
                      <a:pt x="245" y="42"/>
                      <a:pt x="234" y="25"/>
                    </a:cubicBezTo>
                    <a:close/>
                  </a:path>
                </a:pathLst>
              </a:custGeom>
              <a:solidFill>
                <a:schemeClr val="accent6">
                  <a:lumMod val="60000"/>
                  <a:lumOff val="40000"/>
                </a:schemeClr>
              </a:solidFill>
              <a:ln w="28575">
                <a:solidFill>
                  <a:schemeClr val="accent5">
                    <a:lumMod val="60000"/>
                    <a:lumOff val="40000"/>
                  </a:schemeClr>
                </a:solidFill>
                <a:round/>
                <a:headEnd/>
                <a:tailEnd/>
              </a:ln>
            </p:spPr>
            <p:txBody>
              <a:bodyPr/>
              <a:lstStyle/>
              <a:p>
                <a:endParaRPr lang="ja-JP" altLang="en-US" dirty="0"/>
              </a:p>
            </p:txBody>
          </p:sp>
          <p:sp>
            <p:nvSpPr>
              <p:cNvPr id="30" name="Freeform 95">
                <a:extLst>
                  <a:ext uri="{FF2B5EF4-FFF2-40B4-BE49-F238E27FC236}">
                    <a16:creationId xmlns:a16="http://schemas.microsoft.com/office/drawing/2014/main" id="{55FCEA2E-EEA6-473F-B017-AE3A1103F4E5}"/>
                  </a:ext>
                </a:extLst>
              </p:cNvPr>
              <p:cNvSpPr>
                <a:spLocks noChangeAspect="1"/>
              </p:cNvSpPr>
              <p:nvPr/>
            </p:nvSpPr>
            <p:spPr bwMode="gray">
              <a:xfrm rot="21600000">
                <a:off x="1060" y="2431"/>
                <a:ext cx="132" cy="50"/>
              </a:xfrm>
              <a:custGeom>
                <a:avLst/>
                <a:gdLst>
                  <a:gd name="T0" fmla="*/ 0 w 70"/>
                  <a:gd name="T1" fmla="*/ 14 h 26"/>
                  <a:gd name="T2" fmla="*/ 13 w 70"/>
                  <a:gd name="T3" fmla="*/ 0 h 26"/>
                  <a:gd name="T4" fmla="*/ 57 w 70"/>
                  <a:gd name="T5" fmla="*/ 0 h 26"/>
                  <a:gd name="T6" fmla="*/ 70 w 70"/>
                  <a:gd name="T7" fmla="*/ 14 h 26"/>
                  <a:gd name="T8" fmla="*/ 57 w 70"/>
                  <a:gd name="T9" fmla="*/ 26 h 26"/>
                  <a:gd name="T10" fmla="*/ 13 w 70"/>
                  <a:gd name="T11" fmla="*/ 26 h 26"/>
                  <a:gd name="T12" fmla="*/ 0 w 70"/>
                  <a:gd name="T13" fmla="*/ 14 h 26"/>
                </a:gdLst>
                <a:ahLst/>
                <a:cxnLst>
                  <a:cxn ang="0">
                    <a:pos x="T0" y="T1"/>
                  </a:cxn>
                  <a:cxn ang="0">
                    <a:pos x="T2" y="T3"/>
                  </a:cxn>
                  <a:cxn ang="0">
                    <a:pos x="T4" y="T5"/>
                  </a:cxn>
                  <a:cxn ang="0">
                    <a:pos x="T6" y="T7"/>
                  </a:cxn>
                  <a:cxn ang="0">
                    <a:pos x="T8" y="T9"/>
                  </a:cxn>
                  <a:cxn ang="0">
                    <a:pos x="T10" y="T11"/>
                  </a:cxn>
                  <a:cxn ang="0">
                    <a:pos x="T12" y="T13"/>
                  </a:cxn>
                </a:cxnLst>
                <a:rect l="0" t="0" r="r" b="b"/>
                <a:pathLst>
                  <a:path w="70" h="26">
                    <a:moveTo>
                      <a:pt x="0" y="14"/>
                    </a:moveTo>
                    <a:cubicBezTo>
                      <a:pt x="0" y="7"/>
                      <a:pt x="6" y="0"/>
                      <a:pt x="13" y="0"/>
                    </a:cubicBezTo>
                    <a:cubicBezTo>
                      <a:pt x="57" y="0"/>
                      <a:pt x="57" y="0"/>
                      <a:pt x="57" y="0"/>
                    </a:cubicBezTo>
                    <a:cubicBezTo>
                      <a:pt x="65" y="0"/>
                      <a:pt x="70" y="7"/>
                      <a:pt x="70" y="14"/>
                    </a:cubicBezTo>
                    <a:cubicBezTo>
                      <a:pt x="70" y="20"/>
                      <a:pt x="65" y="26"/>
                      <a:pt x="57" y="26"/>
                    </a:cubicBezTo>
                    <a:cubicBezTo>
                      <a:pt x="13" y="26"/>
                      <a:pt x="13" y="26"/>
                      <a:pt x="13" y="26"/>
                    </a:cubicBezTo>
                    <a:cubicBezTo>
                      <a:pt x="6" y="26"/>
                      <a:pt x="0" y="20"/>
                      <a:pt x="0" y="14"/>
                    </a:cubicBezTo>
                  </a:path>
                </a:pathLst>
              </a:custGeom>
              <a:solidFill>
                <a:schemeClr val="accent6">
                  <a:lumMod val="60000"/>
                  <a:lumOff val="40000"/>
                </a:schemeClr>
              </a:solidFill>
              <a:ln w="9525">
                <a:solidFill>
                  <a:schemeClr val="accent5">
                    <a:lumMod val="60000"/>
                    <a:lumOff val="40000"/>
                  </a:schemeClr>
                </a:solidFill>
                <a:round/>
                <a:headEnd/>
                <a:tailEnd/>
              </a:ln>
            </p:spPr>
            <p:txBody>
              <a:bodyPr/>
              <a:lstStyle/>
              <a:p>
                <a:endParaRPr lang="ja-JP" altLang="en-US"/>
              </a:p>
            </p:txBody>
          </p:sp>
          <p:sp>
            <p:nvSpPr>
              <p:cNvPr id="31" name="Freeform 96">
                <a:extLst>
                  <a:ext uri="{FF2B5EF4-FFF2-40B4-BE49-F238E27FC236}">
                    <a16:creationId xmlns:a16="http://schemas.microsoft.com/office/drawing/2014/main" id="{0B27D9A1-DE26-4FC2-BD04-15911C3B69A5}"/>
                  </a:ext>
                </a:extLst>
              </p:cNvPr>
              <p:cNvSpPr>
                <a:spLocks noChangeAspect="1"/>
              </p:cNvSpPr>
              <p:nvPr/>
            </p:nvSpPr>
            <p:spPr bwMode="gray">
              <a:xfrm>
                <a:off x="1064" y="2493"/>
                <a:ext cx="120" cy="50"/>
              </a:xfrm>
              <a:custGeom>
                <a:avLst/>
                <a:gdLst>
                  <a:gd name="T0" fmla="*/ 0 w 64"/>
                  <a:gd name="T1" fmla="*/ 13 h 26"/>
                  <a:gd name="T2" fmla="*/ 13 w 64"/>
                  <a:gd name="T3" fmla="*/ 0 h 26"/>
                  <a:gd name="T4" fmla="*/ 51 w 64"/>
                  <a:gd name="T5" fmla="*/ 0 h 26"/>
                  <a:gd name="T6" fmla="*/ 64 w 64"/>
                  <a:gd name="T7" fmla="*/ 13 h 26"/>
                  <a:gd name="T8" fmla="*/ 51 w 64"/>
                  <a:gd name="T9" fmla="*/ 26 h 26"/>
                  <a:gd name="T10" fmla="*/ 13 w 64"/>
                  <a:gd name="T11" fmla="*/ 26 h 26"/>
                  <a:gd name="T12" fmla="*/ 0 w 64"/>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0" y="13"/>
                    </a:moveTo>
                    <a:cubicBezTo>
                      <a:pt x="0" y="6"/>
                      <a:pt x="6" y="0"/>
                      <a:pt x="13" y="0"/>
                    </a:cubicBezTo>
                    <a:cubicBezTo>
                      <a:pt x="51" y="0"/>
                      <a:pt x="51" y="0"/>
                      <a:pt x="51" y="0"/>
                    </a:cubicBezTo>
                    <a:cubicBezTo>
                      <a:pt x="59" y="0"/>
                      <a:pt x="64" y="6"/>
                      <a:pt x="64" y="13"/>
                    </a:cubicBezTo>
                    <a:cubicBezTo>
                      <a:pt x="64" y="20"/>
                      <a:pt x="59" y="26"/>
                      <a:pt x="51" y="26"/>
                    </a:cubicBezTo>
                    <a:cubicBezTo>
                      <a:pt x="13" y="26"/>
                      <a:pt x="13" y="26"/>
                      <a:pt x="13" y="26"/>
                    </a:cubicBezTo>
                    <a:cubicBezTo>
                      <a:pt x="6" y="26"/>
                      <a:pt x="0" y="20"/>
                      <a:pt x="0" y="13"/>
                    </a:cubicBezTo>
                  </a:path>
                </a:pathLst>
              </a:custGeom>
              <a:solidFill>
                <a:schemeClr val="accent6">
                  <a:lumMod val="60000"/>
                  <a:lumOff val="40000"/>
                </a:schemeClr>
              </a:solidFill>
              <a:ln w="12700">
                <a:solidFill>
                  <a:schemeClr val="accent5">
                    <a:lumMod val="60000"/>
                    <a:lumOff val="40000"/>
                  </a:schemeClr>
                </a:solidFill>
                <a:round/>
                <a:headEnd/>
                <a:tailEnd/>
              </a:ln>
            </p:spPr>
            <p:txBody>
              <a:bodyPr/>
              <a:lstStyle/>
              <a:p>
                <a:endParaRPr lang="ja-JP" altLang="en-US"/>
              </a:p>
            </p:txBody>
          </p:sp>
          <p:sp>
            <p:nvSpPr>
              <p:cNvPr id="32" name="Freeform 97">
                <a:extLst>
                  <a:ext uri="{FF2B5EF4-FFF2-40B4-BE49-F238E27FC236}">
                    <a16:creationId xmlns:a16="http://schemas.microsoft.com/office/drawing/2014/main" id="{E4892B90-2AB9-45B9-A483-0CE0216C8C21}"/>
                  </a:ext>
                </a:extLst>
              </p:cNvPr>
              <p:cNvSpPr>
                <a:spLocks noChangeAspect="1"/>
              </p:cNvSpPr>
              <p:nvPr/>
            </p:nvSpPr>
            <p:spPr bwMode="gray">
              <a:xfrm rot="21600000">
                <a:off x="1094" y="2554"/>
                <a:ext cx="98" cy="49"/>
              </a:xfrm>
              <a:custGeom>
                <a:avLst/>
                <a:gdLst>
                  <a:gd name="T0" fmla="*/ 0 w 52"/>
                  <a:gd name="T1" fmla="*/ 13 h 26"/>
                  <a:gd name="T2" fmla="*/ 13 w 52"/>
                  <a:gd name="T3" fmla="*/ 0 h 26"/>
                  <a:gd name="T4" fmla="*/ 39 w 52"/>
                  <a:gd name="T5" fmla="*/ 0 h 26"/>
                  <a:gd name="T6" fmla="*/ 52 w 52"/>
                  <a:gd name="T7" fmla="*/ 13 h 26"/>
                  <a:gd name="T8" fmla="*/ 39 w 52"/>
                  <a:gd name="T9" fmla="*/ 26 h 26"/>
                  <a:gd name="T10" fmla="*/ 13 w 52"/>
                  <a:gd name="T11" fmla="*/ 26 h 26"/>
                  <a:gd name="T12" fmla="*/ 0 w 52"/>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52" h="26">
                    <a:moveTo>
                      <a:pt x="0" y="13"/>
                    </a:moveTo>
                    <a:cubicBezTo>
                      <a:pt x="0" y="6"/>
                      <a:pt x="6" y="0"/>
                      <a:pt x="13" y="0"/>
                    </a:cubicBezTo>
                    <a:cubicBezTo>
                      <a:pt x="39" y="0"/>
                      <a:pt x="39" y="0"/>
                      <a:pt x="39" y="0"/>
                    </a:cubicBezTo>
                    <a:cubicBezTo>
                      <a:pt x="47" y="0"/>
                      <a:pt x="52" y="6"/>
                      <a:pt x="52" y="13"/>
                    </a:cubicBezTo>
                    <a:cubicBezTo>
                      <a:pt x="52" y="20"/>
                      <a:pt x="47" y="26"/>
                      <a:pt x="39" y="26"/>
                    </a:cubicBezTo>
                    <a:cubicBezTo>
                      <a:pt x="13" y="26"/>
                      <a:pt x="13" y="26"/>
                      <a:pt x="13" y="26"/>
                    </a:cubicBezTo>
                    <a:cubicBezTo>
                      <a:pt x="6" y="26"/>
                      <a:pt x="0" y="20"/>
                      <a:pt x="0" y="13"/>
                    </a:cubicBezTo>
                  </a:path>
                </a:pathLst>
              </a:custGeom>
              <a:solidFill>
                <a:schemeClr val="accent6">
                  <a:lumMod val="60000"/>
                  <a:lumOff val="40000"/>
                </a:schemeClr>
              </a:solidFill>
              <a:ln w="12700">
                <a:solidFill>
                  <a:schemeClr val="accent5">
                    <a:lumMod val="60000"/>
                    <a:lumOff val="40000"/>
                  </a:schemeClr>
                </a:solidFill>
                <a:round/>
                <a:headEnd/>
                <a:tailEnd/>
              </a:ln>
            </p:spPr>
            <p:txBody>
              <a:bodyPr/>
              <a:lstStyle/>
              <a:p>
                <a:endParaRPr lang="ja-JP" altLang="en-US"/>
              </a:p>
            </p:txBody>
          </p:sp>
          <p:sp>
            <p:nvSpPr>
              <p:cNvPr id="34" name="Freeform 99">
                <a:extLst>
                  <a:ext uri="{FF2B5EF4-FFF2-40B4-BE49-F238E27FC236}">
                    <a16:creationId xmlns:a16="http://schemas.microsoft.com/office/drawing/2014/main" id="{F66AA0AA-B1AC-4310-BC30-CFB18197DBD8}"/>
                  </a:ext>
                </a:extLst>
              </p:cNvPr>
              <p:cNvSpPr>
                <a:spLocks noChangeAspect="1"/>
              </p:cNvSpPr>
              <p:nvPr/>
            </p:nvSpPr>
            <p:spPr bwMode="gray">
              <a:xfrm rot="21600000">
                <a:off x="1091" y="2363"/>
                <a:ext cx="238" cy="115"/>
              </a:xfrm>
              <a:custGeom>
                <a:avLst/>
                <a:gdLst>
                  <a:gd name="T0" fmla="*/ 125 w 126"/>
                  <a:gd name="T1" fmla="*/ 28 h 61"/>
                  <a:gd name="T2" fmla="*/ 116 w 126"/>
                  <a:gd name="T3" fmla="*/ 14 h 61"/>
                  <a:gd name="T4" fmla="*/ 78 w 126"/>
                  <a:gd name="T5" fmla="*/ 0 h 61"/>
                  <a:gd name="T6" fmla="*/ 73 w 126"/>
                  <a:gd name="T7" fmla="*/ 1 h 61"/>
                  <a:gd name="T8" fmla="*/ 62 w 126"/>
                  <a:gd name="T9" fmla="*/ 5 h 61"/>
                  <a:gd name="T10" fmla="*/ 30 w 126"/>
                  <a:gd name="T11" fmla="*/ 19 h 61"/>
                  <a:gd name="T12" fmla="*/ 14 w 126"/>
                  <a:gd name="T13" fmla="*/ 26 h 61"/>
                  <a:gd name="T14" fmla="*/ 0 w 126"/>
                  <a:gd name="T15" fmla="*/ 44 h 61"/>
                  <a:gd name="T16" fmla="*/ 0 w 126"/>
                  <a:gd name="T17" fmla="*/ 45 h 61"/>
                  <a:gd name="T18" fmla="*/ 3 w 126"/>
                  <a:gd name="T19" fmla="*/ 53 h 61"/>
                  <a:gd name="T20" fmla="*/ 6 w 126"/>
                  <a:gd name="T21" fmla="*/ 57 h 61"/>
                  <a:gd name="T22" fmla="*/ 9 w 126"/>
                  <a:gd name="T23" fmla="*/ 59 h 61"/>
                  <a:gd name="T24" fmla="*/ 20 w 126"/>
                  <a:gd name="T25" fmla="*/ 61 h 61"/>
                  <a:gd name="T26" fmla="*/ 45 w 126"/>
                  <a:gd name="T27" fmla="*/ 59 h 61"/>
                  <a:gd name="T28" fmla="*/ 83 w 126"/>
                  <a:gd name="T29" fmla="*/ 48 h 61"/>
                  <a:gd name="T30" fmla="*/ 110 w 126"/>
                  <a:gd name="T31" fmla="*/ 39 h 61"/>
                  <a:gd name="T32" fmla="*/ 119 w 126"/>
                  <a:gd name="T33" fmla="*/ 35 h 61"/>
                  <a:gd name="T34" fmla="*/ 125 w 126"/>
                  <a:gd name="T35"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61">
                    <a:moveTo>
                      <a:pt x="125" y="28"/>
                    </a:moveTo>
                    <a:cubicBezTo>
                      <a:pt x="124" y="25"/>
                      <a:pt x="119" y="17"/>
                      <a:pt x="116" y="14"/>
                    </a:cubicBezTo>
                    <a:cubicBezTo>
                      <a:pt x="105" y="6"/>
                      <a:pt x="98" y="2"/>
                      <a:pt x="78" y="0"/>
                    </a:cubicBezTo>
                    <a:cubicBezTo>
                      <a:pt x="76" y="0"/>
                      <a:pt x="74" y="0"/>
                      <a:pt x="73" y="1"/>
                    </a:cubicBezTo>
                    <a:cubicBezTo>
                      <a:pt x="66" y="2"/>
                      <a:pt x="65" y="3"/>
                      <a:pt x="62" y="5"/>
                    </a:cubicBezTo>
                    <a:cubicBezTo>
                      <a:pt x="58" y="6"/>
                      <a:pt x="51" y="10"/>
                      <a:pt x="30" y="19"/>
                    </a:cubicBezTo>
                    <a:cubicBezTo>
                      <a:pt x="26" y="21"/>
                      <a:pt x="19" y="23"/>
                      <a:pt x="14" y="26"/>
                    </a:cubicBezTo>
                    <a:cubicBezTo>
                      <a:pt x="8" y="29"/>
                      <a:pt x="2" y="35"/>
                      <a:pt x="0" y="44"/>
                    </a:cubicBezTo>
                    <a:cubicBezTo>
                      <a:pt x="0" y="44"/>
                      <a:pt x="0" y="44"/>
                      <a:pt x="0" y="45"/>
                    </a:cubicBezTo>
                    <a:cubicBezTo>
                      <a:pt x="0" y="48"/>
                      <a:pt x="2" y="51"/>
                      <a:pt x="3" y="53"/>
                    </a:cubicBezTo>
                    <a:cubicBezTo>
                      <a:pt x="4" y="55"/>
                      <a:pt x="5" y="56"/>
                      <a:pt x="6" y="57"/>
                    </a:cubicBezTo>
                    <a:cubicBezTo>
                      <a:pt x="7" y="58"/>
                      <a:pt x="7" y="58"/>
                      <a:pt x="9" y="59"/>
                    </a:cubicBezTo>
                    <a:cubicBezTo>
                      <a:pt x="12" y="61"/>
                      <a:pt x="16" y="61"/>
                      <a:pt x="20" y="61"/>
                    </a:cubicBezTo>
                    <a:cubicBezTo>
                      <a:pt x="29" y="61"/>
                      <a:pt x="40" y="60"/>
                      <a:pt x="45" y="59"/>
                    </a:cubicBezTo>
                    <a:cubicBezTo>
                      <a:pt x="47" y="58"/>
                      <a:pt x="65" y="54"/>
                      <a:pt x="83" y="48"/>
                    </a:cubicBezTo>
                    <a:cubicBezTo>
                      <a:pt x="93" y="45"/>
                      <a:pt x="102" y="42"/>
                      <a:pt x="110" y="39"/>
                    </a:cubicBezTo>
                    <a:cubicBezTo>
                      <a:pt x="114" y="38"/>
                      <a:pt x="117" y="37"/>
                      <a:pt x="119" y="35"/>
                    </a:cubicBezTo>
                    <a:cubicBezTo>
                      <a:pt x="121" y="33"/>
                      <a:pt x="126" y="30"/>
                      <a:pt x="125" y="28"/>
                    </a:cubicBezTo>
                    <a:close/>
                  </a:path>
                </a:pathLst>
              </a:custGeom>
              <a:solidFill>
                <a:schemeClr val="accent6">
                  <a:lumMod val="60000"/>
                  <a:lumOff val="40000"/>
                </a:schemeClr>
              </a:solidFill>
              <a:ln w="9525">
                <a:solidFill>
                  <a:schemeClr val="accent5">
                    <a:lumMod val="60000"/>
                    <a:lumOff val="40000"/>
                  </a:schemeClr>
                </a:solidFill>
                <a:round/>
                <a:headEnd/>
                <a:tailEnd/>
              </a:ln>
            </p:spPr>
            <p:txBody>
              <a:bodyPr/>
              <a:lstStyle/>
              <a:p>
                <a:endParaRPr lang="ja-JP" altLang="en-US"/>
              </a:p>
            </p:txBody>
          </p:sp>
          <p:sp>
            <p:nvSpPr>
              <p:cNvPr id="35" name="Freeform 100">
                <a:extLst>
                  <a:ext uri="{FF2B5EF4-FFF2-40B4-BE49-F238E27FC236}">
                    <a16:creationId xmlns:a16="http://schemas.microsoft.com/office/drawing/2014/main" id="{F04C3C9A-95EA-434C-9AE2-C99160F9BA5E}"/>
                  </a:ext>
                </a:extLst>
              </p:cNvPr>
              <p:cNvSpPr>
                <a:spLocks noChangeAspect="1"/>
              </p:cNvSpPr>
              <p:nvPr/>
            </p:nvSpPr>
            <p:spPr bwMode="gray">
              <a:xfrm>
                <a:off x="1101" y="2368"/>
                <a:ext cx="221" cy="104"/>
              </a:xfrm>
              <a:custGeom>
                <a:avLst/>
                <a:gdLst>
                  <a:gd name="T0" fmla="*/ 113 w 117"/>
                  <a:gd name="T1" fmla="*/ 24 h 55"/>
                  <a:gd name="T2" fmla="*/ 38 w 117"/>
                  <a:gd name="T3" fmla="*/ 51 h 55"/>
                  <a:gd name="T4" fmla="*/ 6 w 117"/>
                  <a:gd name="T5" fmla="*/ 52 h 55"/>
                  <a:gd name="T6" fmla="*/ 0 w 117"/>
                  <a:gd name="T7" fmla="*/ 41 h 55"/>
                  <a:gd name="T8" fmla="*/ 26 w 117"/>
                  <a:gd name="T9" fmla="*/ 20 h 55"/>
                  <a:gd name="T10" fmla="*/ 66 w 117"/>
                  <a:gd name="T11" fmla="*/ 3 h 55"/>
                  <a:gd name="T12" fmla="*/ 113 w 117"/>
                  <a:gd name="T13" fmla="*/ 24 h 55"/>
                </a:gdLst>
                <a:ahLst/>
                <a:cxnLst>
                  <a:cxn ang="0">
                    <a:pos x="T0" y="T1"/>
                  </a:cxn>
                  <a:cxn ang="0">
                    <a:pos x="T2" y="T3"/>
                  </a:cxn>
                  <a:cxn ang="0">
                    <a:pos x="T4" y="T5"/>
                  </a:cxn>
                  <a:cxn ang="0">
                    <a:pos x="T6" y="T7"/>
                  </a:cxn>
                  <a:cxn ang="0">
                    <a:pos x="T8" y="T9"/>
                  </a:cxn>
                  <a:cxn ang="0">
                    <a:pos x="T10" y="T11"/>
                  </a:cxn>
                  <a:cxn ang="0">
                    <a:pos x="T12" y="T13"/>
                  </a:cxn>
                </a:cxnLst>
                <a:rect l="0" t="0" r="r" b="b"/>
                <a:pathLst>
                  <a:path w="117" h="55">
                    <a:moveTo>
                      <a:pt x="113" y="24"/>
                    </a:moveTo>
                    <a:cubicBezTo>
                      <a:pt x="117" y="31"/>
                      <a:pt x="38" y="51"/>
                      <a:pt x="38" y="51"/>
                    </a:cubicBezTo>
                    <a:cubicBezTo>
                      <a:pt x="34" y="52"/>
                      <a:pt x="11" y="55"/>
                      <a:pt x="6" y="52"/>
                    </a:cubicBezTo>
                    <a:cubicBezTo>
                      <a:pt x="5" y="51"/>
                      <a:pt x="0" y="44"/>
                      <a:pt x="0" y="41"/>
                    </a:cubicBezTo>
                    <a:cubicBezTo>
                      <a:pt x="3" y="26"/>
                      <a:pt x="18" y="24"/>
                      <a:pt x="26" y="20"/>
                    </a:cubicBezTo>
                    <a:cubicBezTo>
                      <a:pt x="56" y="7"/>
                      <a:pt x="53" y="6"/>
                      <a:pt x="66" y="3"/>
                    </a:cubicBezTo>
                    <a:cubicBezTo>
                      <a:pt x="79" y="0"/>
                      <a:pt x="105" y="8"/>
                      <a:pt x="113" y="24"/>
                    </a:cubicBezTo>
                    <a:close/>
                  </a:path>
                </a:pathLst>
              </a:custGeom>
              <a:solidFill>
                <a:schemeClr val="accent6">
                  <a:lumMod val="60000"/>
                  <a:lumOff val="40000"/>
                </a:schemeClr>
              </a:solidFill>
              <a:ln w="12700">
                <a:solidFill>
                  <a:schemeClr val="accent5">
                    <a:lumMod val="60000"/>
                    <a:lumOff val="40000"/>
                  </a:schemeClr>
                </a:solidFill>
                <a:round/>
                <a:headEnd/>
                <a:tailEnd/>
              </a:ln>
            </p:spPr>
            <p:txBody>
              <a:bodyPr/>
              <a:lstStyle/>
              <a:p>
                <a:endParaRPr lang="ja-JP" altLang="en-US" dirty="0"/>
              </a:p>
            </p:txBody>
          </p:sp>
        </p:grpSp>
        <p:sp>
          <p:nvSpPr>
            <p:cNvPr id="15" name="正方形/長方形 14">
              <a:extLst>
                <a:ext uri="{FF2B5EF4-FFF2-40B4-BE49-F238E27FC236}">
                  <a16:creationId xmlns:a16="http://schemas.microsoft.com/office/drawing/2014/main" id="{A1C12E29-6AE3-45BB-BBB8-12D23380B198}"/>
                </a:ext>
              </a:extLst>
            </p:cNvPr>
            <p:cNvSpPr/>
            <p:nvPr/>
          </p:nvSpPr>
          <p:spPr>
            <a:xfrm>
              <a:off x="512256" y="5589240"/>
              <a:ext cx="7866098" cy="830997"/>
            </a:xfrm>
            <a:prstGeom prst="rect">
              <a:avLst/>
            </a:prstGeom>
          </p:spPr>
          <p:txBody>
            <a:bodyPr wrap="square">
              <a:spAutoFit/>
            </a:bodyPr>
            <a:lstStyle/>
            <a:p>
              <a:pPr>
                <a:buClr>
                  <a:srgbClr val="0070C0"/>
                </a:buClr>
              </a:pPr>
              <a:r>
                <a:rPr lang="ja-JP" altLang="en-US" sz="1600" b="1" dirty="0">
                  <a:latin typeface="游ゴシック" panose="020B0400000000000000" pitchFamily="50" charset="-128"/>
                  <a:ea typeface="游ゴシック" panose="020B0400000000000000" pitchFamily="50" charset="-128"/>
                  <a:cs typeface="メイリオ" panose="020B0604030504040204" pitchFamily="50" charset="-128"/>
                </a:rPr>
                <a:t>家族等の抱える大変な状況や事情があるからといって、施設・事業所や職員が我慢して抱え込む必要はありませんが、家族等の背景を理解、認識することで、状況に応じた対応・対策・予防策に向けた土台を考えることができます。</a:t>
              </a:r>
              <a:endParaRPr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endParaRPr>
            </a:p>
          </p:txBody>
        </p:sp>
      </p:grpSp>
      <p:grpSp>
        <p:nvGrpSpPr>
          <p:cNvPr id="23" name="グループ化 22">
            <a:extLst>
              <a:ext uri="{FF2B5EF4-FFF2-40B4-BE49-F238E27FC236}">
                <a16:creationId xmlns:a16="http://schemas.microsoft.com/office/drawing/2014/main" id="{9A3976BF-198E-4763-BAED-9835F6E43138}"/>
              </a:ext>
            </a:extLst>
          </p:cNvPr>
          <p:cNvGrpSpPr/>
          <p:nvPr/>
        </p:nvGrpSpPr>
        <p:grpSpPr>
          <a:xfrm>
            <a:off x="423182" y="980728"/>
            <a:ext cx="2873625" cy="4123496"/>
            <a:chOff x="423182" y="3234049"/>
            <a:chExt cx="2873625" cy="4123496"/>
          </a:xfrm>
        </p:grpSpPr>
        <p:sp>
          <p:nvSpPr>
            <p:cNvPr id="24" name="正方形/長方形 23">
              <a:extLst>
                <a:ext uri="{FF2B5EF4-FFF2-40B4-BE49-F238E27FC236}">
                  <a16:creationId xmlns:a16="http://schemas.microsoft.com/office/drawing/2014/main" id="{6AB2A316-8248-4442-BE4D-A430442429D6}"/>
                </a:ext>
              </a:extLst>
            </p:cNvPr>
            <p:cNvSpPr/>
            <p:nvPr/>
          </p:nvSpPr>
          <p:spPr>
            <a:xfrm>
              <a:off x="423182" y="3234049"/>
              <a:ext cx="2873625" cy="307777"/>
            </a:xfrm>
            <a:prstGeom prst="rect">
              <a:avLst/>
            </a:prstGeom>
            <a:solidFill>
              <a:schemeClr val="accent2">
                <a:lumMod val="75000"/>
              </a:schemeClr>
            </a:solidFill>
            <a:ln w="19050">
              <a:solidFill>
                <a:schemeClr val="accent2">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0" bIns="0" numCol="1" spcCol="0" rtlCol="0" fromWordArt="0" anchor="ctr" anchorCtr="0" forceAA="0" compatLnSpc="1">
              <a:prstTxWarp prst="textNoShape">
                <a:avLst/>
              </a:prstTxWarp>
              <a:noAutofit/>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rPr>
                <a:t>利用者の家族等による要因</a:t>
              </a:r>
            </a:p>
          </p:txBody>
        </p:sp>
        <p:cxnSp>
          <p:nvCxnSpPr>
            <p:cNvPr id="33" name="直線コネクタ 32">
              <a:extLst>
                <a:ext uri="{FF2B5EF4-FFF2-40B4-BE49-F238E27FC236}">
                  <a16:creationId xmlns:a16="http://schemas.microsoft.com/office/drawing/2014/main" id="{5A89BC12-6190-4A2A-9CB1-DF6DB9758A29}"/>
                </a:ext>
              </a:extLst>
            </p:cNvPr>
            <p:cNvCxnSpPr/>
            <p:nvPr/>
          </p:nvCxnSpPr>
          <p:spPr>
            <a:xfrm>
              <a:off x="423182" y="3361545"/>
              <a:ext cx="0" cy="39960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C9755735-4BA3-43EA-BDF2-F4AF4F89B19E}"/>
              </a:ext>
            </a:extLst>
          </p:cNvPr>
          <p:cNvGrpSpPr/>
          <p:nvPr/>
        </p:nvGrpSpPr>
        <p:grpSpPr>
          <a:xfrm>
            <a:off x="8719225" y="5194290"/>
            <a:ext cx="690450" cy="1313179"/>
            <a:chOff x="8719225" y="5194290"/>
            <a:chExt cx="690450" cy="1313179"/>
          </a:xfrm>
        </p:grpSpPr>
        <p:grpSp>
          <p:nvGrpSpPr>
            <p:cNvPr id="36" name="Group 64">
              <a:extLst>
                <a:ext uri="{FF2B5EF4-FFF2-40B4-BE49-F238E27FC236}">
                  <a16:creationId xmlns:a16="http://schemas.microsoft.com/office/drawing/2014/main" id="{4FC5C9CE-5658-44FD-9AD3-C396A45AE88F}"/>
                </a:ext>
              </a:extLst>
            </p:cNvPr>
            <p:cNvGrpSpPr>
              <a:grpSpLocks noChangeAspect="1"/>
            </p:cNvGrpSpPr>
            <p:nvPr/>
          </p:nvGrpSpPr>
          <p:grpSpPr bwMode="auto">
            <a:xfrm>
              <a:off x="8719225" y="5205005"/>
              <a:ext cx="690450" cy="1302464"/>
              <a:chOff x="4027" y="754"/>
              <a:chExt cx="713" cy="1345"/>
            </a:xfrm>
          </p:grpSpPr>
          <p:grpSp>
            <p:nvGrpSpPr>
              <p:cNvPr id="37" name="Group 65">
                <a:extLst>
                  <a:ext uri="{FF2B5EF4-FFF2-40B4-BE49-F238E27FC236}">
                    <a16:creationId xmlns:a16="http://schemas.microsoft.com/office/drawing/2014/main" id="{B7B4FE3F-62C6-4F46-A6EE-178A359AC676}"/>
                  </a:ext>
                </a:extLst>
              </p:cNvPr>
              <p:cNvGrpSpPr>
                <a:grpSpLocks noChangeAspect="1"/>
              </p:cNvGrpSpPr>
              <p:nvPr/>
            </p:nvGrpSpPr>
            <p:grpSpPr bwMode="auto">
              <a:xfrm>
                <a:off x="4254" y="754"/>
                <a:ext cx="486" cy="1345"/>
                <a:chOff x="2259" y="911"/>
                <a:chExt cx="486" cy="1345"/>
              </a:xfrm>
            </p:grpSpPr>
            <p:sp>
              <p:nvSpPr>
                <p:cNvPr id="53" name="Freeform 66">
                  <a:extLst>
                    <a:ext uri="{FF2B5EF4-FFF2-40B4-BE49-F238E27FC236}">
                      <a16:creationId xmlns:a16="http://schemas.microsoft.com/office/drawing/2014/main" id="{0EF95BA8-4650-465E-B81D-1702C5B9FD71}"/>
                    </a:ext>
                  </a:extLst>
                </p:cNvPr>
                <p:cNvSpPr>
                  <a:spLocks noChangeAspect="1"/>
                </p:cNvSpPr>
                <p:nvPr/>
              </p:nvSpPr>
              <p:spPr bwMode="auto">
                <a:xfrm>
                  <a:off x="2437" y="911"/>
                  <a:ext cx="208" cy="173"/>
                </a:xfrm>
                <a:custGeom>
                  <a:avLst/>
                  <a:gdLst>
                    <a:gd name="T0" fmla="*/ 43 w 104"/>
                    <a:gd name="T1" fmla="*/ 84 h 86"/>
                    <a:gd name="T2" fmla="*/ 64 w 104"/>
                    <a:gd name="T3" fmla="*/ 78 h 86"/>
                    <a:gd name="T4" fmla="*/ 104 w 104"/>
                    <a:gd name="T5" fmla="*/ 77 h 86"/>
                    <a:gd name="T6" fmla="*/ 89 w 104"/>
                    <a:gd name="T7" fmla="*/ 66 h 86"/>
                    <a:gd name="T8" fmla="*/ 82 w 104"/>
                    <a:gd name="T9" fmla="*/ 56 h 86"/>
                    <a:gd name="T10" fmla="*/ 85 w 104"/>
                    <a:gd name="T11" fmla="*/ 42 h 86"/>
                    <a:gd name="T12" fmla="*/ 43 w 104"/>
                    <a:gd name="T13" fmla="*/ 0 h 86"/>
                    <a:gd name="T14" fmla="*/ 0 w 104"/>
                    <a:gd name="T15" fmla="*/ 42 h 86"/>
                    <a:gd name="T16" fmla="*/ 43 w 104"/>
                    <a:gd name="T17" fmla="*/ 8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86">
                      <a:moveTo>
                        <a:pt x="43" y="84"/>
                      </a:moveTo>
                      <a:cubicBezTo>
                        <a:pt x="50" y="84"/>
                        <a:pt x="58" y="82"/>
                        <a:pt x="64" y="78"/>
                      </a:cubicBezTo>
                      <a:cubicBezTo>
                        <a:pt x="73" y="86"/>
                        <a:pt x="96" y="83"/>
                        <a:pt x="104" y="77"/>
                      </a:cubicBezTo>
                      <a:cubicBezTo>
                        <a:pt x="95" y="79"/>
                        <a:pt x="91" y="72"/>
                        <a:pt x="89" y="66"/>
                      </a:cubicBezTo>
                      <a:cubicBezTo>
                        <a:pt x="88" y="63"/>
                        <a:pt x="86" y="59"/>
                        <a:pt x="82" y="56"/>
                      </a:cubicBezTo>
                      <a:cubicBezTo>
                        <a:pt x="84" y="52"/>
                        <a:pt x="85" y="47"/>
                        <a:pt x="85" y="42"/>
                      </a:cubicBezTo>
                      <a:cubicBezTo>
                        <a:pt x="85" y="19"/>
                        <a:pt x="66" y="0"/>
                        <a:pt x="43" y="0"/>
                      </a:cubicBezTo>
                      <a:cubicBezTo>
                        <a:pt x="19" y="0"/>
                        <a:pt x="0" y="19"/>
                        <a:pt x="0" y="42"/>
                      </a:cubicBezTo>
                      <a:cubicBezTo>
                        <a:pt x="0" y="65"/>
                        <a:pt x="19" y="84"/>
                        <a:pt x="43" y="84"/>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67">
                  <a:extLst>
                    <a:ext uri="{FF2B5EF4-FFF2-40B4-BE49-F238E27FC236}">
                      <a16:creationId xmlns:a16="http://schemas.microsoft.com/office/drawing/2014/main" id="{1CA03968-9F70-480C-ADA8-1E6A5C854731}"/>
                    </a:ext>
                  </a:extLst>
                </p:cNvPr>
                <p:cNvSpPr>
                  <a:spLocks noChangeAspect="1"/>
                </p:cNvSpPr>
                <p:nvPr/>
              </p:nvSpPr>
              <p:spPr bwMode="auto">
                <a:xfrm>
                  <a:off x="2259" y="1108"/>
                  <a:ext cx="486" cy="1148"/>
                </a:xfrm>
                <a:custGeom>
                  <a:avLst/>
                  <a:gdLst>
                    <a:gd name="T0" fmla="*/ 240 w 243"/>
                    <a:gd name="T1" fmla="*/ 129 h 573"/>
                    <a:gd name="T2" fmla="*/ 221 w 243"/>
                    <a:gd name="T3" fmla="*/ 23 h 573"/>
                    <a:gd name="T4" fmla="*/ 196 w 243"/>
                    <a:gd name="T5" fmla="*/ 0 h 573"/>
                    <a:gd name="T6" fmla="*/ 66 w 243"/>
                    <a:gd name="T7" fmla="*/ 0 h 573"/>
                    <a:gd name="T8" fmla="*/ 42 w 243"/>
                    <a:gd name="T9" fmla="*/ 23 h 573"/>
                    <a:gd name="T10" fmla="*/ 34 w 243"/>
                    <a:gd name="T11" fmla="*/ 140 h 573"/>
                    <a:gd name="T12" fmla="*/ 5 w 243"/>
                    <a:gd name="T13" fmla="*/ 194 h 573"/>
                    <a:gd name="T14" fmla="*/ 8 w 243"/>
                    <a:gd name="T15" fmla="*/ 218 h 573"/>
                    <a:gd name="T16" fmla="*/ 31 w 243"/>
                    <a:gd name="T17" fmla="*/ 212 h 573"/>
                    <a:gd name="T18" fmla="*/ 66 w 243"/>
                    <a:gd name="T19" fmla="*/ 150 h 573"/>
                    <a:gd name="T20" fmla="*/ 68 w 243"/>
                    <a:gd name="T21" fmla="*/ 63 h 573"/>
                    <a:gd name="T22" fmla="*/ 69 w 243"/>
                    <a:gd name="T23" fmla="*/ 63 h 573"/>
                    <a:gd name="T24" fmla="*/ 69 w 243"/>
                    <a:gd name="T25" fmla="*/ 225 h 573"/>
                    <a:gd name="T26" fmla="*/ 69 w 243"/>
                    <a:gd name="T27" fmla="*/ 547 h 573"/>
                    <a:gd name="T28" fmla="*/ 95 w 243"/>
                    <a:gd name="T29" fmla="*/ 573 h 573"/>
                    <a:gd name="T30" fmla="*/ 121 w 243"/>
                    <a:gd name="T31" fmla="*/ 547 h 573"/>
                    <a:gd name="T32" fmla="*/ 121 w 243"/>
                    <a:gd name="T33" fmla="*/ 301 h 573"/>
                    <a:gd name="T34" fmla="*/ 127 w 243"/>
                    <a:gd name="T35" fmla="*/ 295 h 573"/>
                    <a:gd name="T36" fmla="*/ 137 w 243"/>
                    <a:gd name="T37" fmla="*/ 295 h 573"/>
                    <a:gd name="T38" fmla="*/ 142 w 243"/>
                    <a:gd name="T39" fmla="*/ 301 h 573"/>
                    <a:gd name="T40" fmla="*/ 142 w 243"/>
                    <a:gd name="T41" fmla="*/ 547 h 573"/>
                    <a:gd name="T42" fmla="*/ 168 w 243"/>
                    <a:gd name="T43" fmla="*/ 573 h 573"/>
                    <a:gd name="T44" fmla="*/ 194 w 243"/>
                    <a:gd name="T45" fmla="*/ 547 h 573"/>
                    <a:gd name="T46" fmla="*/ 194 w 243"/>
                    <a:gd name="T47" fmla="*/ 222 h 573"/>
                    <a:gd name="T48" fmla="*/ 186 w 243"/>
                    <a:gd name="T49" fmla="*/ 224 h 573"/>
                    <a:gd name="T50" fmla="*/ 172 w 243"/>
                    <a:gd name="T51" fmla="*/ 219 h 573"/>
                    <a:gd name="T52" fmla="*/ 166 w 243"/>
                    <a:gd name="T53" fmla="*/ 205 h 573"/>
                    <a:gd name="T54" fmla="*/ 171 w 243"/>
                    <a:gd name="T55" fmla="*/ 190 h 573"/>
                    <a:gd name="T56" fmla="*/ 194 w 243"/>
                    <a:gd name="T57" fmla="*/ 158 h 573"/>
                    <a:gd name="T58" fmla="*/ 194 w 243"/>
                    <a:gd name="T59" fmla="*/ 63 h 573"/>
                    <a:gd name="T60" fmla="*/ 196 w 243"/>
                    <a:gd name="T61" fmla="*/ 63 h 573"/>
                    <a:gd name="T62" fmla="*/ 206 w 243"/>
                    <a:gd name="T63" fmla="*/ 127 h 573"/>
                    <a:gd name="T64" fmla="*/ 205 w 243"/>
                    <a:gd name="T65" fmla="*/ 148 h 573"/>
                    <a:gd name="T66" fmla="*/ 203 w 243"/>
                    <a:gd name="T67" fmla="*/ 152 h 573"/>
                    <a:gd name="T68" fmla="*/ 202 w 243"/>
                    <a:gd name="T69" fmla="*/ 152 h 573"/>
                    <a:gd name="T70" fmla="*/ 200 w 243"/>
                    <a:gd name="T71" fmla="*/ 156 h 573"/>
                    <a:gd name="T72" fmla="*/ 200 w 243"/>
                    <a:gd name="T73" fmla="*/ 156 h 573"/>
                    <a:gd name="T74" fmla="*/ 197 w 243"/>
                    <a:gd name="T75" fmla="*/ 161 h 573"/>
                    <a:gd name="T76" fmla="*/ 194 w 243"/>
                    <a:gd name="T77" fmla="*/ 165 h 573"/>
                    <a:gd name="T78" fmla="*/ 194 w 243"/>
                    <a:gd name="T79" fmla="*/ 165 h 573"/>
                    <a:gd name="T80" fmla="*/ 178 w 243"/>
                    <a:gd name="T81" fmla="*/ 187 h 573"/>
                    <a:gd name="T82" fmla="*/ 178 w 243"/>
                    <a:gd name="T83" fmla="*/ 187 h 573"/>
                    <a:gd name="T84" fmla="*/ 176 w 243"/>
                    <a:gd name="T85" fmla="*/ 190 h 573"/>
                    <a:gd name="T86" fmla="*/ 176 w 243"/>
                    <a:gd name="T87" fmla="*/ 190 h 573"/>
                    <a:gd name="T88" fmla="*/ 174 w 243"/>
                    <a:gd name="T89" fmla="*/ 193 h 573"/>
                    <a:gd name="T90" fmla="*/ 175 w 243"/>
                    <a:gd name="T91" fmla="*/ 216 h 573"/>
                    <a:gd name="T92" fmla="*/ 177 w 243"/>
                    <a:gd name="T93" fmla="*/ 218 h 573"/>
                    <a:gd name="T94" fmla="*/ 178 w 243"/>
                    <a:gd name="T95" fmla="*/ 218 h 573"/>
                    <a:gd name="T96" fmla="*/ 180 w 243"/>
                    <a:gd name="T97" fmla="*/ 219 h 573"/>
                    <a:gd name="T98" fmla="*/ 181 w 243"/>
                    <a:gd name="T99" fmla="*/ 219 h 573"/>
                    <a:gd name="T100" fmla="*/ 184 w 243"/>
                    <a:gd name="T101" fmla="*/ 220 h 573"/>
                    <a:gd name="T102" fmla="*/ 185 w 243"/>
                    <a:gd name="T103" fmla="*/ 220 h 573"/>
                    <a:gd name="T104" fmla="*/ 187 w 243"/>
                    <a:gd name="T105" fmla="*/ 220 h 573"/>
                    <a:gd name="T106" fmla="*/ 188 w 243"/>
                    <a:gd name="T107" fmla="*/ 220 h 573"/>
                    <a:gd name="T108" fmla="*/ 190 w 243"/>
                    <a:gd name="T109" fmla="*/ 219 h 573"/>
                    <a:gd name="T110" fmla="*/ 191 w 243"/>
                    <a:gd name="T111" fmla="*/ 219 h 573"/>
                    <a:gd name="T112" fmla="*/ 194 w 243"/>
                    <a:gd name="T113" fmla="*/ 218 h 573"/>
                    <a:gd name="T114" fmla="*/ 197 w 243"/>
                    <a:gd name="T115" fmla="*/ 215 h 573"/>
                    <a:gd name="T116" fmla="*/ 197 w 243"/>
                    <a:gd name="T117" fmla="*/ 215 h 573"/>
                    <a:gd name="T118" fmla="*/ 200 w 243"/>
                    <a:gd name="T119" fmla="*/ 212 h 573"/>
                    <a:gd name="T120" fmla="*/ 238 w 243"/>
                    <a:gd name="T121" fmla="*/ 156 h 573"/>
                    <a:gd name="T122" fmla="*/ 240 w 243"/>
                    <a:gd name="T123" fmla="*/ 12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573">
                      <a:moveTo>
                        <a:pt x="240" y="129"/>
                      </a:moveTo>
                      <a:cubicBezTo>
                        <a:pt x="229" y="68"/>
                        <a:pt x="223" y="28"/>
                        <a:pt x="221" y="23"/>
                      </a:cubicBezTo>
                      <a:cubicBezTo>
                        <a:pt x="219" y="13"/>
                        <a:pt x="210" y="0"/>
                        <a:pt x="196" y="0"/>
                      </a:cubicBezTo>
                      <a:cubicBezTo>
                        <a:pt x="196" y="0"/>
                        <a:pt x="71" y="0"/>
                        <a:pt x="66" y="0"/>
                      </a:cubicBezTo>
                      <a:cubicBezTo>
                        <a:pt x="53" y="0"/>
                        <a:pt x="45" y="13"/>
                        <a:pt x="42" y="23"/>
                      </a:cubicBezTo>
                      <a:cubicBezTo>
                        <a:pt x="41" y="28"/>
                        <a:pt x="43" y="78"/>
                        <a:pt x="34" y="140"/>
                      </a:cubicBezTo>
                      <a:cubicBezTo>
                        <a:pt x="31" y="156"/>
                        <a:pt x="23" y="170"/>
                        <a:pt x="5" y="194"/>
                      </a:cubicBezTo>
                      <a:cubicBezTo>
                        <a:pt x="0" y="202"/>
                        <a:pt x="0" y="212"/>
                        <a:pt x="8" y="218"/>
                      </a:cubicBezTo>
                      <a:cubicBezTo>
                        <a:pt x="16" y="224"/>
                        <a:pt x="26" y="220"/>
                        <a:pt x="31" y="212"/>
                      </a:cubicBezTo>
                      <a:cubicBezTo>
                        <a:pt x="40" y="199"/>
                        <a:pt x="64" y="165"/>
                        <a:pt x="66" y="150"/>
                      </a:cubicBezTo>
                      <a:cubicBezTo>
                        <a:pt x="69" y="115"/>
                        <a:pt x="67" y="75"/>
                        <a:pt x="68" y="63"/>
                      </a:cubicBezTo>
                      <a:cubicBezTo>
                        <a:pt x="69" y="63"/>
                        <a:pt x="69" y="63"/>
                        <a:pt x="69" y="63"/>
                      </a:cubicBezTo>
                      <a:cubicBezTo>
                        <a:pt x="69" y="63"/>
                        <a:pt x="69" y="136"/>
                        <a:pt x="69" y="225"/>
                      </a:cubicBezTo>
                      <a:cubicBezTo>
                        <a:pt x="69" y="547"/>
                        <a:pt x="69" y="547"/>
                        <a:pt x="69" y="547"/>
                      </a:cubicBezTo>
                      <a:cubicBezTo>
                        <a:pt x="69" y="563"/>
                        <a:pt x="83" y="573"/>
                        <a:pt x="95" y="573"/>
                      </a:cubicBezTo>
                      <a:cubicBezTo>
                        <a:pt x="107" y="573"/>
                        <a:pt x="121" y="560"/>
                        <a:pt x="121" y="547"/>
                      </a:cubicBezTo>
                      <a:cubicBezTo>
                        <a:pt x="121" y="301"/>
                        <a:pt x="121" y="301"/>
                        <a:pt x="121" y="301"/>
                      </a:cubicBezTo>
                      <a:cubicBezTo>
                        <a:pt x="121" y="298"/>
                        <a:pt x="125" y="295"/>
                        <a:pt x="127" y="295"/>
                      </a:cubicBezTo>
                      <a:cubicBezTo>
                        <a:pt x="137" y="295"/>
                        <a:pt x="137" y="295"/>
                        <a:pt x="137" y="295"/>
                      </a:cubicBezTo>
                      <a:cubicBezTo>
                        <a:pt x="138" y="295"/>
                        <a:pt x="142" y="297"/>
                        <a:pt x="142" y="301"/>
                      </a:cubicBezTo>
                      <a:cubicBezTo>
                        <a:pt x="142" y="547"/>
                        <a:pt x="142" y="547"/>
                        <a:pt x="142" y="547"/>
                      </a:cubicBezTo>
                      <a:cubicBezTo>
                        <a:pt x="142" y="560"/>
                        <a:pt x="154" y="573"/>
                        <a:pt x="168" y="573"/>
                      </a:cubicBezTo>
                      <a:cubicBezTo>
                        <a:pt x="182" y="573"/>
                        <a:pt x="194" y="560"/>
                        <a:pt x="194" y="547"/>
                      </a:cubicBezTo>
                      <a:cubicBezTo>
                        <a:pt x="194" y="222"/>
                        <a:pt x="194" y="222"/>
                        <a:pt x="194" y="222"/>
                      </a:cubicBezTo>
                      <a:cubicBezTo>
                        <a:pt x="191" y="223"/>
                        <a:pt x="188" y="224"/>
                        <a:pt x="186" y="224"/>
                      </a:cubicBezTo>
                      <a:cubicBezTo>
                        <a:pt x="181" y="224"/>
                        <a:pt x="176" y="222"/>
                        <a:pt x="172" y="219"/>
                      </a:cubicBezTo>
                      <a:cubicBezTo>
                        <a:pt x="168" y="216"/>
                        <a:pt x="166" y="210"/>
                        <a:pt x="166" y="205"/>
                      </a:cubicBezTo>
                      <a:cubicBezTo>
                        <a:pt x="166" y="200"/>
                        <a:pt x="168" y="195"/>
                        <a:pt x="171" y="190"/>
                      </a:cubicBezTo>
                      <a:cubicBezTo>
                        <a:pt x="176" y="183"/>
                        <a:pt x="186" y="170"/>
                        <a:pt x="194" y="158"/>
                      </a:cubicBezTo>
                      <a:cubicBezTo>
                        <a:pt x="194" y="102"/>
                        <a:pt x="194" y="63"/>
                        <a:pt x="194" y="63"/>
                      </a:cubicBezTo>
                      <a:cubicBezTo>
                        <a:pt x="196" y="63"/>
                        <a:pt x="196" y="63"/>
                        <a:pt x="196" y="63"/>
                      </a:cubicBezTo>
                      <a:cubicBezTo>
                        <a:pt x="198" y="75"/>
                        <a:pt x="200" y="90"/>
                        <a:pt x="206" y="127"/>
                      </a:cubicBezTo>
                      <a:cubicBezTo>
                        <a:pt x="207" y="132"/>
                        <a:pt x="210" y="141"/>
                        <a:pt x="205" y="148"/>
                      </a:cubicBezTo>
                      <a:cubicBezTo>
                        <a:pt x="204" y="149"/>
                        <a:pt x="204" y="151"/>
                        <a:pt x="203" y="152"/>
                      </a:cubicBezTo>
                      <a:cubicBezTo>
                        <a:pt x="203" y="152"/>
                        <a:pt x="202" y="152"/>
                        <a:pt x="202" y="152"/>
                      </a:cubicBezTo>
                      <a:cubicBezTo>
                        <a:pt x="201" y="154"/>
                        <a:pt x="201" y="155"/>
                        <a:pt x="200" y="156"/>
                      </a:cubicBezTo>
                      <a:cubicBezTo>
                        <a:pt x="200" y="156"/>
                        <a:pt x="200" y="156"/>
                        <a:pt x="200" y="156"/>
                      </a:cubicBezTo>
                      <a:cubicBezTo>
                        <a:pt x="199" y="158"/>
                        <a:pt x="198" y="159"/>
                        <a:pt x="197" y="161"/>
                      </a:cubicBezTo>
                      <a:cubicBezTo>
                        <a:pt x="196" y="162"/>
                        <a:pt x="195" y="163"/>
                        <a:pt x="194" y="165"/>
                      </a:cubicBezTo>
                      <a:cubicBezTo>
                        <a:pt x="194" y="165"/>
                        <a:pt x="194" y="165"/>
                        <a:pt x="194" y="165"/>
                      </a:cubicBezTo>
                      <a:cubicBezTo>
                        <a:pt x="188" y="173"/>
                        <a:pt x="183" y="181"/>
                        <a:pt x="178" y="187"/>
                      </a:cubicBezTo>
                      <a:cubicBezTo>
                        <a:pt x="178" y="187"/>
                        <a:pt x="178" y="187"/>
                        <a:pt x="178" y="187"/>
                      </a:cubicBezTo>
                      <a:cubicBezTo>
                        <a:pt x="178" y="188"/>
                        <a:pt x="177" y="189"/>
                        <a:pt x="176" y="190"/>
                      </a:cubicBezTo>
                      <a:cubicBezTo>
                        <a:pt x="176" y="190"/>
                        <a:pt x="176" y="190"/>
                        <a:pt x="176" y="190"/>
                      </a:cubicBezTo>
                      <a:cubicBezTo>
                        <a:pt x="175" y="191"/>
                        <a:pt x="175" y="192"/>
                        <a:pt x="174" y="193"/>
                      </a:cubicBezTo>
                      <a:cubicBezTo>
                        <a:pt x="168" y="200"/>
                        <a:pt x="168" y="211"/>
                        <a:pt x="175" y="216"/>
                      </a:cubicBezTo>
                      <a:cubicBezTo>
                        <a:pt x="175" y="217"/>
                        <a:pt x="176" y="217"/>
                        <a:pt x="177" y="218"/>
                      </a:cubicBezTo>
                      <a:cubicBezTo>
                        <a:pt x="178" y="218"/>
                        <a:pt x="178" y="218"/>
                        <a:pt x="178" y="218"/>
                      </a:cubicBezTo>
                      <a:cubicBezTo>
                        <a:pt x="179" y="219"/>
                        <a:pt x="179" y="219"/>
                        <a:pt x="180" y="219"/>
                      </a:cubicBezTo>
                      <a:cubicBezTo>
                        <a:pt x="181" y="219"/>
                        <a:pt x="181" y="219"/>
                        <a:pt x="181" y="219"/>
                      </a:cubicBezTo>
                      <a:cubicBezTo>
                        <a:pt x="182" y="220"/>
                        <a:pt x="183" y="220"/>
                        <a:pt x="184" y="220"/>
                      </a:cubicBezTo>
                      <a:cubicBezTo>
                        <a:pt x="184" y="220"/>
                        <a:pt x="184" y="220"/>
                        <a:pt x="185" y="220"/>
                      </a:cubicBezTo>
                      <a:cubicBezTo>
                        <a:pt x="186" y="220"/>
                        <a:pt x="186" y="220"/>
                        <a:pt x="187" y="220"/>
                      </a:cubicBezTo>
                      <a:cubicBezTo>
                        <a:pt x="187" y="220"/>
                        <a:pt x="188" y="220"/>
                        <a:pt x="188" y="220"/>
                      </a:cubicBezTo>
                      <a:cubicBezTo>
                        <a:pt x="189" y="220"/>
                        <a:pt x="190" y="219"/>
                        <a:pt x="190" y="219"/>
                      </a:cubicBezTo>
                      <a:cubicBezTo>
                        <a:pt x="191" y="219"/>
                        <a:pt x="191" y="219"/>
                        <a:pt x="191" y="219"/>
                      </a:cubicBezTo>
                      <a:cubicBezTo>
                        <a:pt x="192" y="219"/>
                        <a:pt x="193" y="218"/>
                        <a:pt x="194" y="218"/>
                      </a:cubicBezTo>
                      <a:cubicBezTo>
                        <a:pt x="195" y="217"/>
                        <a:pt x="196" y="216"/>
                        <a:pt x="197" y="215"/>
                      </a:cubicBezTo>
                      <a:cubicBezTo>
                        <a:pt x="197" y="215"/>
                        <a:pt x="197" y="215"/>
                        <a:pt x="197" y="215"/>
                      </a:cubicBezTo>
                      <a:cubicBezTo>
                        <a:pt x="198" y="214"/>
                        <a:pt x="199" y="213"/>
                        <a:pt x="200" y="212"/>
                      </a:cubicBezTo>
                      <a:cubicBezTo>
                        <a:pt x="212" y="196"/>
                        <a:pt x="226" y="174"/>
                        <a:pt x="238" y="156"/>
                      </a:cubicBezTo>
                      <a:cubicBezTo>
                        <a:pt x="243" y="149"/>
                        <a:pt x="241" y="140"/>
                        <a:pt x="240" y="129"/>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8" name="Group 68">
                <a:extLst>
                  <a:ext uri="{FF2B5EF4-FFF2-40B4-BE49-F238E27FC236}">
                    <a16:creationId xmlns:a16="http://schemas.microsoft.com/office/drawing/2014/main" id="{9886DF76-EDF2-4475-8C2A-40AD0A8FABFA}"/>
                  </a:ext>
                </a:extLst>
              </p:cNvPr>
              <p:cNvGrpSpPr>
                <a:grpSpLocks/>
              </p:cNvGrpSpPr>
              <p:nvPr/>
            </p:nvGrpSpPr>
            <p:grpSpPr bwMode="auto">
              <a:xfrm>
                <a:off x="4027" y="1207"/>
                <a:ext cx="602" cy="882"/>
                <a:chOff x="4027" y="1207"/>
                <a:chExt cx="602" cy="882"/>
              </a:xfrm>
            </p:grpSpPr>
            <p:grpSp>
              <p:nvGrpSpPr>
                <p:cNvPr id="39" name="Group 69">
                  <a:extLst>
                    <a:ext uri="{FF2B5EF4-FFF2-40B4-BE49-F238E27FC236}">
                      <a16:creationId xmlns:a16="http://schemas.microsoft.com/office/drawing/2014/main" id="{1A8C4020-8DE2-4C84-8CFF-246363688377}"/>
                    </a:ext>
                  </a:extLst>
                </p:cNvPr>
                <p:cNvGrpSpPr>
                  <a:grpSpLocks/>
                </p:cNvGrpSpPr>
                <p:nvPr/>
              </p:nvGrpSpPr>
              <p:grpSpPr bwMode="auto">
                <a:xfrm>
                  <a:off x="4027" y="1207"/>
                  <a:ext cx="602" cy="882"/>
                  <a:chOff x="4027" y="1207"/>
                  <a:chExt cx="602" cy="882"/>
                </a:xfrm>
              </p:grpSpPr>
              <p:sp>
                <p:nvSpPr>
                  <p:cNvPr id="51" name="Oval 70">
                    <a:extLst>
                      <a:ext uri="{FF2B5EF4-FFF2-40B4-BE49-F238E27FC236}">
                        <a16:creationId xmlns:a16="http://schemas.microsoft.com/office/drawing/2014/main" id="{555BB4CA-4433-4D9F-87A1-BE2365B6D841}"/>
                      </a:ext>
                    </a:extLst>
                  </p:cNvPr>
                  <p:cNvSpPr>
                    <a:spLocks noChangeAspect="1" noChangeArrowheads="1"/>
                  </p:cNvSpPr>
                  <p:nvPr/>
                </p:nvSpPr>
                <p:spPr bwMode="auto">
                  <a:xfrm>
                    <a:off x="4567" y="1825"/>
                    <a:ext cx="18" cy="56"/>
                  </a:xfrm>
                  <a:prstGeom prst="ellipse">
                    <a:avLst/>
                  </a:pr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1">
                    <a:extLst>
                      <a:ext uri="{FF2B5EF4-FFF2-40B4-BE49-F238E27FC236}">
                        <a16:creationId xmlns:a16="http://schemas.microsoft.com/office/drawing/2014/main" id="{4146A760-825D-4F75-B10C-A7C7489C22CE}"/>
                      </a:ext>
                    </a:extLst>
                  </p:cNvPr>
                  <p:cNvSpPr>
                    <a:spLocks noChangeAspect="1" noEditPoints="1"/>
                  </p:cNvSpPr>
                  <p:nvPr/>
                </p:nvSpPr>
                <p:spPr bwMode="auto">
                  <a:xfrm>
                    <a:off x="4027" y="1207"/>
                    <a:ext cx="602" cy="882"/>
                  </a:xfrm>
                  <a:custGeom>
                    <a:avLst/>
                    <a:gdLst>
                      <a:gd name="T0" fmla="*/ 275 w 301"/>
                      <a:gd name="T1" fmla="*/ 77 h 440"/>
                      <a:gd name="T2" fmla="*/ 297 w 301"/>
                      <a:gd name="T3" fmla="*/ 73 h 440"/>
                      <a:gd name="T4" fmla="*/ 294 w 301"/>
                      <a:gd name="T5" fmla="*/ 66 h 440"/>
                      <a:gd name="T6" fmla="*/ 264 w 301"/>
                      <a:gd name="T7" fmla="*/ 95 h 440"/>
                      <a:gd name="T8" fmla="*/ 205 w 301"/>
                      <a:gd name="T9" fmla="*/ 67 h 440"/>
                      <a:gd name="T10" fmla="*/ 208 w 301"/>
                      <a:gd name="T11" fmla="*/ 23 h 440"/>
                      <a:gd name="T12" fmla="*/ 140 w 301"/>
                      <a:gd name="T13" fmla="*/ 13 h 440"/>
                      <a:gd name="T14" fmla="*/ 128 w 301"/>
                      <a:gd name="T15" fmla="*/ 66 h 440"/>
                      <a:gd name="T16" fmla="*/ 103 w 301"/>
                      <a:gd name="T17" fmla="*/ 95 h 440"/>
                      <a:gd name="T18" fmla="*/ 89 w 301"/>
                      <a:gd name="T19" fmla="*/ 152 h 440"/>
                      <a:gd name="T20" fmla="*/ 32 w 301"/>
                      <a:gd name="T21" fmla="*/ 179 h 440"/>
                      <a:gd name="T22" fmla="*/ 31 w 301"/>
                      <a:gd name="T23" fmla="*/ 218 h 440"/>
                      <a:gd name="T24" fmla="*/ 0 w 301"/>
                      <a:gd name="T25" fmla="*/ 399 h 440"/>
                      <a:gd name="T26" fmla="*/ 22 w 301"/>
                      <a:gd name="T27" fmla="*/ 404 h 440"/>
                      <a:gd name="T28" fmla="*/ 47 w 301"/>
                      <a:gd name="T29" fmla="*/ 408 h 440"/>
                      <a:gd name="T30" fmla="*/ 115 w 301"/>
                      <a:gd name="T31" fmla="*/ 440 h 440"/>
                      <a:gd name="T32" fmla="*/ 161 w 301"/>
                      <a:gd name="T33" fmla="*/ 401 h 440"/>
                      <a:gd name="T34" fmla="*/ 176 w 301"/>
                      <a:gd name="T35" fmla="*/ 408 h 440"/>
                      <a:gd name="T36" fmla="*/ 193 w 301"/>
                      <a:gd name="T37" fmla="*/ 378 h 440"/>
                      <a:gd name="T38" fmla="*/ 222 w 301"/>
                      <a:gd name="T39" fmla="*/ 322 h 440"/>
                      <a:gd name="T40" fmla="*/ 272 w 301"/>
                      <a:gd name="T41" fmla="*/ 209 h 440"/>
                      <a:gd name="T42" fmla="*/ 260 w 301"/>
                      <a:gd name="T43" fmla="*/ 188 h 440"/>
                      <a:gd name="T44" fmla="*/ 253 w 301"/>
                      <a:gd name="T45" fmla="*/ 111 h 440"/>
                      <a:gd name="T46" fmla="*/ 192 w 301"/>
                      <a:gd name="T47" fmla="*/ 196 h 440"/>
                      <a:gd name="T48" fmla="*/ 201 w 301"/>
                      <a:gd name="T49" fmla="*/ 160 h 440"/>
                      <a:gd name="T50" fmla="*/ 227 w 301"/>
                      <a:gd name="T51" fmla="*/ 164 h 440"/>
                      <a:gd name="T52" fmla="*/ 196 w 301"/>
                      <a:gd name="T53" fmla="*/ 192 h 440"/>
                      <a:gd name="T54" fmla="*/ 114 w 301"/>
                      <a:gd name="T55" fmla="*/ 180 h 440"/>
                      <a:gd name="T56" fmla="*/ 112 w 301"/>
                      <a:gd name="T57" fmla="*/ 231 h 440"/>
                      <a:gd name="T58" fmla="*/ 123 w 301"/>
                      <a:gd name="T59" fmla="*/ 74 h 440"/>
                      <a:gd name="T60" fmla="*/ 32 w 301"/>
                      <a:gd name="T61" fmla="*/ 367 h 440"/>
                      <a:gd name="T62" fmla="*/ 38 w 301"/>
                      <a:gd name="T63" fmla="*/ 288 h 440"/>
                      <a:gd name="T64" fmla="*/ 54 w 301"/>
                      <a:gd name="T65" fmla="*/ 279 h 440"/>
                      <a:gd name="T66" fmla="*/ 45 w 301"/>
                      <a:gd name="T67" fmla="*/ 200 h 440"/>
                      <a:gd name="T68" fmla="*/ 103 w 301"/>
                      <a:gd name="T69" fmla="*/ 231 h 440"/>
                      <a:gd name="T70" fmla="*/ 60 w 301"/>
                      <a:gd name="T71" fmla="*/ 254 h 440"/>
                      <a:gd name="T72" fmla="*/ 78 w 301"/>
                      <a:gd name="T73" fmla="*/ 375 h 440"/>
                      <a:gd name="T74" fmla="*/ 94 w 301"/>
                      <a:gd name="T75" fmla="*/ 363 h 440"/>
                      <a:gd name="T76" fmla="*/ 120 w 301"/>
                      <a:gd name="T77" fmla="*/ 424 h 440"/>
                      <a:gd name="T78" fmla="*/ 120 w 301"/>
                      <a:gd name="T79" fmla="*/ 424 h 440"/>
                      <a:gd name="T80" fmla="*/ 141 w 301"/>
                      <a:gd name="T81" fmla="*/ 375 h 440"/>
                      <a:gd name="T82" fmla="*/ 155 w 301"/>
                      <a:gd name="T83" fmla="*/ 396 h 440"/>
                      <a:gd name="T84" fmla="*/ 185 w 301"/>
                      <a:gd name="T85" fmla="*/ 220 h 440"/>
                      <a:gd name="T86" fmla="*/ 185 w 301"/>
                      <a:gd name="T87" fmla="*/ 231 h 440"/>
                      <a:gd name="T88" fmla="*/ 198 w 301"/>
                      <a:gd name="T89" fmla="*/ 200 h 440"/>
                      <a:gd name="T90" fmla="*/ 264 w 301"/>
                      <a:gd name="T91" fmla="*/ 204 h 440"/>
                      <a:gd name="T92" fmla="*/ 193 w 301"/>
                      <a:gd name="T93" fmla="*/ 279 h 440"/>
                      <a:gd name="T94" fmla="*/ 267 w 301"/>
                      <a:gd name="T95" fmla="*/ 21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1" h="440">
                        <a:moveTo>
                          <a:pt x="272" y="209"/>
                        </a:moveTo>
                        <a:cubicBezTo>
                          <a:pt x="272" y="158"/>
                          <a:pt x="272" y="101"/>
                          <a:pt x="272" y="95"/>
                        </a:cubicBezTo>
                        <a:cubicBezTo>
                          <a:pt x="272" y="86"/>
                          <a:pt x="273" y="80"/>
                          <a:pt x="275" y="77"/>
                        </a:cubicBezTo>
                        <a:cubicBezTo>
                          <a:pt x="276" y="75"/>
                          <a:pt x="279" y="74"/>
                          <a:pt x="286" y="74"/>
                        </a:cubicBezTo>
                        <a:cubicBezTo>
                          <a:pt x="288" y="74"/>
                          <a:pt x="294" y="74"/>
                          <a:pt x="294" y="74"/>
                        </a:cubicBezTo>
                        <a:cubicBezTo>
                          <a:pt x="295" y="74"/>
                          <a:pt x="296" y="74"/>
                          <a:pt x="297" y="73"/>
                        </a:cubicBezTo>
                        <a:cubicBezTo>
                          <a:pt x="298" y="72"/>
                          <a:pt x="298" y="71"/>
                          <a:pt x="298" y="70"/>
                        </a:cubicBezTo>
                        <a:cubicBezTo>
                          <a:pt x="298" y="69"/>
                          <a:pt x="298" y="68"/>
                          <a:pt x="297" y="67"/>
                        </a:cubicBezTo>
                        <a:cubicBezTo>
                          <a:pt x="296" y="66"/>
                          <a:pt x="295" y="66"/>
                          <a:pt x="294" y="66"/>
                        </a:cubicBezTo>
                        <a:cubicBezTo>
                          <a:pt x="294" y="66"/>
                          <a:pt x="288" y="66"/>
                          <a:pt x="286" y="66"/>
                        </a:cubicBezTo>
                        <a:cubicBezTo>
                          <a:pt x="278" y="66"/>
                          <a:pt x="272" y="67"/>
                          <a:pt x="268" y="73"/>
                        </a:cubicBezTo>
                        <a:cubicBezTo>
                          <a:pt x="265" y="78"/>
                          <a:pt x="264" y="85"/>
                          <a:pt x="264" y="95"/>
                        </a:cubicBezTo>
                        <a:cubicBezTo>
                          <a:pt x="264" y="98"/>
                          <a:pt x="264" y="101"/>
                          <a:pt x="264" y="103"/>
                        </a:cubicBezTo>
                        <a:cubicBezTo>
                          <a:pt x="259" y="103"/>
                          <a:pt x="254" y="103"/>
                          <a:pt x="249" y="103"/>
                        </a:cubicBezTo>
                        <a:cubicBezTo>
                          <a:pt x="238" y="82"/>
                          <a:pt x="220" y="68"/>
                          <a:pt x="205" y="67"/>
                        </a:cubicBezTo>
                        <a:cubicBezTo>
                          <a:pt x="207" y="61"/>
                          <a:pt x="208" y="55"/>
                          <a:pt x="208" y="49"/>
                        </a:cubicBezTo>
                        <a:cubicBezTo>
                          <a:pt x="208" y="47"/>
                          <a:pt x="208" y="44"/>
                          <a:pt x="208" y="42"/>
                        </a:cubicBezTo>
                        <a:cubicBezTo>
                          <a:pt x="212" y="34"/>
                          <a:pt x="211" y="28"/>
                          <a:pt x="208" y="23"/>
                        </a:cubicBezTo>
                        <a:cubicBezTo>
                          <a:pt x="204" y="17"/>
                          <a:pt x="197" y="10"/>
                          <a:pt x="191" y="14"/>
                        </a:cubicBezTo>
                        <a:cubicBezTo>
                          <a:pt x="191" y="13"/>
                          <a:pt x="191" y="13"/>
                          <a:pt x="191" y="12"/>
                        </a:cubicBezTo>
                        <a:cubicBezTo>
                          <a:pt x="186" y="0"/>
                          <a:pt x="155" y="1"/>
                          <a:pt x="140" y="13"/>
                        </a:cubicBezTo>
                        <a:cubicBezTo>
                          <a:pt x="132" y="19"/>
                          <a:pt x="129" y="28"/>
                          <a:pt x="128" y="32"/>
                        </a:cubicBezTo>
                        <a:cubicBezTo>
                          <a:pt x="126" y="37"/>
                          <a:pt x="124" y="43"/>
                          <a:pt x="124" y="49"/>
                        </a:cubicBezTo>
                        <a:cubicBezTo>
                          <a:pt x="124" y="55"/>
                          <a:pt x="125" y="61"/>
                          <a:pt x="128" y="66"/>
                        </a:cubicBezTo>
                        <a:cubicBezTo>
                          <a:pt x="127" y="66"/>
                          <a:pt x="125" y="66"/>
                          <a:pt x="125" y="66"/>
                        </a:cubicBezTo>
                        <a:cubicBezTo>
                          <a:pt x="117" y="66"/>
                          <a:pt x="111" y="67"/>
                          <a:pt x="107" y="73"/>
                        </a:cubicBezTo>
                        <a:cubicBezTo>
                          <a:pt x="104" y="78"/>
                          <a:pt x="103" y="85"/>
                          <a:pt x="103" y="95"/>
                        </a:cubicBezTo>
                        <a:cubicBezTo>
                          <a:pt x="103" y="96"/>
                          <a:pt x="103" y="97"/>
                          <a:pt x="103" y="99"/>
                        </a:cubicBezTo>
                        <a:cubicBezTo>
                          <a:pt x="100" y="106"/>
                          <a:pt x="97" y="115"/>
                          <a:pt x="95" y="125"/>
                        </a:cubicBezTo>
                        <a:cubicBezTo>
                          <a:pt x="95" y="128"/>
                          <a:pt x="92" y="137"/>
                          <a:pt x="89" y="152"/>
                        </a:cubicBezTo>
                        <a:cubicBezTo>
                          <a:pt x="88" y="155"/>
                          <a:pt x="87" y="165"/>
                          <a:pt x="81" y="165"/>
                        </a:cubicBezTo>
                        <a:cubicBezTo>
                          <a:pt x="75" y="165"/>
                          <a:pt x="52" y="165"/>
                          <a:pt x="48" y="165"/>
                        </a:cubicBezTo>
                        <a:cubicBezTo>
                          <a:pt x="41" y="165"/>
                          <a:pt x="34" y="168"/>
                          <a:pt x="32" y="179"/>
                        </a:cubicBezTo>
                        <a:cubicBezTo>
                          <a:pt x="30" y="188"/>
                          <a:pt x="35" y="191"/>
                          <a:pt x="42" y="192"/>
                        </a:cubicBezTo>
                        <a:cubicBezTo>
                          <a:pt x="41" y="193"/>
                          <a:pt x="40" y="194"/>
                          <a:pt x="40" y="194"/>
                        </a:cubicBezTo>
                        <a:cubicBezTo>
                          <a:pt x="34" y="199"/>
                          <a:pt x="31" y="207"/>
                          <a:pt x="31" y="218"/>
                        </a:cubicBezTo>
                        <a:cubicBezTo>
                          <a:pt x="31" y="238"/>
                          <a:pt x="31" y="283"/>
                          <a:pt x="31" y="283"/>
                        </a:cubicBezTo>
                        <a:cubicBezTo>
                          <a:pt x="31" y="284"/>
                          <a:pt x="31" y="284"/>
                          <a:pt x="31" y="284"/>
                        </a:cubicBezTo>
                        <a:cubicBezTo>
                          <a:pt x="0" y="399"/>
                          <a:pt x="0" y="399"/>
                          <a:pt x="0" y="399"/>
                        </a:cubicBezTo>
                        <a:cubicBezTo>
                          <a:pt x="0" y="400"/>
                          <a:pt x="0" y="401"/>
                          <a:pt x="1" y="403"/>
                        </a:cubicBezTo>
                        <a:cubicBezTo>
                          <a:pt x="1" y="403"/>
                          <a:pt x="2" y="404"/>
                          <a:pt x="4" y="404"/>
                        </a:cubicBezTo>
                        <a:cubicBezTo>
                          <a:pt x="22" y="404"/>
                          <a:pt x="22" y="404"/>
                          <a:pt x="22" y="404"/>
                        </a:cubicBezTo>
                        <a:cubicBezTo>
                          <a:pt x="22" y="405"/>
                          <a:pt x="22" y="407"/>
                          <a:pt x="22" y="408"/>
                        </a:cubicBezTo>
                        <a:cubicBezTo>
                          <a:pt x="22" y="425"/>
                          <a:pt x="28" y="440"/>
                          <a:pt x="35" y="440"/>
                        </a:cubicBezTo>
                        <a:cubicBezTo>
                          <a:pt x="42" y="440"/>
                          <a:pt x="47" y="425"/>
                          <a:pt x="47" y="408"/>
                        </a:cubicBezTo>
                        <a:cubicBezTo>
                          <a:pt x="47" y="407"/>
                          <a:pt x="47" y="405"/>
                          <a:pt x="47" y="404"/>
                        </a:cubicBezTo>
                        <a:cubicBezTo>
                          <a:pt x="87" y="404"/>
                          <a:pt x="87" y="404"/>
                          <a:pt x="87" y="404"/>
                        </a:cubicBezTo>
                        <a:cubicBezTo>
                          <a:pt x="94" y="426"/>
                          <a:pt x="104" y="440"/>
                          <a:pt x="115" y="440"/>
                        </a:cubicBezTo>
                        <a:cubicBezTo>
                          <a:pt x="126" y="440"/>
                          <a:pt x="136" y="426"/>
                          <a:pt x="143" y="404"/>
                        </a:cubicBezTo>
                        <a:cubicBezTo>
                          <a:pt x="158" y="404"/>
                          <a:pt x="158" y="404"/>
                          <a:pt x="158" y="404"/>
                        </a:cubicBezTo>
                        <a:cubicBezTo>
                          <a:pt x="159" y="404"/>
                          <a:pt x="161" y="403"/>
                          <a:pt x="161" y="401"/>
                        </a:cubicBezTo>
                        <a:cubicBezTo>
                          <a:pt x="185" y="314"/>
                          <a:pt x="185" y="314"/>
                          <a:pt x="185" y="314"/>
                        </a:cubicBezTo>
                        <a:cubicBezTo>
                          <a:pt x="185" y="339"/>
                          <a:pt x="185" y="362"/>
                          <a:pt x="185" y="378"/>
                        </a:cubicBezTo>
                        <a:cubicBezTo>
                          <a:pt x="180" y="382"/>
                          <a:pt x="176" y="394"/>
                          <a:pt x="176" y="408"/>
                        </a:cubicBezTo>
                        <a:cubicBezTo>
                          <a:pt x="176" y="425"/>
                          <a:pt x="182" y="440"/>
                          <a:pt x="189" y="440"/>
                        </a:cubicBezTo>
                        <a:cubicBezTo>
                          <a:pt x="196" y="440"/>
                          <a:pt x="202" y="425"/>
                          <a:pt x="202" y="408"/>
                        </a:cubicBezTo>
                        <a:cubicBezTo>
                          <a:pt x="202" y="394"/>
                          <a:pt x="198" y="382"/>
                          <a:pt x="193" y="378"/>
                        </a:cubicBezTo>
                        <a:cubicBezTo>
                          <a:pt x="193" y="357"/>
                          <a:pt x="193" y="320"/>
                          <a:pt x="193" y="287"/>
                        </a:cubicBezTo>
                        <a:cubicBezTo>
                          <a:pt x="224" y="287"/>
                          <a:pt x="224" y="287"/>
                          <a:pt x="224" y="287"/>
                        </a:cubicBezTo>
                        <a:cubicBezTo>
                          <a:pt x="223" y="298"/>
                          <a:pt x="222" y="310"/>
                          <a:pt x="222" y="322"/>
                        </a:cubicBezTo>
                        <a:cubicBezTo>
                          <a:pt x="222" y="387"/>
                          <a:pt x="240" y="440"/>
                          <a:pt x="262" y="440"/>
                        </a:cubicBezTo>
                        <a:cubicBezTo>
                          <a:pt x="283" y="440"/>
                          <a:pt x="301" y="387"/>
                          <a:pt x="301" y="322"/>
                        </a:cubicBezTo>
                        <a:cubicBezTo>
                          <a:pt x="301" y="268"/>
                          <a:pt x="289" y="222"/>
                          <a:pt x="272" y="209"/>
                        </a:cubicBezTo>
                        <a:close/>
                        <a:moveTo>
                          <a:pt x="264" y="111"/>
                        </a:moveTo>
                        <a:cubicBezTo>
                          <a:pt x="264" y="111"/>
                          <a:pt x="264" y="111"/>
                          <a:pt x="264" y="188"/>
                        </a:cubicBezTo>
                        <a:cubicBezTo>
                          <a:pt x="263" y="188"/>
                          <a:pt x="261" y="188"/>
                          <a:pt x="260" y="188"/>
                        </a:cubicBezTo>
                        <a:cubicBezTo>
                          <a:pt x="261" y="185"/>
                          <a:pt x="262" y="182"/>
                          <a:pt x="262" y="178"/>
                        </a:cubicBezTo>
                        <a:cubicBezTo>
                          <a:pt x="262" y="177"/>
                          <a:pt x="260" y="135"/>
                          <a:pt x="259" y="127"/>
                        </a:cubicBezTo>
                        <a:cubicBezTo>
                          <a:pt x="258" y="122"/>
                          <a:pt x="256" y="116"/>
                          <a:pt x="253" y="111"/>
                        </a:cubicBezTo>
                        <a:cubicBezTo>
                          <a:pt x="257" y="111"/>
                          <a:pt x="261" y="111"/>
                          <a:pt x="264" y="111"/>
                        </a:cubicBezTo>
                        <a:close/>
                        <a:moveTo>
                          <a:pt x="193" y="194"/>
                        </a:moveTo>
                        <a:cubicBezTo>
                          <a:pt x="193" y="195"/>
                          <a:pt x="192" y="195"/>
                          <a:pt x="192" y="196"/>
                        </a:cubicBezTo>
                        <a:cubicBezTo>
                          <a:pt x="189" y="195"/>
                          <a:pt x="187" y="194"/>
                          <a:pt x="185" y="192"/>
                        </a:cubicBezTo>
                        <a:cubicBezTo>
                          <a:pt x="182" y="188"/>
                          <a:pt x="181" y="184"/>
                          <a:pt x="182" y="178"/>
                        </a:cubicBezTo>
                        <a:cubicBezTo>
                          <a:pt x="184" y="167"/>
                          <a:pt x="191" y="160"/>
                          <a:pt x="201" y="160"/>
                        </a:cubicBezTo>
                        <a:cubicBezTo>
                          <a:pt x="223" y="160"/>
                          <a:pt x="223" y="160"/>
                          <a:pt x="223" y="160"/>
                        </a:cubicBezTo>
                        <a:cubicBezTo>
                          <a:pt x="223" y="131"/>
                          <a:pt x="223" y="125"/>
                          <a:pt x="223" y="125"/>
                        </a:cubicBezTo>
                        <a:cubicBezTo>
                          <a:pt x="223" y="125"/>
                          <a:pt x="225" y="148"/>
                          <a:pt x="227" y="164"/>
                        </a:cubicBezTo>
                        <a:cubicBezTo>
                          <a:pt x="201" y="164"/>
                          <a:pt x="201" y="164"/>
                          <a:pt x="201" y="164"/>
                        </a:cubicBezTo>
                        <a:cubicBezTo>
                          <a:pt x="193" y="164"/>
                          <a:pt x="187" y="169"/>
                          <a:pt x="186" y="178"/>
                        </a:cubicBezTo>
                        <a:cubicBezTo>
                          <a:pt x="185" y="188"/>
                          <a:pt x="189" y="192"/>
                          <a:pt x="196" y="192"/>
                        </a:cubicBezTo>
                        <a:cubicBezTo>
                          <a:pt x="195" y="193"/>
                          <a:pt x="194" y="194"/>
                          <a:pt x="193" y="194"/>
                        </a:cubicBezTo>
                        <a:close/>
                        <a:moveTo>
                          <a:pt x="112" y="185"/>
                        </a:moveTo>
                        <a:cubicBezTo>
                          <a:pt x="113" y="184"/>
                          <a:pt x="113" y="182"/>
                          <a:pt x="114" y="180"/>
                        </a:cubicBezTo>
                        <a:cubicBezTo>
                          <a:pt x="122" y="150"/>
                          <a:pt x="124" y="125"/>
                          <a:pt x="124" y="125"/>
                        </a:cubicBezTo>
                        <a:cubicBezTo>
                          <a:pt x="124" y="125"/>
                          <a:pt x="125" y="141"/>
                          <a:pt x="124" y="231"/>
                        </a:cubicBezTo>
                        <a:cubicBezTo>
                          <a:pt x="122" y="231"/>
                          <a:pt x="118" y="231"/>
                          <a:pt x="112" y="231"/>
                        </a:cubicBezTo>
                        <a:cubicBezTo>
                          <a:pt x="112" y="231"/>
                          <a:pt x="112" y="231"/>
                          <a:pt x="112" y="185"/>
                        </a:cubicBezTo>
                        <a:close/>
                        <a:moveTo>
                          <a:pt x="114" y="77"/>
                        </a:moveTo>
                        <a:cubicBezTo>
                          <a:pt x="115" y="75"/>
                          <a:pt x="117" y="74"/>
                          <a:pt x="123" y="74"/>
                        </a:cubicBezTo>
                        <a:cubicBezTo>
                          <a:pt x="119" y="77"/>
                          <a:pt x="115" y="80"/>
                          <a:pt x="112" y="85"/>
                        </a:cubicBezTo>
                        <a:cubicBezTo>
                          <a:pt x="112" y="81"/>
                          <a:pt x="113" y="79"/>
                          <a:pt x="114" y="77"/>
                        </a:cubicBezTo>
                        <a:close/>
                        <a:moveTo>
                          <a:pt x="32" y="367"/>
                        </a:moveTo>
                        <a:cubicBezTo>
                          <a:pt x="28" y="378"/>
                          <a:pt x="34" y="391"/>
                          <a:pt x="44" y="396"/>
                        </a:cubicBezTo>
                        <a:cubicBezTo>
                          <a:pt x="44" y="396"/>
                          <a:pt x="44" y="396"/>
                          <a:pt x="9" y="396"/>
                        </a:cubicBezTo>
                        <a:cubicBezTo>
                          <a:pt x="9" y="396"/>
                          <a:pt x="9" y="396"/>
                          <a:pt x="38" y="288"/>
                        </a:cubicBezTo>
                        <a:cubicBezTo>
                          <a:pt x="38" y="288"/>
                          <a:pt x="38" y="288"/>
                          <a:pt x="52" y="288"/>
                        </a:cubicBezTo>
                        <a:cubicBezTo>
                          <a:pt x="52" y="288"/>
                          <a:pt x="52" y="288"/>
                          <a:pt x="32" y="367"/>
                        </a:cubicBezTo>
                        <a:close/>
                        <a:moveTo>
                          <a:pt x="54" y="279"/>
                        </a:moveTo>
                        <a:cubicBezTo>
                          <a:pt x="54" y="279"/>
                          <a:pt x="54" y="279"/>
                          <a:pt x="39" y="279"/>
                        </a:cubicBezTo>
                        <a:cubicBezTo>
                          <a:pt x="39" y="268"/>
                          <a:pt x="39" y="234"/>
                          <a:pt x="39" y="217"/>
                        </a:cubicBezTo>
                        <a:cubicBezTo>
                          <a:pt x="39" y="208"/>
                          <a:pt x="41" y="203"/>
                          <a:pt x="45" y="200"/>
                        </a:cubicBezTo>
                        <a:cubicBezTo>
                          <a:pt x="48" y="197"/>
                          <a:pt x="54" y="196"/>
                          <a:pt x="60" y="196"/>
                        </a:cubicBezTo>
                        <a:cubicBezTo>
                          <a:pt x="72" y="196"/>
                          <a:pt x="93" y="196"/>
                          <a:pt x="102" y="196"/>
                        </a:cubicBezTo>
                        <a:cubicBezTo>
                          <a:pt x="102" y="196"/>
                          <a:pt x="102" y="196"/>
                          <a:pt x="103" y="231"/>
                        </a:cubicBezTo>
                        <a:cubicBezTo>
                          <a:pt x="103" y="231"/>
                          <a:pt x="103" y="231"/>
                          <a:pt x="90" y="231"/>
                        </a:cubicBezTo>
                        <a:cubicBezTo>
                          <a:pt x="89" y="231"/>
                          <a:pt x="87" y="232"/>
                          <a:pt x="86" y="232"/>
                        </a:cubicBezTo>
                        <a:cubicBezTo>
                          <a:pt x="75" y="231"/>
                          <a:pt x="64" y="237"/>
                          <a:pt x="60" y="254"/>
                        </a:cubicBezTo>
                        <a:cubicBezTo>
                          <a:pt x="60" y="254"/>
                          <a:pt x="60" y="254"/>
                          <a:pt x="54" y="279"/>
                        </a:cubicBezTo>
                        <a:close/>
                        <a:moveTo>
                          <a:pt x="62" y="396"/>
                        </a:moveTo>
                        <a:cubicBezTo>
                          <a:pt x="69" y="392"/>
                          <a:pt x="76" y="385"/>
                          <a:pt x="78" y="375"/>
                        </a:cubicBezTo>
                        <a:cubicBezTo>
                          <a:pt x="78" y="375"/>
                          <a:pt x="78" y="375"/>
                          <a:pt x="101" y="288"/>
                        </a:cubicBezTo>
                        <a:cubicBezTo>
                          <a:pt x="101" y="288"/>
                          <a:pt x="101" y="288"/>
                          <a:pt x="114" y="288"/>
                        </a:cubicBezTo>
                        <a:cubicBezTo>
                          <a:pt x="114" y="288"/>
                          <a:pt x="114" y="288"/>
                          <a:pt x="94" y="363"/>
                        </a:cubicBezTo>
                        <a:cubicBezTo>
                          <a:pt x="90" y="377"/>
                          <a:pt x="96" y="391"/>
                          <a:pt x="107" y="396"/>
                        </a:cubicBezTo>
                        <a:cubicBezTo>
                          <a:pt x="107" y="396"/>
                          <a:pt x="107" y="396"/>
                          <a:pt x="62" y="396"/>
                        </a:cubicBezTo>
                        <a:close/>
                        <a:moveTo>
                          <a:pt x="120" y="424"/>
                        </a:moveTo>
                        <a:cubicBezTo>
                          <a:pt x="114" y="424"/>
                          <a:pt x="108" y="417"/>
                          <a:pt x="104" y="404"/>
                        </a:cubicBezTo>
                        <a:cubicBezTo>
                          <a:pt x="104" y="404"/>
                          <a:pt x="104" y="404"/>
                          <a:pt x="136" y="404"/>
                        </a:cubicBezTo>
                        <a:cubicBezTo>
                          <a:pt x="132" y="417"/>
                          <a:pt x="126" y="424"/>
                          <a:pt x="120" y="424"/>
                        </a:cubicBezTo>
                        <a:close/>
                        <a:moveTo>
                          <a:pt x="155" y="396"/>
                        </a:moveTo>
                        <a:cubicBezTo>
                          <a:pt x="155" y="396"/>
                          <a:pt x="155" y="396"/>
                          <a:pt x="124" y="396"/>
                        </a:cubicBezTo>
                        <a:cubicBezTo>
                          <a:pt x="132" y="392"/>
                          <a:pt x="139" y="385"/>
                          <a:pt x="141" y="375"/>
                        </a:cubicBezTo>
                        <a:cubicBezTo>
                          <a:pt x="141" y="375"/>
                          <a:pt x="141" y="375"/>
                          <a:pt x="164" y="288"/>
                        </a:cubicBezTo>
                        <a:cubicBezTo>
                          <a:pt x="164" y="288"/>
                          <a:pt x="164" y="288"/>
                          <a:pt x="184" y="288"/>
                        </a:cubicBezTo>
                        <a:cubicBezTo>
                          <a:pt x="184" y="288"/>
                          <a:pt x="184" y="288"/>
                          <a:pt x="155" y="396"/>
                        </a:cubicBezTo>
                        <a:close/>
                        <a:moveTo>
                          <a:pt x="185" y="231"/>
                        </a:moveTo>
                        <a:cubicBezTo>
                          <a:pt x="185" y="231"/>
                          <a:pt x="185" y="231"/>
                          <a:pt x="185" y="231"/>
                        </a:cubicBezTo>
                        <a:cubicBezTo>
                          <a:pt x="185" y="227"/>
                          <a:pt x="185" y="223"/>
                          <a:pt x="185" y="220"/>
                        </a:cubicBezTo>
                        <a:cubicBezTo>
                          <a:pt x="185" y="219"/>
                          <a:pt x="185" y="217"/>
                          <a:pt x="185" y="216"/>
                        </a:cubicBezTo>
                        <a:cubicBezTo>
                          <a:pt x="185" y="217"/>
                          <a:pt x="185" y="217"/>
                          <a:pt x="185" y="217"/>
                        </a:cubicBezTo>
                        <a:cubicBezTo>
                          <a:pt x="185" y="221"/>
                          <a:pt x="185" y="226"/>
                          <a:pt x="185" y="231"/>
                        </a:cubicBezTo>
                        <a:close/>
                        <a:moveTo>
                          <a:pt x="193" y="279"/>
                        </a:moveTo>
                        <a:cubicBezTo>
                          <a:pt x="193" y="268"/>
                          <a:pt x="193" y="234"/>
                          <a:pt x="193" y="217"/>
                        </a:cubicBezTo>
                        <a:cubicBezTo>
                          <a:pt x="193" y="208"/>
                          <a:pt x="195" y="203"/>
                          <a:pt x="198" y="200"/>
                        </a:cubicBezTo>
                        <a:cubicBezTo>
                          <a:pt x="202" y="197"/>
                          <a:pt x="207" y="196"/>
                          <a:pt x="214" y="196"/>
                        </a:cubicBezTo>
                        <a:cubicBezTo>
                          <a:pt x="226" y="196"/>
                          <a:pt x="254" y="196"/>
                          <a:pt x="264" y="196"/>
                        </a:cubicBezTo>
                        <a:cubicBezTo>
                          <a:pt x="264" y="196"/>
                          <a:pt x="264" y="196"/>
                          <a:pt x="264" y="204"/>
                        </a:cubicBezTo>
                        <a:cubicBezTo>
                          <a:pt x="264" y="204"/>
                          <a:pt x="263" y="204"/>
                          <a:pt x="262" y="204"/>
                        </a:cubicBezTo>
                        <a:cubicBezTo>
                          <a:pt x="245" y="204"/>
                          <a:pt x="231" y="235"/>
                          <a:pt x="225" y="279"/>
                        </a:cubicBezTo>
                        <a:cubicBezTo>
                          <a:pt x="225" y="279"/>
                          <a:pt x="225" y="279"/>
                          <a:pt x="193" y="279"/>
                        </a:cubicBezTo>
                        <a:close/>
                        <a:moveTo>
                          <a:pt x="267" y="424"/>
                        </a:moveTo>
                        <a:cubicBezTo>
                          <a:pt x="252" y="424"/>
                          <a:pt x="240" y="378"/>
                          <a:pt x="240" y="322"/>
                        </a:cubicBezTo>
                        <a:cubicBezTo>
                          <a:pt x="240" y="265"/>
                          <a:pt x="252" y="219"/>
                          <a:pt x="267" y="219"/>
                        </a:cubicBezTo>
                        <a:cubicBezTo>
                          <a:pt x="282" y="219"/>
                          <a:pt x="294" y="265"/>
                          <a:pt x="294" y="322"/>
                        </a:cubicBezTo>
                        <a:cubicBezTo>
                          <a:pt x="294" y="378"/>
                          <a:pt x="282" y="424"/>
                          <a:pt x="267" y="4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40" name="Group 72">
                  <a:extLst>
                    <a:ext uri="{FF2B5EF4-FFF2-40B4-BE49-F238E27FC236}">
                      <a16:creationId xmlns:a16="http://schemas.microsoft.com/office/drawing/2014/main" id="{AF64DAA4-F4FF-4513-9915-7C270A5E2C66}"/>
                    </a:ext>
                  </a:extLst>
                </p:cNvPr>
                <p:cNvGrpSpPr>
                  <a:grpSpLocks/>
                </p:cNvGrpSpPr>
                <p:nvPr/>
              </p:nvGrpSpPr>
              <p:grpSpPr bwMode="auto">
                <a:xfrm>
                  <a:off x="4045" y="1430"/>
                  <a:ext cx="570" cy="627"/>
                  <a:chOff x="4045" y="1430"/>
                  <a:chExt cx="570" cy="627"/>
                </a:xfrm>
              </p:grpSpPr>
              <p:sp>
                <p:nvSpPr>
                  <p:cNvPr id="41" name="Freeform 73">
                    <a:extLst>
                      <a:ext uri="{FF2B5EF4-FFF2-40B4-BE49-F238E27FC236}">
                        <a16:creationId xmlns:a16="http://schemas.microsoft.com/office/drawing/2014/main" id="{1FBF7581-C3D7-449F-8C9C-1A5329686FAA}"/>
                      </a:ext>
                    </a:extLst>
                  </p:cNvPr>
                  <p:cNvSpPr>
                    <a:spLocks noChangeAspect="1"/>
                  </p:cNvSpPr>
                  <p:nvPr/>
                </p:nvSpPr>
                <p:spPr bwMode="auto">
                  <a:xfrm>
                    <a:off x="4413" y="1600"/>
                    <a:ext cx="142" cy="166"/>
                  </a:xfrm>
                  <a:custGeom>
                    <a:avLst/>
                    <a:gdLst>
                      <a:gd name="T0" fmla="*/ 69 w 71"/>
                      <a:gd name="T1" fmla="*/ 8 h 83"/>
                      <a:gd name="T2" fmla="*/ 71 w 71"/>
                      <a:gd name="T3" fmla="*/ 8 h 83"/>
                      <a:gd name="T4" fmla="*/ 71 w 71"/>
                      <a:gd name="T5" fmla="*/ 0 h 83"/>
                      <a:gd name="T6" fmla="*/ 21 w 71"/>
                      <a:gd name="T7" fmla="*/ 0 h 83"/>
                      <a:gd name="T8" fmla="*/ 5 w 71"/>
                      <a:gd name="T9" fmla="*/ 4 h 83"/>
                      <a:gd name="T10" fmla="*/ 0 w 71"/>
                      <a:gd name="T11" fmla="*/ 21 h 83"/>
                      <a:gd name="T12" fmla="*/ 0 w 71"/>
                      <a:gd name="T13" fmla="*/ 83 h 83"/>
                      <a:gd name="T14" fmla="*/ 32 w 71"/>
                      <a:gd name="T15" fmla="*/ 83 h 83"/>
                      <a:gd name="T16" fmla="*/ 69 w 71"/>
                      <a:gd name="T17" fmla="*/ 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3">
                        <a:moveTo>
                          <a:pt x="69" y="8"/>
                        </a:moveTo>
                        <a:cubicBezTo>
                          <a:pt x="70" y="8"/>
                          <a:pt x="71" y="8"/>
                          <a:pt x="71" y="8"/>
                        </a:cubicBezTo>
                        <a:cubicBezTo>
                          <a:pt x="71" y="0"/>
                          <a:pt x="71" y="0"/>
                          <a:pt x="71" y="0"/>
                        </a:cubicBezTo>
                        <a:cubicBezTo>
                          <a:pt x="61" y="0"/>
                          <a:pt x="33" y="0"/>
                          <a:pt x="21" y="0"/>
                        </a:cubicBezTo>
                        <a:cubicBezTo>
                          <a:pt x="14" y="0"/>
                          <a:pt x="9" y="1"/>
                          <a:pt x="5" y="4"/>
                        </a:cubicBezTo>
                        <a:cubicBezTo>
                          <a:pt x="2" y="7"/>
                          <a:pt x="0" y="12"/>
                          <a:pt x="0" y="21"/>
                        </a:cubicBezTo>
                        <a:cubicBezTo>
                          <a:pt x="0" y="38"/>
                          <a:pt x="0" y="72"/>
                          <a:pt x="0" y="83"/>
                        </a:cubicBezTo>
                        <a:cubicBezTo>
                          <a:pt x="32" y="83"/>
                          <a:pt x="32" y="83"/>
                          <a:pt x="32" y="83"/>
                        </a:cubicBezTo>
                        <a:cubicBezTo>
                          <a:pt x="38" y="39"/>
                          <a:pt x="52" y="8"/>
                          <a:pt x="6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74">
                    <a:extLst>
                      <a:ext uri="{FF2B5EF4-FFF2-40B4-BE49-F238E27FC236}">
                        <a16:creationId xmlns:a16="http://schemas.microsoft.com/office/drawing/2014/main" id="{95FF493E-FEFB-4F16-ABFB-3703621073CA}"/>
                      </a:ext>
                    </a:extLst>
                  </p:cNvPr>
                  <p:cNvSpPr>
                    <a:spLocks noChangeAspect="1"/>
                  </p:cNvSpPr>
                  <p:nvPr/>
                </p:nvSpPr>
                <p:spPr bwMode="auto">
                  <a:xfrm>
                    <a:off x="4275" y="1785"/>
                    <a:ext cx="120" cy="216"/>
                  </a:xfrm>
                  <a:custGeom>
                    <a:avLst/>
                    <a:gdLst>
                      <a:gd name="T0" fmla="*/ 17 w 60"/>
                      <a:gd name="T1" fmla="*/ 87 h 108"/>
                      <a:gd name="T2" fmla="*/ 0 w 60"/>
                      <a:gd name="T3" fmla="*/ 108 h 108"/>
                      <a:gd name="T4" fmla="*/ 31 w 60"/>
                      <a:gd name="T5" fmla="*/ 108 h 108"/>
                      <a:gd name="T6" fmla="*/ 60 w 60"/>
                      <a:gd name="T7" fmla="*/ 0 h 108"/>
                      <a:gd name="T8" fmla="*/ 40 w 60"/>
                      <a:gd name="T9" fmla="*/ 0 h 108"/>
                      <a:gd name="T10" fmla="*/ 17 w 60"/>
                      <a:gd name="T11" fmla="*/ 87 h 108"/>
                    </a:gdLst>
                    <a:ahLst/>
                    <a:cxnLst>
                      <a:cxn ang="0">
                        <a:pos x="T0" y="T1"/>
                      </a:cxn>
                      <a:cxn ang="0">
                        <a:pos x="T2" y="T3"/>
                      </a:cxn>
                      <a:cxn ang="0">
                        <a:pos x="T4" y="T5"/>
                      </a:cxn>
                      <a:cxn ang="0">
                        <a:pos x="T6" y="T7"/>
                      </a:cxn>
                      <a:cxn ang="0">
                        <a:pos x="T8" y="T9"/>
                      </a:cxn>
                      <a:cxn ang="0">
                        <a:pos x="T10" y="T11"/>
                      </a:cxn>
                    </a:cxnLst>
                    <a:rect l="0" t="0" r="r" b="b"/>
                    <a:pathLst>
                      <a:path w="60" h="108">
                        <a:moveTo>
                          <a:pt x="17" y="87"/>
                        </a:moveTo>
                        <a:cubicBezTo>
                          <a:pt x="15" y="97"/>
                          <a:pt x="8" y="104"/>
                          <a:pt x="0" y="108"/>
                        </a:cubicBezTo>
                        <a:cubicBezTo>
                          <a:pt x="31" y="108"/>
                          <a:pt x="31" y="108"/>
                          <a:pt x="31" y="108"/>
                        </a:cubicBezTo>
                        <a:cubicBezTo>
                          <a:pt x="60" y="0"/>
                          <a:pt x="60" y="0"/>
                          <a:pt x="60" y="0"/>
                        </a:cubicBezTo>
                        <a:cubicBezTo>
                          <a:pt x="40" y="0"/>
                          <a:pt x="40" y="0"/>
                          <a:pt x="40" y="0"/>
                        </a:cubicBezTo>
                        <a:cubicBezTo>
                          <a:pt x="17" y="87"/>
                          <a:pt x="17" y="87"/>
                          <a:pt x="17"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75">
                    <a:extLst>
                      <a:ext uri="{FF2B5EF4-FFF2-40B4-BE49-F238E27FC236}">
                        <a16:creationId xmlns:a16="http://schemas.microsoft.com/office/drawing/2014/main" id="{34C9FBF2-1819-4E07-8A42-DEFBF4582088}"/>
                      </a:ext>
                    </a:extLst>
                  </p:cNvPr>
                  <p:cNvSpPr>
                    <a:spLocks noChangeAspect="1"/>
                  </p:cNvSpPr>
                  <p:nvPr/>
                </p:nvSpPr>
                <p:spPr bwMode="auto">
                  <a:xfrm>
                    <a:off x="4151" y="1785"/>
                    <a:ext cx="104" cy="216"/>
                  </a:xfrm>
                  <a:custGeom>
                    <a:avLst/>
                    <a:gdLst>
                      <a:gd name="T0" fmla="*/ 32 w 52"/>
                      <a:gd name="T1" fmla="*/ 75 h 108"/>
                      <a:gd name="T2" fmla="*/ 52 w 52"/>
                      <a:gd name="T3" fmla="*/ 0 h 108"/>
                      <a:gd name="T4" fmla="*/ 39 w 52"/>
                      <a:gd name="T5" fmla="*/ 0 h 108"/>
                      <a:gd name="T6" fmla="*/ 16 w 52"/>
                      <a:gd name="T7" fmla="*/ 87 h 108"/>
                      <a:gd name="T8" fmla="*/ 0 w 52"/>
                      <a:gd name="T9" fmla="*/ 108 h 108"/>
                      <a:gd name="T10" fmla="*/ 45 w 52"/>
                      <a:gd name="T11" fmla="*/ 108 h 108"/>
                      <a:gd name="T12" fmla="*/ 32 w 52"/>
                      <a:gd name="T13" fmla="*/ 75 h 108"/>
                    </a:gdLst>
                    <a:ahLst/>
                    <a:cxnLst>
                      <a:cxn ang="0">
                        <a:pos x="T0" y="T1"/>
                      </a:cxn>
                      <a:cxn ang="0">
                        <a:pos x="T2" y="T3"/>
                      </a:cxn>
                      <a:cxn ang="0">
                        <a:pos x="T4" y="T5"/>
                      </a:cxn>
                      <a:cxn ang="0">
                        <a:pos x="T6" y="T7"/>
                      </a:cxn>
                      <a:cxn ang="0">
                        <a:pos x="T8" y="T9"/>
                      </a:cxn>
                      <a:cxn ang="0">
                        <a:pos x="T10" y="T11"/>
                      </a:cxn>
                      <a:cxn ang="0">
                        <a:pos x="T12" y="T13"/>
                      </a:cxn>
                    </a:cxnLst>
                    <a:rect l="0" t="0" r="r" b="b"/>
                    <a:pathLst>
                      <a:path w="52" h="108">
                        <a:moveTo>
                          <a:pt x="32" y="75"/>
                        </a:moveTo>
                        <a:cubicBezTo>
                          <a:pt x="52" y="0"/>
                          <a:pt x="52" y="0"/>
                          <a:pt x="52" y="0"/>
                        </a:cubicBezTo>
                        <a:cubicBezTo>
                          <a:pt x="39" y="0"/>
                          <a:pt x="39" y="0"/>
                          <a:pt x="39" y="0"/>
                        </a:cubicBezTo>
                        <a:cubicBezTo>
                          <a:pt x="16" y="87"/>
                          <a:pt x="16" y="87"/>
                          <a:pt x="16" y="87"/>
                        </a:cubicBezTo>
                        <a:cubicBezTo>
                          <a:pt x="14" y="97"/>
                          <a:pt x="7" y="104"/>
                          <a:pt x="0" y="108"/>
                        </a:cubicBezTo>
                        <a:cubicBezTo>
                          <a:pt x="45" y="108"/>
                          <a:pt x="45" y="108"/>
                          <a:pt x="45" y="108"/>
                        </a:cubicBezTo>
                        <a:cubicBezTo>
                          <a:pt x="34" y="103"/>
                          <a:pt x="28" y="89"/>
                          <a:pt x="32"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76">
                    <a:extLst>
                      <a:ext uri="{FF2B5EF4-FFF2-40B4-BE49-F238E27FC236}">
                        <a16:creationId xmlns:a16="http://schemas.microsoft.com/office/drawing/2014/main" id="{C82FA7EC-EAAA-4896-9621-940415022284}"/>
                      </a:ext>
                    </a:extLst>
                  </p:cNvPr>
                  <p:cNvSpPr>
                    <a:spLocks noChangeAspect="1"/>
                  </p:cNvSpPr>
                  <p:nvPr/>
                </p:nvSpPr>
                <p:spPr bwMode="auto">
                  <a:xfrm>
                    <a:off x="4045" y="1785"/>
                    <a:ext cx="86" cy="216"/>
                  </a:xfrm>
                  <a:custGeom>
                    <a:avLst/>
                    <a:gdLst>
                      <a:gd name="T0" fmla="*/ 0 w 43"/>
                      <a:gd name="T1" fmla="*/ 108 h 108"/>
                      <a:gd name="T2" fmla="*/ 35 w 43"/>
                      <a:gd name="T3" fmla="*/ 108 h 108"/>
                      <a:gd name="T4" fmla="*/ 23 w 43"/>
                      <a:gd name="T5" fmla="*/ 79 h 108"/>
                      <a:gd name="T6" fmla="*/ 43 w 43"/>
                      <a:gd name="T7" fmla="*/ 0 h 108"/>
                      <a:gd name="T8" fmla="*/ 29 w 43"/>
                      <a:gd name="T9" fmla="*/ 0 h 108"/>
                      <a:gd name="T10" fmla="*/ 0 w 43"/>
                      <a:gd name="T11" fmla="*/ 108 h 108"/>
                    </a:gdLst>
                    <a:ahLst/>
                    <a:cxnLst>
                      <a:cxn ang="0">
                        <a:pos x="T0" y="T1"/>
                      </a:cxn>
                      <a:cxn ang="0">
                        <a:pos x="T2" y="T3"/>
                      </a:cxn>
                      <a:cxn ang="0">
                        <a:pos x="T4" y="T5"/>
                      </a:cxn>
                      <a:cxn ang="0">
                        <a:pos x="T6" y="T7"/>
                      </a:cxn>
                      <a:cxn ang="0">
                        <a:pos x="T8" y="T9"/>
                      </a:cxn>
                      <a:cxn ang="0">
                        <a:pos x="T10" y="T11"/>
                      </a:cxn>
                    </a:cxnLst>
                    <a:rect l="0" t="0" r="r" b="b"/>
                    <a:pathLst>
                      <a:path w="43" h="108">
                        <a:moveTo>
                          <a:pt x="0" y="108"/>
                        </a:moveTo>
                        <a:cubicBezTo>
                          <a:pt x="35" y="108"/>
                          <a:pt x="35" y="108"/>
                          <a:pt x="35" y="108"/>
                        </a:cubicBezTo>
                        <a:cubicBezTo>
                          <a:pt x="25" y="103"/>
                          <a:pt x="19" y="90"/>
                          <a:pt x="23" y="79"/>
                        </a:cubicBezTo>
                        <a:cubicBezTo>
                          <a:pt x="43" y="0"/>
                          <a:pt x="43" y="0"/>
                          <a:pt x="43" y="0"/>
                        </a:cubicBezTo>
                        <a:cubicBezTo>
                          <a:pt x="29" y="0"/>
                          <a:pt x="29" y="0"/>
                          <a:pt x="29" y="0"/>
                        </a:cubicBezTo>
                        <a:cubicBezTo>
                          <a:pt x="0" y="108"/>
                          <a:pt x="0" y="108"/>
                          <a:pt x="0"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77">
                    <a:extLst>
                      <a:ext uri="{FF2B5EF4-FFF2-40B4-BE49-F238E27FC236}">
                        <a16:creationId xmlns:a16="http://schemas.microsoft.com/office/drawing/2014/main" id="{CDB50AE2-B1C7-4C7B-AB3A-B7C970A8F6FC}"/>
                      </a:ext>
                    </a:extLst>
                  </p:cNvPr>
                  <p:cNvSpPr>
                    <a:spLocks noChangeAspect="1"/>
                  </p:cNvSpPr>
                  <p:nvPr/>
                </p:nvSpPr>
                <p:spPr bwMode="auto">
                  <a:xfrm>
                    <a:off x="4105" y="1600"/>
                    <a:ext cx="128" cy="166"/>
                  </a:xfrm>
                  <a:custGeom>
                    <a:avLst/>
                    <a:gdLst>
                      <a:gd name="T0" fmla="*/ 47 w 64"/>
                      <a:gd name="T1" fmla="*/ 36 h 83"/>
                      <a:gd name="T2" fmla="*/ 51 w 64"/>
                      <a:gd name="T3" fmla="*/ 35 h 83"/>
                      <a:gd name="T4" fmla="*/ 64 w 64"/>
                      <a:gd name="T5" fmla="*/ 35 h 83"/>
                      <a:gd name="T6" fmla="*/ 63 w 64"/>
                      <a:gd name="T7" fmla="*/ 0 h 83"/>
                      <a:gd name="T8" fmla="*/ 21 w 64"/>
                      <a:gd name="T9" fmla="*/ 0 h 83"/>
                      <a:gd name="T10" fmla="*/ 6 w 64"/>
                      <a:gd name="T11" fmla="*/ 4 h 83"/>
                      <a:gd name="T12" fmla="*/ 0 w 64"/>
                      <a:gd name="T13" fmla="*/ 21 h 83"/>
                      <a:gd name="T14" fmla="*/ 0 w 64"/>
                      <a:gd name="T15" fmla="*/ 83 h 83"/>
                      <a:gd name="T16" fmla="*/ 15 w 64"/>
                      <a:gd name="T17" fmla="*/ 83 h 83"/>
                      <a:gd name="T18" fmla="*/ 21 w 64"/>
                      <a:gd name="T19" fmla="*/ 58 h 83"/>
                      <a:gd name="T20" fmla="*/ 47 w 64"/>
                      <a:gd name="T21" fmla="*/ 3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83">
                        <a:moveTo>
                          <a:pt x="47" y="36"/>
                        </a:moveTo>
                        <a:cubicBezTo>
                          <a:pt x="48" y="36"/>
                          <a:pt x="50" y="35"/>
                          <a:pt x="51" y="35"/>
                        </a:cubicBezTo>
                        <a:cubicBezTo>
                          <a:pt x="64" y="35"/>
                          <a:pt x="64" y="35"/>
                          <a:pt x="64" y="35"/>
                        </a:cubicBezTo>
                        <a:cubicBezTo>
                          <a:pt x="63" y="0"/>
                          <a:pt x="63" y="0"/>
                          <a:pt x="63" y="0"/>
                        </a:cubicBezTo>
                        <a:cubicBezTo>
                          <a:pt x="54" y="0"/>
                          <a:pt x="33" y="0"/>
                          <a:pt x="21" y="0"/>
                        </a:cubicBezTo>
                        <a:cubicBezTo>
                          <a:pt x="15" y="0"/>
                          <a:pt x="9" y="1"/>
                          <a:pt x="6" y="4"/>
                        </a:cubicBezTo>
                        <a:cubicBezTo>
                          <a:pt x="2" y="7"/>
                          <a:pt x="0" y="12"/>
                          <a:pt x="0" y="21"/>
                        </a:cubicBezTo>
                        <a:cubicBezTo>
                          <a:pt x="0" y="38"/>
                          <a:pt x="0" y="72"/>
                          <a:pt x="0" y="83"/>
                        </a:cubicBezTo>
                        <a:cubicBezTo>
                          <a:pt x="15" y="83"/>
                          <a:pt x="15" y="83"/>
                          <a:pt x="15" y="83"/>
                        </a:cubicBezTo>
                        <a:cubicBezTo>
                          <a:pt x="21" y="58"/>
                          <a:pt x="21" y="58"/>
                          <a:pt x="21" y="58"/>
                        </a:cubicBezTo>
                        <a:cubicBezTo>
                          <a:pt x="25" y="41"/>
                          <a:pt x="36" y="35"/>
                          <a:pt x="47"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78">
                    <a:extLst>
                      <a:ext uri="{FF2B5EF4-FFF2-40B4-BE49-F238E27FC236}">
                        <a16:creationId xmlns:a16="http://schemas.microsoft.com/office/drawing/2014/main" id="{B5CDAF6E-A2A3-4CC9-B859-BEF7E93EEA4E}"/>
                      </a:ext>
                    </a:extLst>
                  </p:cNvPr>
                  <p:cNvSpPr>
                    <a:spLocks noChangeAspect="1"/>
                  </p:cNvSpPr>
                  <p:nvPr/>
                </p:nvSpPr>
                <p:spPr bwMode="auto">
                  <a:xfrm>
                    <a:off x="4251" y="1458"/>
                    <a:ext cx="26" cy="212"/>
                  </a:xfrm>
                  <a:custGeom>
                    <a:avLst/>
                    <a:gdLst>
                      <a:gd name="T0" fmla="*/ 12 w 13"/>
                      <a:gd name="T1" fmla="*/ 0 h 106"/>
                      <a:gd name="T2" fmla="*/ 2 w 13"/>
                      <a:gd name="T3" fmla="*/ 55 h 106"/>
                      <a:gd name="T4" fmla="*/ 0 w 13"/>
                      <a:gd name="T5" fmla="*/ 60 h 106"/>
                      <a:gd name="T6" fmla="*/ 0 w 13"/>
                      <a:gd name="T7" fmla="*/ 106 h 106"/>
                      <a:gd name="T8" fmla="*/ 12 w 13"/>
                      <a:gd name="T9" fmla="*/ 106 h 106"/>
                      <a:gd name="T10" fmla="*/ 12 w 13"/>
                      <a:gd name="T11" fmla="*/ 0 h 106"/>
                    </a:gdLst>
                    <a:ahLst/>
                    <a:cxnLst>
                      <a:cxn ang="0">
                        <a:pos x="T0" y="T1"/>
                      </a:cxn>
                      <a:cxn ang="0">
                        <a:pos x="T2" y="T3"/>
                      </a:cxn>
                      <a:cxn ang="0">
                        <a:pos x="T4" y="T5"/>
                      </a:cxn>
                      <a:cxn ang="0">
                        <a:pos x="T6" y="T7"/>
                      </a:cxn>
                      <a:cxn ang="0">
                        <a:pos x="T8" y="T9"/>
                      </a:cxn>
                      <a:cxn ang="0">
                        <a:pos x="T10" y="T11"/>
                      </a:cxn>
                    </a:cxnLst>
                    <a:rect l="0" t="0" r="r" b="b"/>
                    <a:pathLst>
                      <a:path w="13" h="106">
                        <a:moveTo>
                          <a:pt x="12" y="0"/>
                        </a:moveTo>
                        <a:cubicBezTo>
                          <a:pt x="12" y="0"/>
                          <a:pt x="10" y="25"/>
                          <a:pt x="2" y="55"/>
                        </a:cubicBezTo>
                        <a:cubicBezTo>
                          <a:pt x="1" y="57"/>
                          <a:pt x="1" y="59"/>
                          <a:pt x="0" y="60"/>
                        </a:cubicBezTo>
                        <a:cubicBezTo>
                          <a:pt x="0" y="106"/>
                          <a:pt x="0" y="106"/>
                          <a:pt x="0" y="106"/>
                        </a:cubicBezTo>
                        <a:cubicBezTo>
                          <a:pt x="6" y="106"/>
                          <a:pt x="10" y="106"/>
                          <a:pt x="12" y="106"/>
                        </a:cubicBezTo>
                        <a:cubicBezTo>
                          <a:pt x="13" y="16"/>
                          <a:pt x="12" y="0"/>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79">
                    <a:extLst>
                      <a:ext uri="{FF2B5EF4-FFF2-40B4-BE49-F238E27FC236}">
                        <a16:creationId xmlns:a16="http://schemas.microsoft.com/office/drawing/2014/main" id="{A7C9D7A4-3D69-4F39-AB51-B46D31F4B176}"/>
                      </a:ext>
                    </a:extLst>
                  </p:cNvPr>
                  <p:cNvSpPr>
                    <a:spLocks noChangeAspect="1"/>
                  </p:cNvSpPr>
                  <p:nvPr/>
                </p:nvSpPr>
                <p:spPr bwMode="auto">
                  <a:xfrm>
                    <a:off x="4389" y="1458"/>
                    <a:ext cx="92" cy="142"/>
                  </a:xfrm>
                  <a:custGeom>
                    <a:avLst/>
                    <a:gdLst>
                      <a:gd name="T0" fmla="*/ 5 w 46"/>
                      <a:gd name="T1" fmla="*/ 53 h 71"/>
                      <a:gd name="T2" fmla="*/ 20 w 46"/>
                      <a:gd name="T3" fmla="*/ 39 h 71"/>
                      <a:gd name="T4" fmla="*/ 46 w 46"/>
                      <a:gd name="T5" fmla="*/ 39 h 71"/>
                      <a:gd name="T6" fmla="*/ 42 w 46"/>
                      <a:gd name="T7" fmla="*/ 0 h 71"/>
                      <a:gd name="T8" fmla="*/ 42 w 46"/>
                      <a:gd name="T9" fmla="*/ 35 h 71"/>
                      <a:gd name="T10" fmla="*/ 20 w 46"/>
                      <a:gd name="T11" fmla="*/ 35 h 71"/>
                      <a:gd name="T12" fmla="*/ 1 w 46"/>
                      <a:gd name="T13" fmla="*/ 53 h 71"/>
                      <a:gd name="T14" fmla="*/ 4 w 46"/>
                      <a:gd name="T15" fmla="*/ 67 h 71"/>
                      <a:gd name="T16" fmla="*/ 11 w 46"/>
                      <a:gd name="T17" fmla="*/ 71 h 71"/>
                      <a:gd name="T18" fmla="*/ 12 w 46"/>
                      <a:gd name="T19" fmla="*/ 69 h 71"/>
                      <a:gd name="T20" fmla="*/ 15 w 46"/>
                      <a:gd name="T21" fmla="*/ 67 h 71"/>
                      <a:gd name="T22" fmla="*/ 5 w 46"/>
                      <a:gd name="T23"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71">
                        <a:moveTo>
                          <a:pt x="5" y="53"/>
                        </a:moveTo>
                        <a:cubicBezTo>
                          <a:pt x="6" y="44"/>
                          <a:pt x="12" y="39"/>
                          <a:pt x="20" y="39"/>
                        </a:cubicBezTo>
                        <a:cubicBezTo>
                          <a:pt x="20" y="39"/>
                          <a:pt x="20" y="39"/>
                          <a:pt x="46" y="39"/>
                        </a:cubicBezTo>
                        <a:cubicBezTo>
                          <a:pt x="44" y="23"/>
                          <a:pt x="42" y="0"/>
                          <a:pt x="42" y="0"/>
                        </a:cubicBezTo>
                        <a:cubicBezTo>
                          <a:pt x="42" y="0"/>
                          <a:pt x="42" y="6"/>
                          <a:pt x="42" y="35"/>
                        </a:cubicBezTo>
                        <a:cubicBezTo>
                          <a:pt x="42" y="35"/>
                          <a:pt x="42" y="35"/>
                          <a:pt x="20" y="35"/>
                        </a:cubicBezTo>
                        <a:cubicBezTo>
                          <a:pt x="10" y="35"/>
                          <a:pt x="3" y="42"/>
                          <a:pt x="1" y="53"/>
                        </a:cubicBezTo>
                        <a:cubicBezTo>
                          <a:pt x="0" y="59"/>
                          <a:pt x="1" y="63"/>
                          <a:pt x="4" y="67"/>
                        </a:cubicBezTo>
                        <a:cubicBezTo>
                          <a:pt x="6" y="69"/>
                          <a:pt x="8" y="70"/>
                          <a:pt x="11" y="71"/>
                        </a:cubicBezTo>
                        <a:cubicBezTo>
                          <a:pt x="11" y="70"/>
                          <a:pt x="12" y="70"/>
                          <a:pt x="12" y="69"/>
                        </a:cubicBezTo>
                        <a:cubicBezTo>
                          <a:pt x="13" y="69"/>
                          <a:pt x="14" y="68"/>
                          <a:pt x="15" y="67"/>
                        </a:cubicBezTo>
                        <a:cubicBezTo>
                          <a:pt x="8" y="67"/>
                          <a:pt x="4" y="63"/>
                          <a:pt x="5"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80">
                    <a:extLst>
                      <a:ext uri="{FF2B5EF4-FFF2-40B4-BE49-F238E27FC236}">
                        <a16:creationId xmlns:a16="http://schemas.microsoft.com/office/drawing/2014/main" id="{214A3C03-65CD-46D3-A5FD-65DC431CDEA2}"/>
                      </a:ext>
                    </a:extLst>
                  </p:cNvPr>
                  <p:cNvSpPr>
                    <a:spLocks noChangeAspect="1"/>
                  </p:cNvSpPr>
                  <p:nvPr/>
                </p:nvSpPr>
                <p:spPr bwMode="auto">
                  <a:xfrm>
                    <a:off x="4533" y="1430"/>
                    <a:ext cx="22" cy="154"/>
                  </a:xfrm>
                  <a:custGeom>
                    <a:avLst/>
                    <a:gdLst>
                      <a:gd name="T0" fmla="*/ 9 w 11"/>
                      <a:gd name="T1" fmla="*/ 67 h 77"/>
                      <a:gd name="T2" fmla="*/ 7 w 11"/>
                      <a:gd name="T3" fmla="*/ 77 h 77"/>
                      <a:gd name="T4" fmla="*/ 11 w 11"/>
                      <a:gd name="T5" fmla="*/ 77 h 77"/>
                      <a:gd name="T6" fmla="*/ 11 w 11"/>
                      <a:gd name="T7" fmla="*/ 0 h 77"/>
                      <a:gd name="T8" fmla="*/ 0 w 11"/>
                      <a:gd name="T9" fmla="*/ 0 h 77"/>
                      <a:gd name="T10" fmla="*/ 6 w 11"/>
                      <a:gd name="T11" fmla="*/ 16 h 77"/>
                      <a:gd name="T12" fmla="*/ 9 w 11"/>
                      <a:gd name="T13" fmla="*/ 67 h 77"/>
                    </a:gdLst>
                    <a:ahLst/>
                    <a:cxnLst>
                      <a:cxn ang="0">
                        <a:pos x="T0" y="T1"/>
                      </a:cxn>
                      <a:cxn ang="0">
                        <a:pos x="T2" y="T3"/>
                      </a:cxn>
                      <a:cxn ang="0">
                        <a:pos x="T4" y="T5"/>
                      </a:cxn>
                      <a:cxn ang="0">
                        <a:pos x="T6" y="T7"/>
                      </a:cxn>
                      <a:cxn ang="0">
                        <a:pos x="T8" y="T9"/>
                      </a:cxn>
                      <a:cxn ang="0">
                        <a:pos x="T10" y="T11"/>
                      </a:cxn>
                      <a:cxn ang="0">
                        <a:pos x="T12" y="T13"/>
                      </a:cxn>
                    </a:cxnLst>
                    <a:rect l="0" t="0" r="r" b="b"/>
                    <a:pathLst>
                      <a:path w="11" h="77">
                        <a:moveTo>
                          <a:pt x="9" y="67"/>
                        </a:moveTo>
                        <a:cubicBezTo>
                          <a:pt x="9" y="71"/>
                          <a:pt x="8" y="74"/>
                          <a:pt x="7" y="77"/>
                        </a:cubicBezTo>
                        <a:cubicBezTo>
                          <a:pt x="8" y="77"/>
                          <a:pt x="10" y="77"/>
                          <a:pt x="11" y="77"/>
                        </a:cubicBezTo>
                        <a:cubicBezTo>
                          <a:pt x="11" y="0"/>
                          <a:pt x="11" y="0"/>
                          <a:pt x="11" y="0"/>
                        </a:cubicBezTo>
                        <a:cubicBezTo>
                          <a:pt x="8" y="0"/>
                          <a:pt x="4" y="0"/>
                          <a:pt x="0" y="0"/>
                        </a:cubicBezTo>
                        <a:cubicBezTo>
                          <a:pt x="3" y="5"/>
                          <a:pt x="5" y="11"/>
                          <a:pt x="6" y="16"/>
                        </a:cubicBezTo>
                        <a:cubicBezTo>
                          <a:pt x="7" y="24"/>
                          <a:pt x="9" y="66"/>
                          <a:pt x="9"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81">
                    <a:extLst>
                      <a:ext uri="{FF2B5EF4-FFF2-40B4-BE49-F238E27FC236}">
                        <a16:creationId xmlns:a16="http://schemas.microsoft.com/office/drawing/2014/main" id="{B5AAC93F-6C13-4AD8-ADAE-FB93BD134892}"/>
                      </a:ext>
                    </a:extLst>
                  </p:cNvPr>
                  <p:cNvSpPr>
                    <a:spLocks noChangeAspect="1" noEditPoints="1"/>
                  </p:cNvSpPr>
                  <p:nvPr/>
                </p:nvSpPr>
                <p:spPr bwMode="auto">
                  <a:xfrm>
                    <a:off x="4507" y="1646"/>
                    <a:ext cx="108" cy="411"/>
                  </a:xfrm>
                  <a:custGeom>
                    <a:avLst/>
                    <a:gdLst>
                      <a:gd name="T0" fmla="*/ 27 w 54"/>
                      <a:gd name="T1" fmla="*/ 0 h 205"/>
                      <a:gd name="T2" fmla="*/ 0 w 54"/>
                      <a:gd name="T3" fmla="*/ 103 h 205"/>
                      <a:gd name="T4" fmla="*/ 27 w 54"/>
                      <a:gd name="T5" fmla="*/ 205 h 205"/>
                      <a:gd name="T6" fmla="*/ 54 w 54"/>
                      <a:gd name="T7" fmla="*/ 103 h 205"/>
                      <a:gd name="T8" fmla="*/ 27 w 54"/>
                      <a:gd name="T9" fmla="*/ 0 h 205"/>
                      <a:gd name="T10" fmla="*/ 35 w 54"/>
                      <a:gd name="T11" fmla="*/ 117 h 205"/>
                      <a:gd name="T12" fmla="*/ 30 w 54"/>
                      <a:gd name="T13" fmla="*/ 103 h 205"/>
                      <a:gd name="T14" fmla="*/ 35 w 54"/>
                      <a:gd name="T15" fmla="*/ 89 h 205"/>
                      <a:gd name="T16" fmla="*/ 39 w 54"/>
                      <a:gd name="T17" fmla="*/ 103 h 205"/>
                      <a:gd name="T18" fmla="*/ 35 w 54"/>
                      <a:gd name="T19" fmla="*/ 1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5">
                        <a:moveTo>
                          <a:pt x="27" y="0"/>
                        </a:moveTo>
                        <a:cubicBezTo>
                          <a:pt x="12" y="0"/>
                          <a:pt x="0" y="46"/>
                          <a:pt x="0" y="103"/>
                        </a:cubicBezTo>
                        <a:cubicBezTo>
                          <a:pt x="0" y="159"/>
                          <a:pt x="12" y="205"/>
                          <a:pt x="27" y="205"/>
                        </a:cubicBezTo>
                        <a:cubicBezTo>
                          <a:pt x="42" y="205"/>
                          <a:pt x="54" y="159"/>
                          <a:pt x="54" y="103"/>
                        </a:cubicBezTo>
                        <a:cubicBezTo>
                          <a:pt x="54" y="46"/>
                          <a:pt x="42" y="0"/>
                          <a:pt x="27" y="0"/>
                        </a:cubicBezTo>
                        <a:close/>
                        <a:moveTo>
                          <a:pt x="35" y="117"/>
                        </a:moveTo>
                        <a:cubicBezTo>
                          <a:pt x="32" y="117"/>
                          <a:pt x="30" y="111"/>
                          <a:pt x="30" y="103"/>
                        </a:cubicBezTo>
                        <a:cubicBezTo>
                          <a:pt x="30" y="95"/>
                          <a:pt x="32" y="89"/>
                          <a:pt x="35" y="89"/>
                        </a:cubicBezTo>
                        <a:cubicBezTo>
                          <a:pt x="37" y="89"/>
                          <a:pt x="39" y="95"/>
                          <a:pt x="39" y="103"/>
                        </a:cubicBezTo>
                        <a:cubicBezTo>
                          <a:pt x="39" y="111"/>
                          <a:pt x="37" y="117"/>
                          <a:pt x="35" y="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82">
                    <a:extLst>
                      <a:ext uri="{FF2B5EF4-FFF2-40B4-BE49-F238E27FC236}">
                        <a16:creationId xmlns:a16="http://schemas.microsoft.com/office/drawing/2014/main" id="{17466DD8-FF01-4D16-90D8-2476E317903D}"/>
                      </a:ext>
                    </a:extLst>
                  </p:cNvPr>
                  <p:cNvSpPr>
                    <a:spLocks noChangeAspect="1"/>
                  </p:cNvSpPr>
                  <p:nvPr/>
                </p:nvSpPr>
                <p:spPr bwMode="auto">
                  <a:xfrm>
                    <a:off x="4235" y="2017"/>
                    <a:ext cx="64" cy="40"/>
                  </a:xfrm>
                  <a:custGeom>
                    <a:avLst/>
                    <a:gdLst>
                      <a:gd name="T0" fmla="*/ 16 w 32"/>
                      <a:gd name="T1" fmla="*/ 20 h 20"/>
                      <a:gd name="T2" fmla="*/ 32 w 32"/>
                      <a:gd name="T3" fmla="*/ 0 h 20"/>
                      <a:gd name="T4" fmla="*/ 0 w 32"/>
                      <a:gd name="T5" fmla="*/ 0 h 20"/>
                      <a:gd name="T6" fmla="*/ 16 w 32"/>
                      <a:gd name="T7" fmla="*/ 20 h 20"/>
                    </a:gdLst>
                    <a:ahLst/>
                    <a:cxnLst>
                      <a:cxn ang="0">
                        <a:pos x="T0" y="T1"/>
                      </a:cxn>
                      <a:cxn ang="0">
                        <a:pos x="T2" y="T3"/>
                      </a:cxn>
                      <a:cxn ang="0">
                        <a:pos x="T4" y="T5"/>
                      </a:cxn>
                      <a:cxn ang="0">
                        <a:pos x="T6" y="T7"/>
                      </a:cxn>
                    </a:cxnLst>
                    <a:rect l="0" t="0" r="r" b="b"/>
                    <a:pathLst>
                      <a:path w="32" h="20">
                        <a:moveTo>
                          <a:pt x="16" y="20"/>
                        </a:moveTo>
                        <a:cubicBezTo>
                          <a:pt x="22" y="20"/>
                          <a:pt x="28" y="13"/>
                          <a:pt x="32" y="0"/>
                        </a:cubicBezTo>
                        <a:cubicBezTo>
                          <a:pt x="0" y="0"/>
                          <a:pt x="0" y="0"/>
                          <a:pt x="0" y="0"/>
                        </a:cubicBezTo>
                        <a:cubicBezTo>
                          <a:pt x="4" y="13"/>
                          <a:pt x="10" y="20"/>
                          <a:pt x="16"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nvGrpSpPr>
            <p:cNvPr id="55" name="Group 25">
              <a:extLst>
                <a:ext uri="{FF2B5EF4-FFF2-40B4-BE49-F238E27FC236}">
                  <a16:creationId xmlns:a16="http://schemas.microsoft.com/office/drawing/2014/main" id="{19084537-E2E3-4801-9DF6-7F002AE4879C}"/>
                </a:ext>
              </a:extLst>
            </p:cNvPr>
            <p:cNvGrpSpPr>
              <a:grpSpLocks noChangeAspect="1"/>
            </p:cNvGrpSpPr>
            <p:nvPr/>
          </p:nvGrpSpPr>
          <p:grpSpPr bwMode="auto">
            <a:xfrm>
              <a:off x="9102731" y="5194290"/>
              <a:ext cx="193516" cy="193516"/>
              <a:chOff x="3422" y="696"/>
              <a:chExt cx="230" cy="230"/>
            </a:xfrm>
          </p:grpSpPr>
          <p:sp>
            <p:nvSpPr>
              <p:cNvPr id="56" name="Oval 26">
                <a:extLst>
                  <a:ext uri="{FF2B5EF4-FFF2-40B4-BE49-F238E27FC236}">
                    <a16:creationId xmlns:a16="http://schemas.microsoft.com/office/drawing/2014/main" id="{02141483-C41A-43F8-810C-D3FDE30E3927}"/>
                  </a:ext>
                </a:extLst>
              </p:cNvPr>
              <p:cNvSpPr>
                <a:spLocks noChangeAspect="1" noChangeArrowheads="1"/>
              </p:cNvSpPr>
              <p:nvPr/>
            </p:nvSpPr>
            <p:spPr bwMode="gray">
              <a:xfrm>
                <a:off x="3422" y="696"/>
                <a:ext cx="230" cy="23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27">
                <a:extLst>
                  <a:ext uri="{FF2B5EF4-FFF2-40B4-BE49-F238E27FC236}">
                    <a16:creationId xmlns:a16="http://schemas.microsoft.com/office/drawing/2014/main" id="{CE3EC91A-14B7-4B15-AB42-1824DD975B5D}"/>
                  </a:ext>
                </a:extLst>
              </p:cNvPr>
              <p:cNvSpPr>
                <a:spLocks noChangeAspect="1"/>
              </p:cNvSpPr>
              <p:nvPr/>
            </p:nvSpPr>
            <p:spPr bwMode="gray">
              <a:xfrm>
                <a:off x="3454" y="842"/>
                <a:ext cx="154" cy="24"/>
              </a:xfrm>
              <a:custGeom>
                <a:avLst/>
                <a:gdLst>
                  <a:gd name="T0" fmla="*/ 86 w 101"/>
                  <a:gd name="T1" fmla="*/ 11 h 16"/>
                  <a:gd name="T2" fmla="*/ 81 w 101"/>
                  <a:gd name="T3" fmla="*/ 8 h 16"/>
                  <a:gd name="T4" fmla="*/ 81 w 101"/>
                  <a:gd name="T5" fmla="*/ 8 h 16"/>
                  <a:gd name="T6" fmla="*/ 77 w 101"/>
                  <a:gd name="T7" fmla="*/ 11 h 16"/>
                  <a:gd name="T8" fmla="*/ 77 w 101"/>
                  <a:gd name="T9" fmla="*/ 11 h 16"/>
                  <a:gd name="T10" fmla="*/ 66 w 101"/>
                  <a:gd name="T11" fmla="*/ 16 h 16"/>
                  <a:gd name="T12" fmla="*/ 66 w 101"/>
                  <a:gd name="T13" fmla="*/ 16 h 16"/>
                  <a:gd name="T14" fmla="*/ 55 w 101"/>
                  <a:gd name="T15" fmla="*/ 11 h 16"/>
                  <a:gd name="T16" fmla="*/ 55 w 101"/>
                  <a:gd name="T17" fmla="*/ 11 h 16"/>
                  <a:gd name="T18" fmla="*/ 50 w 101"/>
                  <a:gd name="T19" fmla="*/ 8 h 16"/>
                  <a:gd name="T20" fmla="*/ 50 w 101"/>
                  <a:gd name="T21" fmla="*/ 8 h 16"/>
                  <a:gd name="T22" fmla="*/ 45 w 101"/>
                  <a:gd name="T23" fmla="*/ 11 h 16"/>
                  <a:gd name="T24" fmla="*/ 45 w 101"/>
                  <a:gd name="T25" fmla="*/ 11 h 16"/>
                  <a:gd name="T26" fmla="*/ 35 w 101"/>
                  <a:gd name="T27" fmla="*/ 16 h 16"/>
                  <a:gd name="T28" fmla="*/ 35 w 101"/>
                  <a:gd name="T29" fmla="*/ 16 h 16"/>
                  <a:gd name="T30" fmla="*/ 24 w 101"/>
                  <a:gd name="T31" fmla="*/ 11 h 16"/>
                  <a:gd name="T32" fmla="*/ 24 w 101"/>
                  <a:gd name="T33" fmla="*/ 11 h 16"/>
                  <a:gd name="T34" fmla="*/ 19 w 101"/>
                  <a:gd name="T35" fmla="*/ 8 h 16"/>
                  <a:gd name="T36" fmla="*/ 19 w 101"/>
                  <a:gd name="T37" fmla="*/ 8 h 16"/>
                  <a:gd name="T38" fmla="*/ 14 w 101"/>
                  <a:gd name="T39" fmla="*/ 11 h 16"/>
                  <a:gd name="T40" fmla="*/ 14 w 101"/>
                  <a:gd name="T41" fmla="*/ 11 h 16"/>
                  <a:gd name="T42" fmla="*/ 4 w 101"/>
                  <a:gd name="T43" fmla="*/ 16 h 16"/>
                  <a:gd name="T44" fmla="*/ 4 w 101"/>
                  <a:gd name="T45" fmla="*/ 16 h 16"/>
                  <a:gd name="T46" fmla="*/ 4 w 101"/>
                  <a:gd name="T47" fmla="*/ 16 h 16"/>
                  <a:gd name="T48" fmla="*/ 0 w 101"/>
                  <a:gd name="T49" fmla="*/ 12 h 16"/>
                  <a:gd name="T50" fmla="*/ 0 w 101"/>
                  <a:gd name="T51" fmla="*/ 12 h 16"/>
                  <a:gd name="T52" fmla="*/ 4 w 101"/>
                  <a:gd name="T53" fmla="*/ 8 h 16"/>
                  <a:gd name="T54" fmla="*/ 4 w 101"/>
                  <a:gd name="T55" fmla="*/ 8 h 16"/>
                  <a:gd name="T56" fmla="*/ 9 w 101"/>
                  <a:gd name="T57" fmla="*/ 5 h 16"/>
                  <a:gd name="T58" fmla="*/ 9 w 101"/>
                  <a:gd name="T59" fmla="*/ 5 h 16"/>
                  <a:gd name="T60" fmla="*/ 19 w 101"/>
                  <a:gd name="T61" fmla="*/ 0 h 16"/>
                  <a:gd name="T62" fmla="*/ 19 w 101"/>
                  <a:gd name="T63" fmla="*/ 0 h 16"/>
                  <a:gd name="T64" fmla="*/ 30 w 101"/>
                  <a:gd name="T65" fmla="*/ 5 h 16"/>
                  <a:gd name="T66" fmla="*/ 30 w 101"/>
                  <a:gd name="T67" fmla="*/ 5 h 16"/>
                  <a:gd name="T68" fmla="*/ 35 w 101"/>
                  <a:gd name="T69" fmla="*/ 8 h 16"/>
                  <a:gd name="T70" fmla="*/ 35 w 101"/>
                  <a:gd name="T71" fmla="*/ 8 h 16"/>
                  <a:gd name="T72" fmla="*/ 40 w 101"/>
                  <a:gd name="T73" fmla="*/ 5 h 16"/>
                  <a:gd name="T74" fmla="*/ 40 w 101"/>
                  <a:gd name="T75" fmla="*/ 5 h 16"/>
                  <a:gd name="T76" fmla="*/ 50 w 101"/>
                  <a:gd name="T77" fmla="*/ 0 h 16"/>
                  <a:gd name="T78" fmla="*/ 50 w 101"/>
                  <a:gd name="T79" fmla="*/ 0 h 16"/>
                  <a:gd name="T80" fmla="*/ 61 w 101"/>
                  <a:gd name="T81" fmla="*/ 5 h 16"/>
                  <a:gd name="T82" fmla="*/ 61 w 101"/>
                  <a:gd name="T83" fmla="*/ 5 h 16"/>
                  <a:gd name="T84" fmla="*/ 66 w 101"/>
                  <a:gd name="T85" fmla="*/ 8 h 16"/>
                  <a:gd name="T86" fmla="*/ 66 w 101"/>
                  <a:gd name="T87" fmla="*/ 8 h 16"/>
                  <a:gd name="T88" fmla="*/ 71 w 101"/>
                  <a:gd name="T89" fmla="*/ 5 h 16"/>
                  <a:gd name="T90" fmla="*/ 71 w 101"/>
                  <a:gd name="T91" fmla="*/ 5 h 16"/>
                  <a:gd name="T92" fmla="*/ 81 w 101"/>
                  <a:gd name="T93" fmla="*/ 0 h 16"/>
                  <a:gd name="T94" fmla="*/ 81 w 101"/>
                  <a:gd name="T95" fmla="*/ 0 h 16"/>
                  <a:gd name="T96" fmla="*/ 92 w 101"/>
                  <a:gd name="T97" fmla="*/ 5 h 16"/>
                  <a:gd name="T98" fmla="*/ 92 w 101"/>
                  <a:gd name="T99" fmla="*/ 5 h 16"/>
                  <a:gd name="T100" fmla="*/ 97 w 101"/>
                  <a:gd name="T101" fmla="*/ 8 h 16"/>
                  <a:gd name="T102" fmla="*/ 97 w 101"/>
                  <a:gd name="T103" fmla="*/ 8 h 16"/>
                  <a:gd name="T104" fmla="*/ 101 w 101"/>
                  <a:gd name="T105" fmla="*/ 12 h 16"/>
                  <a:gd name="T106" fmla="*/ 101 w 101"/>
                  <a:gd name="T107" fmla="*/ 12 h 16"/>
                  <a:gd name="T108" fmla="*/ 97 w 101"/>
                  <a:gd name="T109" fmla="*/ 16 h 16"/>
                  <a:gd name="T110" fmla="*/ 97 w 101"/>
                  <a:gd name="T111" fmla="*/ 16 h 16"/>
                  <a:gd name="T112" fmla="*/ 97 w 101"/>
                  <a:gd name="T113" fmla="*/ 16 h 16"/>
                  <a:gd name="T114" fmla="*/ 97 w 101"/>
                  <a:gd name="T115" fmla="*/ 16 h 16"/>
                  <a:gd name="T116" fmla="*/ 86 w 101"/>
                  <a:gd name="T1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6">
                    <a:moveTo>
                      <a:pt x="86" y="11"/>
                    </a:moveTo>
                    <a:cubicBezTo>
                      <a:pt x="84" y="8"/>
                      <a:pt x="84" y="8"/>
                      <a:pt x="81" y="8"/>
                    </a:cubicBezTo>
                    <a:cubicBezTo>
                      <a:pt x="81" y="8"/>
                      <a:pt x="81" y="8"/>
                      <a:pt x="81" y="8"/>
                    </a:cubicBezTo>
                    <a:cubicBezTo>
                      <a:pt x="79" y="8"/>
                      <a:pt x="79" y="8"/>
                      <a:pt x="77" y="11"/>
                    </a:cubicBezTo>
                    <a:cubicBezTo>
                      <a:pt x="77" y="11"/>
                      <a:pt x="77" y="11"/>
                      <a:pt x="77" y="11"/>
                    </a:cubicBezTo>
                    <a:cubicBezTo>
                      <a:pt x="75" y="12"/>
                      <a:pt x="71" y="16"/>
                      <a:pt x="66" y="16"/>
                    </a:cubicBezTo>
                    <a:cubicBezTo>
                      <a:pt x="66" y="16"/>
                      <a:pt x="66" y="16"/>
                      <a:pt x="66" y="16"/>
                    </a:cubicBezTo>
                    <a:cubicBezTo>
                      <a:pt x="60" y="16"/>
                      <a:pt x="57" y="12"/>
                      <a:pt x="55" y="11"/>
                    </a:cubicBezTo>
                    <a:cubicBezTo>
                      <a:pt x="55" y="11"/>
                      <a:pt x="55" y="11"/>
                      <a:pt x="55" y="11"/>
                    </a:cubicBezTo>
                    <a:cubicBezTo>
                      <a:pt x="53" y="8"/>
                      <a:pt x="53" y="8"/>
                      <a:pt x="50" y="8"/>
                    </a:cubicBezTo>
                    <a:cubicBezTo>
                      <a:pt x="50" y="8"/>
                      <a:pt x="50" y="8"/>
                      <a:pt x="50" y="8"/>
                    </a:cubicBezTo>
                    <a:cubicBezTo>
                      <a:pt x="48" y="8"/>
                      <a:pt x="47" y="8"/>
                      <a:pt x="45" y="11"/>
                    </a:cubicBezTo>
                    <a:cubicBezTo>
                      <a:pt x="45" y="11"/>
                      <a:pt x="45" y="11"/>
                      <a:pt x="45" y="11"/>
                    </a:cubicBezTo>
                    <a:cubicBezTo>
                      <a:pt x="44" y="12"/>
                      <a:pt x="40" y="16"/>
                      <a:pt x="35" y="16"/>
                    </a:cubicBezTo>
                    <a:cubicBezTo>
                      <a:pt x="35" y="16"/>
                      <a:pt x="35" y="16"/>
                      <a:pt x="35" y="16"/>
                    </a:cubicBezTo>
                    <a:cubicBezTo>
                      <a:pt x="29" y="16"/>
                      <a:pt x="26" y="12"/>
                      <a:pt x="24" y="11"/>
                    </a:cubicBezTo>
                    <a:cubicBezTo>
                      <a:pt x="24" y="11"/>
                      <a:pt x="24" y="11"/>
                      <a:pt x="24" y="11"/>
                    </a:cubicBezTo>
                    <a:cubicBezTo>
                      <a:pt x="22" y="8"/>
                      <a:pt x="22" y="8"/>
                      <a:pt x="19" y="8"/>
                    </a:cubicBezTo>
                    <a:cubicBezTo>
                      <a:pt x="19" y="8"/>
                      <a:pt x="19" y="8"/>
                      <a:pt x="19" y="8"/>
                    </a:cubicBezTo>
                    <a:cubicBezTo>
                      <a:pt x="17" y="8"/>
                      <a:pt x="16" y="8"/>
                      <a:pt x="14" y="11"/>
                    </a:cubicBezTo>
                    <a:cubicBezTo>
                      <a:pt x="14" y="11"/>
                      <a:pt x="14" y="11"/>
                      <a:pt x="14" y="11"/>
                    </a:cubicBezTo>
                    <a:cubicBezTo>
                      <a:pt x="13" y="12"/>
                      <a:pt x="9" y="16"/>
                      <a:pt x="4" y="16"/>
                    </a:cubicBezTo>
                    <a:cubicBezTo>
                      <a:pt x="4" y="16"/>
                      <a:pt x="4" y="16"/>
                      <a:pt x="4" y="16"/>
                    </a:cubicBezTo>
                    <a:cubicBezTo>
                      <a:pt x="4" y="16"/>
                      <a:pt x="4" y="16"/>
                      <a:pt x="4" y="16"/>
                    </a:cubicBezTo>
                    <a:cubicBezTo>
                      <a:pt x="1" y="16"/>
                      <a:pt x="0" y="14"/>
                      <a:pt x="0" y="12"/>
                    </a:cubicBezTo>
                    <a:cubicBezTo>
                      <a:pt x="0" y="12"/>
                      <a:pt x="0" y="12"/>
                      <a:pt x="0" y="12"/>
                    </a:cubicBezTo>
                    <a:cubicBezTo>
                      <a:pt x="0" y="10"/>
                      <a:pt x="1" y="8"/>
                      <a:pt x="4" y="8"/>
                    </a:cubicBezTo>
                    <a:cubicBezTo>
                      <a:pt x="4" y="8"/>
                      <a:pt x="4" y="8"/>
                      <a:pt x="4" y="8"/>
                    </a:cubicBezTo>
                    <a:cubicBezTo>
                      <a:pt x="6" y="8"/>
                      <a:pt x="6" y="7"/>
                      <a:pt x="9" y="5"/>
                    </a:cubicBezTo>
                    <a:cubicBezTo>
                      <a:pt x="9" y="5"/>
                      <a:pt x="9" y="5"/>
                      <a:pt x="9" y="5"/>
                    </a:cubicBezTo>
                    <a:cubicBezTo>
                      <a:pt x="10" y="3"/>
                      <a:pt x="14" y="0"/>
                      <a:pt x="19" y="0"/>
                    </a:cubicBezTo>
                    <a:cubicBezTo>
                      <a:pt x="19" y="0"/>
                      <a:pt x="19" y="0"/>
                      <a:pt x="19" y="0"/>
                    </a:cubicBezTo>
                    <a:cubicBezTo>
                      <a:pt x="25" y="0"/>
                      <a:pt x="28" y="3"/>
                      <a:pt x="30" y="5"/>
                    </a:cubicBezTo>
                    <a:cubicBezTo>
                      <a:pt x="30" y="5"/>
                      <a:pt x="30" y="5"/>
                      <a:pt x="30" y="5"/>
                    </a:cubicBezTo>
                    <a:cubicBezTo>
                      <a:pt x="32" y="7"/>
                      <a:pt x="32" y="8"/>
                      <a:pt x="35" y="8"/>
                    </a:cubicBezTo>
                    <a:cubicBezTo>
                      <a:pt x="35" y="8"/>
                      <a:pt x="35" y="8"/>
                      <a:pt x="35" y="8"/>
                    </a:cubicBezTo>
                    <a:cubicBezTo>
                      <a:pt x="37" y="8"/>
                      <a:pt x="38" y="7"/>
                      <a:pt x="40" y="5"/>
                    </a:cubicBezTo>
                    <a:cubicBezTo>
                      <a:pt x="40" y="5"/>
                      <a:pt x="40" y="5"/>
                      <a:pt x="40" y="5"/>
                    </a:cubicBezTo>
                    <a:cubicBezTo>
                      <a:pt x="41" y="3"/>
                      <a:pt x="45" y="0"/>
                      <a:pt x="50" y="0"/>
                    </a:cubicBezTo>
                    <a:cubicBezTo>
                      <a:pt x="50" y="0"/>
                      <a:pt x="50" y="0"/>
                      <a:pt x="50" y="0"/>
                    </a:cubicBezTo>
                    <a:cubicBezTo>
                      <a:pt x="56" y="0"/>
                      <a:pt x="59" y="3"/>
                      <a:pt x="61" y="5"/>
                    </a:cubicBezTo>
                    <a:cubicBezTo>
                      <a:pt x="61" y="5"/>
                      <a:pt x="61" y="5"/>
                      <a:pt x="61" y="5"/>
                    </a:cubicBezTo>
                    <a:cubicBezTo>
                      <a:pt x="63" y="7"/>
                      <a:pt x="64" y="8"/>
                      <a:pt x="66" y="8"/>
                    </a:cubicBezTo>
                    <a:cubicBezTo>
                      <a:pt x="66" y="8"/>
                      <a:pt x="66" y="8"/>
                      <a:pt x="66" y="8"/>
                    </a:cubicBezTo>
                    <a:cubicBezTo>
                      <a:pt x="68" y="8"/>
                      <a:pt x="69" y="7"/>
                      <a:pt x="71" y="5"/>
                    </a:cubicBezTo>
                    <a:cubicBezTo>
                      <a:pt x="71" y="5"/>
                      <a:pt x="71" y="5"/>
                      <a:pt x="71" y="5"/>
                    </a:cubicBezTo>
                    <a:cubicBezTo>
                      <a:pt x="73" y="3"/>
                      <a:pt x="76" y="0"/>
                      <a:pt x="81" y="0"/>
                    </a:cubicBezTo>
                    <a:cubicBezTo>
                      <a:pt x="81" y="0"/>
                      <a:pt x="81" y="0"/>
                      <a:pt x="81" y="0"/>
                    </a:cubicBezTo>
                    <a:cubicBezTo>
                      <a:pt x="87" y="0"/>
                      <a:pt x="90" y="3"/>
                      <a:pt x="92" y="5"/>
                    </a:cubicBezTo>
                    <a:cubicBezTo>
                      <a:pt x="92" y="5"/>
                      <a:pt x="92" y="5"/>
                      <a:pt x="92" y="5"/>
                    </a:cubicBezTo>
                    <a:cubicBezTo>
                      <a:pt x="94" y="7"/>
                      <a:pt x="95" y="8"/>
                      <a:pt x="97" y="8"/>
                    </a:cubicBezTo>
                    <a:cubicBezTo>
                      <a:pt x="97" y="8"/>
                      <a:pt x="97" y="8"/>
                      <a:pt x="97" y="8"/>
                    </a:cubicBezTo>
                    <a:cubicBezTo>
                      <a:pt x="99" y="8"/>
                      <a:pt x="101" y="10"/>
                      <a:pt x="101" y="12"/>
                    </a:cubicBezTo>
                    <a:cubicBezTo>
                      <a:pt x="101" y="12"/>
                      <a:pt x="101" y="12"/>
                      <a:pt x="101" y="12"/>
                    </a:cubicBezTo>
                    <a:cubicBezTo>
                      <a:pt x="101" y="14"/>
                      <a:pt x="99" y="16"/>
                      <a:pt x="97" y="16"/>
                    </a:cubicBezTo>
                    <a:cubicBezTo>
                      <a:pt x="97" y="16"/>
                      <a:pt x="97" y="16"/>
                      <a:pt x="97" y="16"/>
                    </a:cubicBezTo>
                    <a:cubicBezTo>
                      <a:pt x="97" y="16"/>
                      <a:pt x="97" y="16"/>
                      <a:pt x="97" y="16"/>
                    </a:cubicBezTo>
                    <a:cubicBezTo>
                      <a:pt x="97" y="16"/>
                      <a:pt x="97" y="16"/>
                      <a:pt x="97" y="16"/>
                    </a:cubicBezTo>
                    <a:cubicBezTo>
                      <a:pt x="91" y="16"/>
                      <a:pt x="88" y="12"/>
                      <a:pt x="8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28">
                <a:extLst>
                  <a:ext uri="{FF2B5EF4-FFF2-40B4-BE49-F238E27FC236}">
                    <a16:creationId xmlns:a16="http://schemas.microsoft.com/office/drawing/2014/main" id="{ABBA5261-CDE2-451F-9534-857A2D1F88AE}"/>
                  </a:ext>
                </a:extLst>
              </p:cNvPr>
              <p:cNvSpPr>
                <a:spLocks noChangeAspect="1"/>
              </p:cNvSpPr>
              <p:nvPr/>
            </p:nvSpPr>
            <p:spPr bwMode="gray">
              <a:xfrm>
                <a:off x="3586" y="717"/>
                <a:ext cx="35" cy="51"/>
              </a:xfrm>
              <a:custGeom>
                <a:avLst/>
                <a:gdLst>
                  <a:gd name="T0" fmla="*/ 11 w 23"/>
                  <a:gd name="T1" fmla="*/ 0 h 33"/>
                  <a:gd name="T2" fmla="*/ 11 w 23"/>
                  <a:gd name="T3" fmla="*/ 33 h 33"/>
                  <a:gd name="T4" fmla="*/ 11 w 23"/>
                  <a:gd name="T5" fmla="*/ 0 h 33"/>
                </a:gdLst>
                <a:ahLst/>
                <a:cxnLst>
                  <a:cxn ang="0">
                    <a:pos x="T0" y="T1"/>
                  </a:cxn>
                  <a:cxn ang="0">
                    <a:pos x="T2" y="T3"/>
                  </a:cxn>
                  <a:cxn ang="0">
                    <a:pos x="T4" y="T5"/>
                  </a:cxn>
                </a:cxnLst>
                <a:rect l="0" t="0" r="r" b="b"/>
                <a:pathLst>
                  <a:path w="23" h="33">
                    <a:moveTo>
                      <a:pt x="11" y="0"/>
                    </a:moveTo>
                    <a:cubicBezTo>
                      <a:pt x="7" y="12"/>
                      <a:pt x="0" y="33"/>
                      <a:pt x="11" y="33"/>
                    </a:cubicBezTo>
                    <a:cubicBezTo>
                      <a:pt x="23" y="33"/>
                      <a:pt x="15" y="13"/>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Tree>
    <p:extLst>
      <p:ext uri="{BB962C8B-B14F-4D97-AF65-F5344CB8AC3E}">
        <p14:creationId xmlns:p14="http://schemas.microsoft.com/office/powerpoint/2010/main" val="1253018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7B68AD97-2007-4431-AE31-AA91C54C0D76}"/>
              </a:ext>
            </a:extLst>
          </p:cNvPr>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１．ハラスメント対策の必要性とその考え方</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（４）ハラスメントの要因分析③　～段階ごとの振り返り～</a:t>
            </a:r>
          </a:p>
        </p:txBody>
      </p:sp>
      <p:sp>
        <p:nvSpPr>
          <p:cNvPr id="19" name="コンテンツ プレースホルダー 2">
            <a:extLst>
              <a:ext uri="{FF2B5EF4-FFF2-40B4-BE49-F238E27FC236}">
                <a16:creationId xmlns:a16="http://schemas.microsoft.com/office/drawing/2014/main" id="{121A77DE-DDF0-4ABF-A7CD-F4E20F119333}"/>
              </a:ext>
            </a:extLst>
          </p:cNvPr>
          <p:cNvSpPr txBox="1">
            <a:spLocks/>
          </p:cNvSpPr>
          <p:nvPr/>
        </p:nvSpPr>
        <p:spPr>
          <a:xfrm>
            <a:off x="400345" y="1052736"/>
            <a:ext cx="9096455" cy="61555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利用者へのこれまでの対応の経緯はどうでしょうか。各段階での利用者とのやり取りを振り返り、予防策や対応が適切だったか考えてみましょう。</a:t>
            </a:r>
            <a:endParaRPr lang="en-US" altLang="ja-JP" dirty="0">
              <a:latin typeface="游ゴシック" panose="020B0400000000000000" pitchFamily="50" charset="-128"/>
              <a:ea typeface="游ゴシック" panose="020B0400000000000000" pitchFamily="50" charset="-128"/>
            </a:endParaRPr>
          </a:p>
        </p:txBody>
      </p:sp>
      <p:grpSp>
        <p:nvGrpSpPr>
          <p:cNvPr id="2" name="グループ化 1">
            <a:extLst>
              <a:ext uri="{FF2B5EF4-FFF2-40B4-BE49-F238E27FC236}">
                <a16:creationId xmlns:a16="http://schemas.microsoft.com/office/drawing/2014/main" id="{E3167020-3F5D-4D31-9F01-C2AE14A00264}"/>
              </a:ext>
            </a:extLst>
          </p:cNvPr>
          <p:cNvGrpSpPr/>
          <p:nvPr/>
        </p:nvGrpSpPr>
        <p:grpSpPr>
          <a:xfrm>
            <a:off x="632520" y="1782838"/>
            <a:ext cx="4276832" cy="1908000"/>
            <a:chOff x="632520" y="1881832"/>
            <a:chExt cx="4276832" cy="1907207"/>
          </a:xfrm>
        </p:grpSpPr>
        <p:sp>
          <p:nvSpPr>
            <p:cNvPr id="7" name="四角形: 角を丸くする 6">
              <a:extLst>
                <a:ext uri="{FF2B5EF4-FFF2-40B4-BE49-F238E27FC236}">
                  <a16:creationId xmlns:a16="http://schemas.microsoft.com/office/drawing/2014/main" id="{D40B9E2E-7DE7-4D02-B088-26C46936C07C}"/>
                </a:ext>
              </a:extLst>
            </p:cNvPr>
            <p:cNvSpPr/>
            <p:nvPr/>
          </p:nvSpPr>
          <p:spPr>
            <a:xfrm>
              <a:off x="632520" y="1881832"/>
              <a:ext cx="4276832" cy="1907207"/>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algn="ctr"/>
              <a:r>
                <a:rPr lang="ja-JP" altLang="en-US" sz="1800" b="1" dirty="0">
                  <a:solidFill>
                    <a:schemeClr val="accent2">
                      <a:lumMod val="50000"/>
                    </a:schemeClr>
                  </a:solidFill>
                  <a:latin typeface="游ゴシック" panose="020B0400000000000000" pitchFamily="50" charset="-128"/>
                  <a:ea typeface="游ゴシック" panose="020B0400000000000000" pitchFamily="50" charset="-128"/>
                </a:rPr>
                <a:t>予兆・発生前</a:t>
              </a:r>
              <a:endParaRPr lang="en-US" altLang="ja-JP" sz="1600"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何らかの予兆はありましたか。</a:t>
              </a: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予兆があった場合は、その時にどのような対応をしましたか。</a:t>
              </a:r>
              <a:endParaRPr lang="en-US" altLang="ja-JP" dirty="0">
                <a:solidFill>
                  <a:schemeClr val="tx1"/>
                </a:solidFill>
                <a:latin typeface="游ゴシック" panose="020B0400000000000000" pitchFamily="50" charset="-128"/>
                <a:ea typeface="游ゴシック" panose="020B0400000000000000" pitchFamily="50" charset="-128"/>
              </a:endParaRPr>
            </a:p>
            <a:p>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cxnSp>
          <p:nvCxnSpPr>
            <p:cNvPr id="13" name="直線コネクタ 12">
              <a:extLst>
                <a:ext uri="{FF2B5EF4-FFF2-40B4-BE49-F238E27FC236}">
                  <a16:creationId xmlns:a16="http://schemas.microsoft.com/office/drawing/2014/main" id="{97E2EB79-2E58-4AA7-8CBE-090210394BFB}"/>
                </a:ext>
              </a:extLst>
            </p:cNvPr>
            <p:cNvCxnSpPr/>
            <p:nvPr/>
          </p:nvCxnSpPr>
          <p:spPr>
            <a:xfrm>
              <a:off x="1150936" y="2385888"/>
              <a:ext cx="324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グループ化 3">
            <a:extLst>
              <a:ext uri="{FF2B5EF4-FFF2-40B4-BE49-F238E27FC236}">
                <a16:creationId xmlns:a16="http://schemas.microsoft.com/office/drawing/2014/main" id="{D5D83B70-C61C-4ABD-9968-FA1BF3B93976}"/>
              </a:ext>
            </a:extLst>
          </p:cNvPr>
          <p:cNvGrpSpPr/>
          <p:nvPr/>
        </p:nvGrpSpPr>
        <p:grpSpPr>
          <a:xfrm>
            <a:off x="641229" y="3861320"/>
            <a:ext cx="4276832" cy="2448000"/>
            <a:chOff x="632520" y="4149080"/>
            <a:chExt cx="4276832" cy="2160240"/>
          </a:xfrm>
        </p:grpSpPr>
        <p:sp>
          <p:nvSpPr>
            <p:cNvPr id="11" name="四角形: 角を丸くする 10">
              <a:extLst>
                <a:ext uri="{FF2B5EF4-FFF2-40B4-BE49-F238E27FC236}">
                  <a16:creationId xmlns:a16="http://schemas.microsoft.com/office/drawing/2014/main" id="{3A7DCD94-4015-4F13-8298-89F92E2FE19E}"/>
                </a:ext>
              </a:extLst>
            </p:cNvPr>
            <p:cNvSpPr/>
            <p:nvPr/>
          </p:nvSpPr>
          <p:spPr>
            <a:xfrm>
              <a:off x="632520" y="4149080"/>
              <a:ext cx="4276832" cy="2160240"/>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algn="ctr"/>
              <a:r>
                <a:rPr lang="ja-JP" altLang="en-US" sz="1800" b="1" dirty="0">
                  <a:solidFill>
                    <a:schemeClr val="accent2">
                      <a:lumMod val="50000"/>
                    </a:schemeClr>
                  </a:solidFill>
                  <a:latin typeface="游ゴシック" panose="020B0400000000000000" pitchFamily="50" charset="-128"/>
                  <a:ea typeface="游ゴシック" panose="020B0400000000000000" pitchFamily="50" charset="-128"/>
                </a:rPr>
                <a:t>発生後・振り返り</a:t>
              </a:r>
              <a:endParaRPr lang="en-US" altLang="ja-JP" sz="1600"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職員に問題の解決や対応を任せきりにしていませんか。</a:t>
              </a: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施設・事業所としての対応や体制は十分でしたか。</a:t>
              </a: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振り返りを行い、今後の対策・対応に活かせるようにしましたか。</a:t>
              </a:r>
              <a:endParaRPr lang="en-US" altLang="ja-JP" dirty="0">
                <a:solidFill>
                  <a:schemeClr val="tx1"/>
                </a:solidFill>
                <a:latin typeface="游ゴシック" panose="020B0400000000000000" pitchFamily="50" charset="-128"/>
                <a:ea typeface="游ゴシック" panose="020B0400000000000000" pitchFamily="50" charset="-128"/>
              </a:endParaRPr>
            </a:p>
          </p:txBody>
        </p:sp>
        <p:cxnSp>
          <p:nvCxnSpPr>
            <p:cNvPr id="14" name="直線コネクタ 13">
              <a:extLst>
                <a:ext uri="{FF2B5EF4-FFF2-40B4-BE49-F238E27FC236}">
                  <a16:creationId xmlns:a16="http://schemas.microsoft.com/office/drawing/2014/main" id="{6B5FDB21-5901-4C77-8742-C0F44E207776}"/>
                </a:ext>
              </a:extLst>
            </p:cNvPr>
            <p:cNvCxnSpPr/>
            <p:nvPr/>
          </p:nvCxnSpPr>
          <p:spPr>
            <a:xfrm>
              <a:off x="1150936" y="4653136"/>
              <a:ext cx="324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a:extLst>
              <a:ext uri="{FF2B5EF4-FFF2-40B4-BE49-F238E27FC236}">
                <a16:creationId xmlns:a16="http://schemas.microsoft.com/office/drawing/2014/main" id="{2B874248-B845-4B2A-A862-E5D0BB59B2F1}"/>
              </a:ext>
            </a:extLst>
          </p:cNvPr>
          <p:cNvGrpSpPr/>
          <p:nvPr/>
        </p:nvGrpSpPr>
        <p:grpSpPr>
          <a:xfrm>
            <a:off x="5075952" y="1782838"/>
            <a:ext cx="4276832" cy="1908000"/>
            <a:chOff x="5075952" y="1881832"/>
            <a:chExt cx="4276832" cy="1907207"/>
          </a:xfrm>
        </p:grpSpPr>
        <p:sp>
          <p:nvSpPr>
            <p:cNvPr id="9" name="四角形: 角を丸くする 8">
              <a:extLst>
                <a:ext uri="{FF2B5EF4-FFF2-40B4-BE49-F238E27FC236}">
                  <a16:creationId xmlns:a16="http://schemas.microsoft.com/office/drawing/2014/main" id="{74FFE8D9-A598-447F-85B6-D13A33476F0B}"/>
                </a:ext>
              </a:extLst>
            </p:cNvPr>
            <p:cNvSpPr/>
            <p:nvPr/>
          </p:nvSpPr>
          <p:spPr>
            <a:xfrm>
              <a:off x="5075952" y="1881832"/>
              <a:ext cx="4276832" cy="1907207"/>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algn="ctr"/>
              <a:r>
                <a:rPr lang="ja-JP" altLang="en-US" sz="1800" b="1" dirty="0">
                  <a:solidFill>
                    <a:schemeClr val="accent2">
                      <a:lumMod val="50000"/>
                    </a:schemeClr>
                  </a:solidFill>
                  <a:latin typeface="游ゴシック" panose="020B0400000000000000" pitchFamily="50" charset="-128"/>
                  <a:ea typeface="游ゴシック" panose="020B0400000000000000" pitchFamily="50" charset="-128"/>
                </a:rPr>
                <a:t>発生時・直後</a:t>
              </a:r>
              <a:endParaRPr lang="en-US" altLang="ja-JP" sz="1600"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ClrTx/>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問題が起こった時の初期対応はどのようにしましたか。</a:t>
              </a: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被害者である職員へのケアはしましたか。</a:t>
              </a:r>
              <a:endParaRPr lang="en-US" altLang="ja-JP" dirty="0">
                <a:solidFill>
                  <a:schemeClr val="tx1"/>
                </a:solidFill>
                <a:latin typeface="游ゴシック" panose="020B0400000000000000" pitchFamily="50" charset="-128"/>
                <a:ea typeface="游ゴシック" panose="020B0400000000000000" pitchFamily="50" charset="-128"/>
              </a:endParaRPr>
            </a:p>
            <a:p>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cxnSp>
          <p:nvCxnSpPr>
            <p:cNvPr id="15" name="直線コネクタ 14">
              <a:extLst>
                <a:ext uri="{FF2B5EF4-FFF2-40B4-BE49-F238E27FC236}">
                  <a16:creationId xmlns:a16="http://schemas.microsoft.com/office/drawing/2014/main" id="{9D1106C0-B3D7-4FBD-A7B8-C7AE9A418D15}"/>
                </a:ext>
              </a:extLst>
            </p:cNvPr>
            <p:cNvCxnSpPr/>
            <p:nvPr/>
          </p:nvCxnSpPr>
          <p:spPr>
            <a:xfrm>
              <a:off x="5594368" y="2385888"/>
              <a:ext cx="324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D9A01BEB-6106-4377-A5B1-226A35B383B9}"/>
              </a:ext>
            </a:extLst>
          </p:cNvPr>
          <p:cNvGrpSpPr/>
          <p:nvPr/>
        </p:nvGrpSpPr>
        <p:grpSpPr>
          <a:xfrm>
            <a:off x="5084661" y="3861320"/>
            <a:ext cx="4276832" cy="2448000"/>
            <a:chOff x="5075952" y="4149080"/>
            <a:chExt cx="4276832" cy="2160240"/>
          </a:xfrm>
        </p:grpSpPr>
        <p:sp>
          <p:nvSpPr>
            <p:cNvPr id="12" name="四角形: 角を丸くする 11">
              <a:extLst>
                <a:ext uri="{FF2B5EF4-FFF2-40B4-BE49-F238E27FC236}">
                  <a16:creationId xmlns:a16="http://schemas.microsoft.com/office/drawing/2014/main" id="{AFA313D8-2706-498D-87FD-FCCB6CC60EC4}"/>
                </a:ext>
              </a:extLst>
            </p:cNvPr>
            <p:cNvSpPr/>
            <p:nvPr/>
          </p:nvSpPr>
          <p:spPr>
            <a:xfrm>
              <a:off x="5075952" y="4149080"/>
              <a:ext cx="4276832" cy="2160240"/>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algn="ctr"/>
              <a:r>
                <a:rPr lang="ja-JP" altLang="en-US" sz="1800" b="1" dirty="0">
                  <a:solidFill>
                    <a:schemeClr val="accent2">
                      <a:lumMod val="50000"/>
                    </a:schemeClr>
                  </a:solidFill>
                  <a:latin typeface="游ゴシック" panose="020B0400000000000000" pitchFamily="50" charset="-128"/>
                  <a:ea typeface="游ゴシック" panose="020B0400000000000000" pitchFamily="50" charset="-128"/>
                </a:rPr>
                <a:t>日頃から留意すること</a:t>
              </a:r>
              <a:endParaRPr lang="en-US" altLang="ja-JP" sz="1600"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endParaRPr lang="en-US" altLang="ja-JP" dirty="0">
                <a:solidFill>
                  <a:schemeClr val="tx1"/>
                </a:solidFill>
                <a:latin typeface="游ゴシック" panose="020B0400000000000000" pitchFamily="50" charset="-128"/>
                <a:ea typeface="游ゴシック" panose="020B0400000000000000" pitchFamily="50" charset="-128"/>
              </a:endParaRPr>
            </a:p>
            <a:p>
              <a:pPr marL="180975" lvl="1" indent="-180975">
                <a:buFont typeface="Arial" panose="020B0604020202020204" pitchFamily="34" charset="0"/>
                <a:buChar char="•"/>
              </a:pPr>
              <a:r>
                <a:rPr lang="ja-JP" altLang="en-US" dirty="0">
                  <a:solidFill>
                    <a:schemeClr val="tx1"/>
                  </a:solidFill>
                  <a:latin typeface="游ゴシック" panose="020B0400000000000000" pitchFamily="50" charset="-128"/>
                  <a:ea typeface="游ゴシック" panose="020B0400000000000000" pitchFamily="50" charset="-128"/>
                </a:rPr>
                <a:t>利用者が言葉にしたくてもできないことがあるかもしれません。その思いをくみとる努力も重要です。</a:t>
              </a:r>
              <a:endParaRPr lang="en-US" altLang="ja-JP" dirty="0">
                <a:solidFill>
                  <a:schemeClr val="tx1"/>
                </a:solidFill>
                <a:latin typeface="游ゴシック" panose="020B0400000000000000" pitchFamily="50" charset="-128"/>
                <a:ea typeface="游ゴシック" panose="020B0400000000000000" pitchFamily="50" charset="-128"/>
              </a:endParaRPr>
            </a:p>
            <a:p>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cxnSp>
          <p:nvCxnSpPr>
            <p:cNvPr id="16" name="直線コネクタ 15">
              <a:extLst>
                <a:ext uri="{FF2B5EF4-FFF2-40B4-BE49-F238E27FC236}">
                  <a16:creationId xmlns:a16="http://schemas.microsoft.com/office/drawing/2014/main" id="{9C04DAD1-AB63-4369-9FD8-E667403E4F3E}"/>
                </a:ext>
              </a:extLst>
            </p:cNvPr>
            <p:cNvCxnSpPr/>
            <p:nvPr/>
          </p:nvCxnSpPr>
          <p:spPr>
            <a:xfrm>
              <a:off x="5594368" y="4653136"/>
              <a:ext cx="324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714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9EAF98-75A0-4F7C-953C-66EDA4301531}"/>
              </a:ext>
            </a:extLst>
          </p:cNvPr>
          <p:cNvSpPr>
            <a:spLocks noGrp="1"/>
          </p:cNvSpPr>
          <p:nvPr>
            <p:ph type="title"/>
          </p:nvPr>
        </p:nvSpPr>
        <p:spPr/>
        <p:txBody>
          <a:bodyPr/>
          <a:lstStyle/>
          <a:p>
            <a:r>
              <a:rPr kumimoji="1" lang="ja-JP" altLang="en-US" dirty="0">
                <a:latin typeface="游ゴシック" panose="020B0400000000000000" pitchFamily="50" charset="-128"/>
                <a:ea typeface="游ゴシック" panose="020B0400000000000000" pitchFamily="50" charset="-128"/>
              </a:rPr>
              <a:t>手引きの目的等</a:t>
            </a:r>
          </a:p>
        </p:txBody>
      </p:sp>
      <p:grpSp>
        <p:nvGrpSpPr>
          <p:cNvPr id="6" name="Group 29">
            <a:extLst>
              <a:ext uri="{FF2B5EF4-FFF2-40B4-BE49-F238E27FC236}">
                <a16:creationId xmlns:a16="http://schemas.microsoft.com/office/drawing/2014/main" id="{3FE84560-74C0-4054-B75A-CEADD7597D02}"/>
              </a:ext>
            </a:extLst>
          </p:cNvPr>
          <p:cNvGrpSpPr>
            <a:grpSpLocks noChangeAspect="1"/>
          </p:cNvGrpSpPr>
          <p:nvPr/>
        </p:nvGrpSpPr>
        <p:grpSpPr bwMode="auto">
          <a:xfrm>
            <a:off x="6997462" y="4437112"/>
            <a:ext cx="2493962" cy="1871663"/>
            <a:chOff x="4285" y="602"/>
            <a:chExt cx="1856" cy="1393"/>
          </a:xfrm>
        </p:grpSpPr>
        <p:sp>
          <p:nvSpPr>
            <p:cNvPr id="7" name="Freeform 30">
              <a:extLst>
                <a:ext uri="{FF2B5EF4-FFF2-40B4-BE49-F238E27FC236}">
                  <a16:creationId xmlns:a16="http://schemas.microsoft.com/office/drawing/2014/main" id="{059D5971-11BA-4144-8989-050E0A38A2D4}"/>
                </a:ext>
              </a:extLst>
            </p:cNvPr>
            <p:cNvSpPr>
              <a:spLocks noChangeAspect="1"/>
            </p:cNvSpPr>
            <p:nvPr/>
          </p:nvSpPr>
          <p:spPr bwMode="auto">
            <a:xfrm>
              <a:off x="4903" y="1251"/>
              <a:ext cx="204" cy="180"/>
            </a:xfrm>
            <a:custGeom>
              <a:avLst/>
              <a:gdLst>
                <a:gd name="T0" fmla="*/ 0 w 86"/>
                <a:gd name="T1" fmla="*/ 66 h 76"/>
                <a:gd name="T2" fmla="*/ 25 w 86"/>
                <a:gd name="T3" fmla="*/ 70 h 76"/>
                <a:gd name="T4" fmla="*/ 45 w 86"/>
                <a:gd name="T5" fmla="*/ 76 h 76"/>
                <a:gd name="T6" fmla="*/ 66 w 86"/>
                <a:gd name="T7" fmla="*/ 70 h 76"/>
                <a:gd name="T8" fmla="*/ 85 w 86"/>
                <a:gd name="T9" fmla="*/ 70 h 76"/>
                <a:gd name="T10" fmla="*/ 86 w 86"/>
                <a:gd name="T11" fmla="*/ 66 h 76"/>
                <a:gd name="T12" fmla="*/ 77 w 86"/>
                <a:gd name="T13" fmla="*/ 59 h 76"/>
                <a:gd name="T14" fmla="*/ 83 w 86"/>
                <a:gd name="T15" fmla="*/ 38 h 76"/>
                <a:gd name="T16" fmla="*/ 45 w 86"/>
                <a:gd name="T17" fmla="*/ 0 h 76"/>
                <a:gd name="T18" fmla="*/ 8 w 86"/>
                <a:gd name="T19" fmla="*/ 38 h 76"/>
                <a:gd name="T20" fmla="*/ 14 w 86"/>
                <a:gd name="T21" fmla="*/ 59 h 76"/>
                <a:gd name="T22" fmla="*/ 0 w 86"/>
                <a:gd name="T23"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76">
                  <a:moveTo>
                    <a:pt x="0" y="66"/>
                  </a:moveTo>
                  <a:cubicBezTo>
                    <a:pt x="6" y="72"/>
                    <a:pt x="19" y="72"/>
                    <a:pt x="25" y="70"/>
                  </a:cubicBezTo>
                  <a:cubicBezTo>
                    <a:pt x="31" y="73"/>
                    <a:pt x="38" y="76"/>
                    <a:pt x="45" y="76"/>
                  </a:cubicBezTo>
                  <a:cubicBezTo>
                    <a:pt x="53" y="76"/>
                    <a:pt x="60" y="73"/>
                    <a:pt x="66" y="70"/>
                  </a:cubicBezTo>
                  <a:cubicBezTo>
                    <a:pt x="71" y="71"/>
                    <a:pt x="79" y="72"/>
                    <a:pt x="85" y="70"/>
                  </a:cubicBezTo>
                  <a:cubicBezTo>
                    <a:pt x="86" y="68"/>
                    <a:pt x="86" y="67"/>
                    <a:pt x="86" y="66"/>
                  </a:cubicBezTo>
                  <a:cubicBezTo>
                    <a:pt x="82" y="64"/>
                    <a:pt x="79" y="61"/>
                    <a:pt x="77" y="59"/>
                  </a:cubicBezTo>
                  <a:cubicBezTo>
                    <a:pt x="81" y="53"/>
                    <a:pt x="83" y="46"/>
                    <a:pt x="83" y="38"/>
                  </a:cubicBezTo>
                  <a:cubicBezTo>
                    <a:pt x="83" y="17"/>
                    <a:pt x="66" y="0"/>
                    <a:pt x="45" y="0"/>
                  </a:cubicBezTo>
                  <a:cubicBezTo>
                    <a:pt x="25" y="0"/>
                    <a:pt x="8" y="17"/>
                    <a:pt x="8" y="38"/>
                  </a:cubicBezTo>
                  <a:cubicBezTo>
                    <a:pt x="8" y="46"/>
                    <a:pt x="10" y="53"/>
                    <a:pt x="14" y="59"/>
                  </a:cubicBezTo>
                  <a:cubicBezTo>
                    <a:pt x="12" y="62"/>
                    <a:pt x="7" y="66"/>
                    <a:pt x="0" y="66"/>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Oval 31">
              <a:extLst>
                <a:ext uri="{FF2B5EF4-FFF2-40B4-BE49-F238E27FC236}">
                  <a16:creationId xmlns:a16="http://schemas.microsoft.com/office/drawing/2014/main" id="{E2F892DC-0C74-4AAF-A205-023D8FB827C8}"/>
                </a:ext>
              </a:extLst>
            </p:cNvPr>
            <p:cNvSpPr>
              <a:spLocks noChangeAspect="1" noChangeArrowheads="1"/>
            </p:cNvSpPr>
            <p:nvPr/>
          </p:nvSpPr>
          <p:spPr bwMode="auto">
            <a:xfrm>
              <a:off x="4618" y="814"/>
              <a:ext cx="198" cy="201"/>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32">
              <a:extLst>
                <a:ext uri="{FF2B5EF4-FFF2-40B4-BE49-F238E27FC236}">
                  <a16:creationId xmlns:a16="http://schemas.microsoft.com/office/drawing/2014/main" id="{9C9476B8-2B97-4C2E-B407-7E30BAACBC7B}"/>
                </a:ext>
              </a:extLst>
            </p:cNvPr>
            <p:cNvSpPr>
              <a:spLocks noChangeAspect="1"/>
            </p:cNvSpPr>
            <p:nvPr/>
          </p:nvSpPr>
          <p:spPr bwMode="auto">
            <a:xfrm>
              <a:off x="4814" y="602"/>
              <a:ext cx="767" cy="734"/>
            </a:xfrm>
            <a:custGeom>
              <a:avLst/>
              <a:gdLst>
                <a:gd name="T0" fmla="*/ 34 w 325"/>
                <a:gd name="T1" fmla="*/ 227 h 311"/>
                <a:gd name="T2" fmla="*/ 0 w 325"/>
                <a:gd name="T3" fmla="*/ 261 h 311"/>
                <a:gd name="T4" fmla="*/ 0 w 325"/>
                <a:gd name="T5" fmla="*/ 311 h 311"/>
                <a:gd name="T6" fmla="*/ 59 w 325"/>
                <a:gd name="T7" fmla="*/ 252 h 311"/>
                <a:gd name="T8" fmla="*/ 74 w 325"/>
                <a:gd name="T9" fmla="*/ 238 h 311"/>
                <a:gd name="T10" fmla="*/ 75 w 325"/>
                <a:gd name="T11" fmla="*/ 214 h 311"/>
                <a:gd name="T12" fmla="*/ 325 w 325"/>
                <a:gd name="T13" fmla="*/ 214 h 311"/>
                <a:gd name="T14" fmla="*/ 325 w 325"/>
                <a:gd name="T15" fmla="*/ 0 h 311"/>
                <a:gd name="T16" fmla="*/ 12 w 325"/>
                <a:gd name="T17" fmla="*/ 0 h 311"/>
                <a:gd name="T18" fmla="*/ 12 w 325"/>
                <a:gd name="T19" fmla="*/ 214 h 311"/>
                <a:gd name="T20" fmla="*/ 47 w 325"/>
                <a:gd name="T21" fmla="*/ 214 h 311"/>
                <a:gd name="T22" fmla="*/ 34 w 325"/>
                <a:gd name="T23" fmla="*/ 22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5" h="311">
                  <a:moveTo>
                    <a:pt x="34" y="227"/>
                  </a:moveTo>
                  <a:cubicBezTo>
                    <a:pt x="0" y="261"/>
                    <a:pt x="0" y="261"/>
                    <a:pt x="0" y="261"/>
                  </a:cubicBezTo>
                  <a:cubicBezTo>
                    <a:pt x="0" y="311"/>
                    <a:pt x="0" y="311"/>
                    <a:pt x="0" y="311"/>
                  </a:cubicBezTo>
                  <a:cubicBezTo>
                    <a:pt x="22" y="290"/>
                    <a:pt x="59" y="252"/>
                    <a:pt x="59" y="252"/>
                  </a:cubicBezTo>
                  <a:cubicBezTo>
                    <a:pt x="74" y="238"/>
                    <a:pt x="74" y="238"/>
                    <a:pt x="74" y="238"/>
                  </a:cubicBezTo>
                  <a:cubicBezTo>
                    <a:pt x="80" y="231"/>
                    <a:pt x="81" y="221"/>
                    <a:pt x="75" y="214"/>
                  </a:cubicBezTo>
                  <a:cubicBezTo>
                    <a:pt x="325" y="214"/>
                    <a:pt x="325" y="214"/>
                    <a:pt x="325" y="214"/>
                  </a:cubicBezTo>
                  <a:cubicBezTo>
                    <a:pt x="325" y="0"/>
                    <a:pt x="325" y="0"/>
                    <a:pt x="325" y="0"/>
                  </a:cubicBezTo>
                  <a:cubicBezTo>
                    <a:pt x="12" y="0"/>
                    <a:pt x="12" y="0"/>
                    <a:pt x="12" y="0"/>
                  </a:cubicBezTo>
                  <a:cubicBezTo>
                    <a:pt x="12" y="214"/>
                    <a:pt x="12" y="214"/>
                    <a:pt x="12" y="214"/>
                  </a:cubicBezTo>
                  <a:cubicBezTo>
                    <a:pt x="47" y="214"/>
                    <a:pt x="47" y="214"/>
                    <a:pt x="47" y="214"/>
                  </a:cubicBezTo>
                  <a:cubicBezTo>
                    <a:pt x="34" y="227"/>
                    <a:pt x="34" y="227"/>
                    <a:pt x="34" y="227"/>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Oval 33">
              <a:extLst>
                <a:ext uri="{FF2B5EF4-FFF2-40B4-BE49-F238E27FC236}">
                  <a16:creationId xmlns:a16="http://schemas.microsoft.com/office/drawing/2014/main" id="{C80F20A2-3D1A-49A6-BAD5-1D2AA2CCD9A5}"/>
                </a:ext>
              </a:extLst>
            </p:cNvPr>
            <p:cNvSpPr>
              <a:spLocks noChangeAspect="1" noChangeArrowheads="1"/>
            </p:cNvSpPr>
            <p:nvPr/>
          </p:nvSpPr>
          <p:spPr bwMode="auto">
            <a:xfrm>
              <a:off x="5470" y="1225"/>
              <a:ext cx="178" cy="180"/>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34">
              <a:extLst>
                <a:ext uri="{FF2B5EF4-FFF2-40B4-BE49-F238E27FC236}">
                  <a16:creationId xmlns:a16="http://schemas.microsoft.com/office/drawing/2014/main" id="{DD300BD8-4813-4051-9ADC-546F9C7A23D1}"/>
                </a:ext>
              </a:extLst>
            </p:cNvPr>
            <p:cNvSpPr>
              <a:spLocks noChangeAspect="1"/>
            </p:cNvSpPr>
            <p:nvPr/>
          </p:nvSpPr>
          <p:spPr bwMode="auto">
            <a:xfrm>
              <a:off x="4816" y="1478"/>
              <a:ext cx="14" cy="17"/>
            </a:xfrm>
            <a:custGeom>
              <a:avLst/>
              <a:gdLst>
                <a:gd name="T0" fmla="*/ 6 w 6"/>
                <a:gd name="T1" fmla="*/ 0 h 7"/>
                <a:gd name="T2" fmla="*/ 0 w 6"/>
                <a:gd name="T3" fmla="*/ 4 h 7"/>
                <a:gd name="T4" fmla="*/ 2 w 6"/>
                <a:gd name="T5" fmla="*/ 7 h 7"/>
                <a:gd name="T6" fmla="*/ 6 w 6"/>
                <a:gd name="T7" fmla="*/ 0 h 7"/>
              </a:gdLst>
              <a:ahLst/>
              <a:cxnLst>
                <a:cxn ang="0">
                  <a:pos x="T0" y="T1"/>
                </a:cxn>
                <a:cxn ang="0">
                  <a:pos x="T2" y="T3"/>
                </a:cxn>
                <a:cxn ang="0">
                  <a:pos x="T4" y="T5"/>
                </a:cxn>
                <a:cxn ang="0">
                  <a:pos x="T6" y="T7"/>
                </a:cxn>
              </a:cxnLst>
              <a:rect l="0" t="0" r="r" b="b"/>
              <a:pathLst>
                <a:path w="6" h="7">
                  <a:moveTo>
                    <a:pt x="6" y="0"/>
                  </a:moveTo>
                  <a:cubicBezTo>
                    <a:pt x="0" y="4"/>
                    <a:pt x="0" y="4"/>
                    <a:pt x="0" y="4"/>
                  </a:cubicBezTo>
                  <a:cubicBezTo>
                    <a:pt x="2" y="7"/>
                    <a:pt x="2" y="7"/>
                    <a:pt x="2" y="7"/>
                  </a:cubicBezTo>
                  <a:cubicBezTo>
                    <a:pt x="3" y="5"/>
                    <a:pt x="4" y="2"/>
                    <a:pt x="6" y="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Oval 35">
              <a:extLst>
                <a:ext uri="{FF2B5EF4-FFF2-40B4-BE49-F238E27FC236}">
                  <a16:creationId xmlns:a16="http://schemas.microsoft.com/office/drawing/2014/main" id="{A53B82B5-E551-411C-B6B4-7E30D27E7151}"/>
                </a:ext>
              </a:extLst>
            </p:cNvPr>
            <p:cNvSpPr>
              <a:spLocks noChangeAspect="1" noChangeArrowheads="1"/>
            </p:cNvSpPr>
            <p:nvPr/>
          </p:nvSpPr>
          <p:spPr bwMode="auto">
            <a:xfrm>
              <a:off x="5707" y="1339"/>
              <a:ext cx="198" cy="196"/>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36">
              <a:extLst>
                <a:ext uri="{FF2B5EF4-FFF2-40B4-BE49-F238E27FC236}">
                  <a16:creationId xmlns:a16="http://schemas.microsoft.com/office/drawing/2014/main" id="{07A1E07B-DF16-49B7-AC3C-6A0B126A1A5D}"/>
                </a:ext>
              </a:extLst>
            </p:cNvPr>
            <p:cNvSpPr>
              <a:spLocks noChangeAspect="1" noEditPoints="1"/>
            </p:cNvSpPr>
            <p:nvPr/>
          </p:nvSpPr>
          <p:spPr bwMode="auto">
            <a:xfrm>
              <a:off x="4285" y="1034"/>
              <a:ext cx="1856" cy="961"/>
            </a:xfrm>
            <a:custGeom>
              <a:avLst/>
              <a:gdLst>
                <a:gd name="T0" fmla="*/ 730 w 786"/>
                <a:gd name="T1" fmla="*/ 383 h 407"/>
                <a:gd name="T2" fmla="*/ 746 w 786"/>
                <a:gd name="T3" fmla="*/ 365 h 407"/>
                <a:gd name="T4" fmla="*/ 565 w 786"/>
                <a:gd name="T5" fmla="*/ 224 h 407"/>
                <a:gd name="T6" fmla="*/ 537 w 786"/>
                <a:gd name="T7" fmla="*/ 331 h 407"/>
                <a:gd name="T8" fmla="*/ 632 w 786"/>
                <a:gd name="T9" fmla="*/ 220 h 407"/>
                <a:gd name="T10" fmla="*/ 598 w 786"/>
                <a:gd name="T11" fmla="*/ 167 h 407"/>
                <a:gd name="T12" fmla="*/ 447 w 786"/>
                <a:gd name="T13" fmla="*/ 220 h 407"/>
                <a:gd name="T14" fmla="*/ 499 w 786"/>
                <a:gd name="T15" fmla="*/ 331 h 407"/>
                <a:gd name="T16" fmla="*/ 470 w 786"/>
                <a:gd name="T17" fmla="*/ 224 h 407"/>
                <a:gd name="T18" fmla="*/ 290 w 786"/>
                <a:gd name="T19" fmla="*/ 331 h 407"/>
                <a:gd name="T20" fmla="*/ 314 w 786"/>
                <a:gd name="T21" fmla="*/ 220 h 407"/>
                <a:gd name="T22" fmla="*/ 347 w 786"/>
                <a:gd name="T23" fmla="*/ 178 h 407"/>
                <a:gd name="T24" fmla="*/ 229 w 786"/>
                <a:gd name="T25" fmla="*/ 221 h 407"/>
                <a:gd name="T26" fmla="*/ 244 w 786"/>
                <a:gd name="T27" fmla="*/ 331 h 407"/>
                <a:gd name="T28" fmla="*/ 218 w 786"/>
                <a:gd name="T29" fmla="*/ 224 h 407"/>
                <a:gd name="T30" fmla="*/ 169 w 786"/>
                <a:gd name="T31" fmla="*/ 39 h 407"/>
                <a:gd name="T32" fmla="*/ 183 w 786"/>
                <a:gd name="T33" fmla="*/ 146 h 407"/>
                <a:gd name="T34" fmla="*/ 178 w 786"/>
                <a:gd name="T35" fmla="*/ 0 h 407"/>
                <a:gd name="T36" fmla="*/ 139 w 786"/>
                <a:gd name="T37" fmla="*/ 128 h 407"/>
                <a:gd name="T38" fmla="*/ 120 w 786"/>
                <a:gd name="T39" fmla="*/ 118 h 407"/>
                <a:gd name="T40" fmla="*/ 114 w 786"/>
                <a:gd name="T41" fmla="*/ 140 h 407"/>
                <a:gd name="T42" fmla="*/ 160 w 786"/>
                <a:gd name="T43" fmla="*/ 208 h 407"/>
                <a:gd name="T44" fmla="*/ 63 w 786"/>
                <a:gd name="T45" fmla="*/ 224 h 407"/>
                <a:gd name="T46" fmla="*/ 0 w 786"/>
                <a:gd name="T47" fmla="*/ 383 h 407"/>
                <a:gd name="T48" fmla="*/ 58 w 786"/>
                <a:gd name="T49" fmla="*/ 383 h 407"/>
                <a:gd name="T50" fmla="*/ 0 w 786"/>
                <a:gd name="T51" fmla="*/ 387 h 407"/>
                <a:gd name="T52" fmla="*/ 204 w 786"/>
                <a:gd name="T53" fmla="*/ 407 h 407"/>
                <a:gd name="T54" fmla="*/ 582 w 786"/>
                <a:gd name="T55" fmla="*/ 407 h 407"/>
                <a:gd name="T56" fmla="*/ 786 w 786"/>
                <a:gd name="T57" fmla="*/ 387 h 407"/>
                <a:gd name="T58" fmla="*/ 706 w 786"/>
                <a:gd name="T59" fmla="*/ 287 h 407"/>
                <a:gd name="T60" fmla="*/ 706 w 786"/>
                <a:gd name="T61" fmla="*/ 338 h 407"/>
                <a:gd name="T62" fmla="*/ 582 w 786"/>
                <a:gd name="T63" fmla="*/ 287 h 407"/>
                <a:gd name="T64" fmla="*/ 575 w 786"/>
                <a:gd name="T65" fmla="*/ 287 h 407"/>
                <a:gd name="T66" fmla="*/ 455 w 786"/>
                <a:gd name="T67" fmla="*/ 331 h 407"/>
                <a:gd name="T68" fmla="*/ 324 w 786"/>
                <a:gd name="T69" fmla="*/ 287 h 407"/>
                <a:gd name="T70" fmla="*/ 324 w 786"/>
                <a:gd name="T71" fmla="*/ 331 h 407"/>
                <a:gd name="T72" fmla="*/ 259 w 786"/>
                <a:gd name="T73" fmla="*/ 229 h 407"/>
                <a:gd name="T74" fmla="*/ 256 w 786"/>
                <a:gd name="T75" fmla="*/ 331 h 407"/>
                <a:gd name="T76" fmla="*/ 204 w 786"/>
                <a:gd name="T77" fmla="*/ 287 h 407"/>
                <a:gd name="T78" fmla="*/ 204 w 786"/>
                <a:gd name="T79" fmla="*/ 331 h 407"/>
                <a:gd name="T80" fmla="*/ 110 w 786"/>
                <a:gd name="T81" fmla="*/ 189 h 407"/>
                <a:gd name="T82" fmla="*/ 185 w 786"/>
                <a:gd name="T83" fmla="*/ 224 h 407"/>
                <a:gd name="T84" fmla="*/ 73 w 786"/>
                <a:gd name="T85" fmla="*/ 287 h 407"/>
                <a:gd name="T86" fmla="*/ 73 w 786"/>
                <a:gd name="T87" fmla="*/ 339 h 407"/>
                <a:gd name="T88" fmla="*/ 204 w 786"/>
                <a:gd name="T89" fmla="*/ 383 h 407"/>
                <a:gd name="T90" fmla="*/ 229 w 786"/>
                <a:gd name="T91" fmla="*/ 383 h 407"/>
                <a:gd name="T92" fmla="*/ 309 w 786"/>
                <a:gd name="T93" fmla="*/ 383 h 407"/>
                <a:gd name="T94" fmla="*/ 204 w 786"/>
                <a:gd name="T95" fmla="*/ 387 h 407"/>
                <a:gd name="T96" fmla="*/ 476 w 786"/>
                <a:gd name="T97" fmla="*/ 383 h 407"/>
                <a:gd name="T98" fmla="*/ 557 w 786"/>
                <a:gd name="T99" fmla="*/ 383 h 407"/>
                <a:gd name="T100" fmla="*/ 582 w 786"/>
                <a:gd name="T101" fmla="*/ 38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6" h="407">
                  <a:moveTo>
                    <a:pt x="706" y="383"/>
                  </a:moveTo>
                  <a:cubicBezTo>
                    <a:pt x="727" y="383"/>
                    <a:pt x="727" y="383"/>
                    <a:pt x="727" y="383"/>
                  </a:cubicBezTo>
                  <a:cubicBezTo>
                    <a:pt x="728" y="383"/>
                    <a:pt x="729" y="383"/>
                    <a:pt x="730" y="383"/>
                  </a:cubicBezTo>
                  <a:cubicBezTo>
                    <a:pt x="730" y="383"/>
                    <a:pt x="731" y="383"/>
                    <a:pt x="731" y="383"/>
                  </a:cubicBezTo>
                  <a:cubicBezTo>
                    <a:pt x="786" y="383"/>
                    <a:pt x="786" y="383"/>
                    <a:pt x="786" y="383"/>
                  </a:cubicBezTo>
                  <a:cubicBezTo>
                    <a:pt x="746" y="365"/>
                    <a:pt x="746" y="365"/>
                    <a:pt x="746" y="365"/>
                  </a:cubicBezTo>
                  <a:cubicBezTo>
                    <a:pt x="746" y="248"/>
                    <a:pt x="746" y="247"/>
                    <a:pt x="746" y="247"/>
                  </a:cubicBezTo>
                  <a:cubicBezTo>
                    <a:pt x="746" y="237"/>
                    <a:pt x="736" y="224"/>
                    <a:pt x="721" y="224"/>
                  </a:cubicBezTo>
                  <a:cubicBezTo>
                    <a:pt x="565" y="224"/>
                    <a:pt x="565" y="224"/>
                    <a:pt x="565" y="224"/>
                  </a:cubicBezTo>
                  <a:cubicBezTo>
                    <a:pt x="551" y="224"/>
                    <a:pt x="541" y="237"/>
                    <a:pt x="541" y="247"/>
                  </a:cubicBezTo>
                  <a:cubicBezTo>
                    <a:pt x="541" y="286"/>
                    <a:pt x="541" y="313"/>
                    <a:pt x="541" y="331"/>
                  </a:cubicBezTo>
                  <a:cubicBezTo>
                    <a:pt x="537" y="331"/>
                    <a:pt x="537" y="331"/>
                    <a:pt x="537" y="331"/>
                  </a:cubicBezTo>
                  <a:cubicBezTo>
                    <a:pt x="537" y="247"/>
                    <a:pt x="537" y="247"/>
                    <a:pt x="537" y="247"/>
                  </a:cubicBezTo>
                  <a:cubicBezTo>
                    <a:pt x="537" y="234"/>
                    <a:pt x="549" y="220"/>
                    <a:pt x="565" y="220"/>
                  </a:cubicBezTo>
                  <a:cubicBezTo>
                    <a:pt x="632" y="220"/>
                    <a:pt x="632" y="220"/>
                    <a:pt x="632" y="220"/>
                  </a:cubicBezTo>
                  <a:cubicBezTo>
                    <a:pt x="632" y="218"/>
                    <a:pt x="632" y="216"/>
                    <a:pt x="632" y="214"/>
                  </a:cubicBezTo>
                  <a:cubicBezTo>
                    <a:pt x="612" y="209"/>
                    <a:pt x="598" y="191"/>
                    <a:pt x="598" y="170"/>
                  </a:cubicBezTo>
                  <a:cubicBezTo>
                    <a:pt x="598" y="169"/>
                    <a:pt x="598" y="168"/>
                    <a:pt x="598" y="167"/>
                  </a:cubicBezTo>
                  <a:cubicBezTo>
                    <a:pt x="566" y="167"/>
                    <a:pt x="479" y="167"/>
                    <a:pt x="469" y="167"/>
                  </a:cubicBezTo>
                  <a:cubicBezTo>
                    <a:pt x="456" y="167"/>
                    <a:pt x="447" y="179"/>
                    <a:pt x="447" y="188"/>
                  </a:cubicBezTo>
                  <a:cubicBezTo>
                    <a:pt x="447" y="190"/>
                    <a:pt x="447" y="202"/>
                    <a:pt x="447" y="220"/>
                  </a:cubicBezTo>
                  <a:cubicBezTo>
                    <a:pt x="470" y="220"/>
                    <a:pt x="470" y="220"/>
                    <a:pt x="470" y="220"/>
                  </a:cubicBezTo>
                  <a:cubicBezTo>
                    <a:pt x="487" y="220"/>
                    <a:pt x="499" y="234"/>
                    <a:pt x="499" y="247"/>
                  </a:cubicBezTo>
                  <a:cubicBezTo>
                    <a:pt x="499" y="331"/>
                    <a:pt x="499" y="331"/>
                    <a:pt x="499" y="331"/>
                  </a:cubicBezTo>
                  <a:cubicBezTo>
                    <a:pt x="495" y="331"/>
                    <a:pt x="495" y="331"/>
                    <a:pt x="495" y="331"/>
                  </a:cubicBezTo>
                  <a:cubicBezTo>
                    <a:pt x="495" y="248"/>
                    <a:pt x="495" y="247"/>
                    <a:pt x="495" y="247"/>
                  </a:cubicBezTo>
                  <a:cubicBezTo>
                    <a:pt x="495" y="237"/>
                    <a:pt x="485" y="224"/>
                    <a:pt x="470" y="224"/>
                  </a:cubicBezTo>
                  <a:cubicBezTo>
                    <a:pt x="314" y="224"/>
                    <a:pt x="314" y="224"/>
                    <a:pt x="314" y="224"/>
                  </a:cubicBezTo>
                  <a:cubicBezTo>
                    <a:pt x="300" y="224"/>
                    <a:pt x="290" y="237"/>
                    <a:pt x="290" y="247"/>
                  </a:cubicBezTo>
                  <a:cubicBezTo>
                    <a:pt x="290" y="286"/>
                    <a:pt x="290" y="313"/>
                    <a:pt x="290" y="331"/>
                  </a:cubicBezTo>
                  <a:cubicBezTo>
                    <a:pt x="286" y="331"/>
                    <a:pt x="286" y="331"/>
                    <a:pt x="286" y="331"/>
                  </a:cubicBezTo>
                  <a:cubicBezTo>
                    <a:pt x="286" y="247"/>
                    <a:pt x="286" y="247"/>
                    <a:pt x="286" y="247"/>
                  </a:cubicBezTo>
                  <a:cubicBezTo>
                    <a:pt x="286" y="235"/>
                    <a:pt x="298" y="220"/>
                    <a:pt x="314" y="220"/>
                  </a:cubicBezTo>
                  <a:cubicBezTo>
                    <a:pt x="386" y="220"/>
                    <a:pt x="386" y="220"/>
                    <a:pt x="386" y="220"/>
                  </a:cubicBezTo>
                  <a:cubicBezTo>
                    <a:pt x="386" y="216"/>
                    <a:pt x="386" y="216"/>
                    <a:pt x="386" y="216"/>
                  </a:cubicBezTo>
                  <a:cubicBezTo>
                    <a:pt x="366" y="213"/>
                    <a:pt x="351" y="197"/>
                    <a:pt x="347" y="178"/>
                  </a:cubicBezTo>
                  <a:cubicBezTo>
                    <a:pt x="323" y="178"/>
                    <a:pt x="258" y="178"/>
                    <a:pt x="258" y="178"/>
                  </a:cubicBezTo>
                  <a:cubicBezTo>
                    <a:pt x="242" y="178"/>
                    <a:pt x="229" y="192"/>
                    <a:pt x="229" y="207"/>
                  </a:cubicBezTo>
                  <a:cubicBezTo>
                    <a:pt x="229" y="221"/>
                    <a:pt x="229" y="221"/>
                    <a:pt x="229" y="221"/>
                  </a:cubicBezTo>
                  <a:cubicBezTo>
                    <a:pt x="241" y="226"/>
                    <a:pt x="249" y="237"/>
                    <a:pt x="249" y="247"/>
                  </a:cubicBezTo>
                  <a:cubicBezTo>
                    <a:pt x="249" y="331"/>
                    <a:pt x="249" y="331"/>
                    <a:pt x="249" y="331"/>
                  </a:cubicBezTo>
                  <a:cubicBezTo>
                    <a:pt x="244" y="331"/>
                    <a:pt x="244" y="331"/>
                    <a:pt x="244" y="331"/>
                  </a:cubicBezTo>
                  <a:cubicBezTo>
                    <a:pt x="244" y="248"/>
                    <a:pt x="244" y="247"/>
                    <a:pt x="244" y="247"/>
                  </a:cubicBezTo>
                  <a:cubicBezTo>
                    <a:pt x="244" y="237"/>
                    <a:pt x="234" y="224"/>
                    <a:pt x="219" y="224"/>
                  </a:cubicBezTo>
                  <a:cubicBezTo>
                    <a:pt x="218" y="224"/>
                    <a:pt x="218" y="224"/>
                    <a:pt x="218" y="224"/>
                  </a:cubicBezTo>
                  <a:cubicBezTo>
                    <a:pt x="220" y="223"/>
                    <a:pt x="222" y="222"/>
                    <a:pt x="224" y="221"/>
                  </a:cubicBezTo>
                  <a:cubicBezTo>
                    <a:pt x="179" y="147"/>
                    <a:pt x="179" y="147"/>
                    <a:pt x="179" y="147"/>
                  </a:cubicBezTo>
                  <a:cubicBezTo>
                    <a:pt x="169" y="39"/>
                    <a:pt x="169" y="39"/>
                    <a:pt x="169" y="39"/>
                  </a:cubicBezTo>
                  <a:cubicBezTo>
                    <a:pt x="169" y="37"/>
                    <a:pt x="170" y="36"/>
                    <a:pt x="171" y="36"/>
                  </a:cubicBezTo>
                  <a:cubicBezTo>
                    <a:pt x="172" y="36"/>
                    <a:pt x="173" y="37"/>
                    <a:pt x="174" y="38"/>
                  </a:cubicBezTo>
                  <a:cubicBezTo>
                    <a:pt x="174" y="38"/>
                    <a:pt x="183" y="145"/>
                    <a:pt x="183" y="146"/>
                  </a:cubicBezTo>
                  <a:cubicBezTo>
                    <a:pt x="184" y="146"/>
                    <a:pt x="205" y="181"/>
                    <a:pt x="221" y="208"/>
                  </a:cubicBezTo>
                  <a:cubicBezTo>
                    <a:pt x="221" y="42"/>
                    <a:pt x="221" y="42"/>
                    <a:pt x="221" y="42"/>
                  </a:cubicBezTo>
                  <a:cubicBezTo>
                    <a:pt x="221" y="18"/>
                    <a:pt x="202" y="0"/>
                    <a:pt x="178" y="0"/>
                  </a:cubicBezTo>
                  <a:cubicBezTo>
                    <a:pt x="155" y="0"/>
                    <a:pt x="136" y="18"/>
                    <a:pt x="136" y="41"/>
                  </a:cubicBezTo>
                  <a:cubicBezTo>
                    <a:pt x="137" y="52"/>
                    <a:pt x="140" y="98"/>
                    <a:pt x="143" y="128"/>
                  </a:cubicBezTo>
                  <a:cubicBezTo>
                    <a:pt x="142" y="128"/>
                    <a:pt x="140" y="128"/>
                    <a:pt x="139" y="128"/>
                  </a:cubicBezTo>
                  <a:cubicBezTo>
                    <a:pt x="136" y="93"/>
                    <a:pt x="136" y="93"/>
                    <a:pt x="136" y="93"/>
                  </a:cubicBezTo>
                  <a:cubicBezTo>
                    <a:pt x="136" y="106"/>
                    <a:pt x="136" y="117"/>
                    <a:pt x="136" y="127"/>
                  </a:cubicBezTo>
                  <a:cubicBezTo>
                    <a:pt x="130" y="125"/>
                    <a:pt x="124" y="123"/>
                    <a:pt x="120" y="118"/>
                  </a:cubicBezTo>
                  <a:cubicBezTo>
                    <a:pt x="120" y="125"/>
                    <a:pt x="121" y="129"/>
                    <a:pt x="123" y="131"/>
                  </a:cubicBezTo>
                  <a:cubicBezTo>
                    <a:pt x="123" y="131"/>
                    <a:pt x="113" y="133"/>
                    <a:pt x="106" y="129"/>
                  </a:cubicBezTo>
                  <a:cubicBezTo>
                    <a:pt x="108" y="133"/>
                    <a:pt x="111" y="137"/>
                    <a:pt x="114" y="140"/>
                  </a:cubicBezTo>
                  <a:cubicBezTo>
                    <a:pt x="105" y="147"/>
                    <a:pt x="100" y="158"/>
                    <a:pt x="100" y="171"/>
                  </a:cubicBezTo>
                  <a:cubicBezTo>
                    <a:pt x="100" y="194"/>
                    <a:pt x="119" y="212"/>
                    <a:pt x="142" y="212"/>
                  </a:cubicBezTo>
                  <a:cubicBezTo>
                    <a:pt x="148" y="212"/>
                    <a:pt x="155" y="211"/>
                    <a:pt x="160" y="208"/>
                  </a:cubicBezTo>
                  <a:cubicBezTo>
                    <a:pt x="161" y="211"/>
                    <a:pt x="161" y="214"/>
                    <a:pt x="161" y="217"/>
                  </a:cubicBezTo>
                  <a:cubicBezTo>
                    <a:pt x="161" y="219"/>
                    <a:pt x="161" y="222"/>
                    <a:pt x="160" y="224"/>
                  </a:cubicBezTo>
                  <a:cubicBezTo>
                    <a:pt x="63" y="224"/>
                    <a:pt x="63" y="224"/>
                    <a:pt x="63" y="224"/>
                  </a:cubicBezTo>
                  <a:cubicBezTo>
                    <a:pt x="49" y="224"/>
                    <a:pt x="39" y="237"/>
                    <a:pt x="39" y="247"/>
                  </a:cubicBezTo>
                  <a:cubicBezTo>
                    <a:pt x="39" y="325"/>
                    <a:pt x="39" y="354"/>
                    <a:pt x="39" y="365"/>
                  </a:cubicBezTo>
                  <a:cubicBezTo>
                    <a:pt x="0" y="383"/>
                    <a:pt x="0" y="383"/>
                    <a:pt x="0" y="383"/>
                  </a:cubicBezTo>
                  <a:cubicBezTo>
                    <a:pt x="55" y="383"/>
                    <a:pt x="55" y="383"/>
                    <a:pt x="55" y="383"/>
                  </a:cubicBezTo>
                  <a:cubicBezTo>
                    <a:pt x="55" y="383"/>
                    <a:pt x="56" y="383"/>
                    <a:pt x="56" y="383"/>
                  </a:cubicBezTo>
                  <a:cubicBezTo>
                    <a:pt x="57" y="383"/>
                    <a:pt x="58" y="383"/>
                    <a:pt x="58" y="383"/>
                  </a:cubicBezTo>
                  <a:cubicBezTo>
                    <a:pt x="80" y="383"/>
                    <a:pt x="80" y="383"/>
                    <a:pt x="80" y="383"/>
                  </a:cubicBezTo>
                  <a:cubicBezTo>
                    <a:pt x="80" y="385"/>
                    <a:pt x="80" y="386"/>
                    <a:pt x="80" y="387"/>
                  </a:cubicBezTo>
                  <a:cubicBezTo>
                    <a:pt x="0" y="387"/>
                    <a:pt x="0" y="387"/>
                    <a:pt x="0" y="387"/>
                  </a:cubicBezTo>
                  <a:cubicBezTo>
                    <a:pt x="0" y="407"/>
                    <a:pt x="0" y="407"/>
                    <a:pt x="0" y="407"/>
                  </a:cubicBezTo>
                  <a:cubicBezTo>
                    <a:pt x="80" y="407"/>
                    <a:pt x="80" y="407"/>
                    <a:pt x="80" y="407"/>
                  </a:cubicBezTo>
                  <a:cubicBezTo>
                    <a:pt x="204" y="407"/>
                    <a:pt x="204" y="407"/>
                    <a:pt x="204" y="407"/>
                  </a:cubicBezTo>
                  <a:cubicBezTo>
                    <a:pt x="331" y="407"/>
                    <a:pt x="331" y="407"/>
                    <a:pt x="331" y="407"/>
                  </a:cubicBezTo>
                  <a:cubicBezTo>
                    <a:pt x="455" y="407"/>
                    <a:pt x="455" y="407"/>
                    <a:pt x="455" y="407"/>
                  </a:cubicBezTo>
                  <a:cubicBezTo>
                    <a:pt x="582" y="407"/>
                    <a:pt x="582" y="407"/>
                    <a:pt x="582" y="407"/>
                  </a:cubicBezTo>
                  <a:cubicBezTo>
                    <a:pt x="706" y="407"/>
                    <a:pt x="706" y="407"/>
                    <a:pt x="706" y="407"/>
                  </a:cubicBezTo>
                  <a:cubicBezTo>
                    <a:pt x="786" y="407"/>
                    <a:pt x="786" y="407"/>
                    <a:pt x="786" y="407"/>
                  </a:cubicBezTo>
                  <a:cubicBezTo>
                    <a:pt x="786" y="387"/>
                    <a:pt x="786" y="387"/>
                    <a:pt x="786" y="387"/>
                  </a:cubicBezTo>
                  <a:cubicBezTo>
                    <a:pt x="706" y="387"/>
                    <a:pt x="706" y="387"/>
                    <a:pt x="706" y="387"/>
                  </a:cubicBezTo>
                  <a:cubicBezTo>
                    <a:pt x="706" y="386"/>
                    <a:pt x="706" y="384"/>
                    <a:pt x="706" y="383"/>
                  </a:cubicBezTo>
                  <a:close/>
                  <a:moveTo>
                    <a:pt x="706" y="287"/>
                  </a:moveTo>
                  <a:cubicBezTo>
                    <a:pt x="713" y="287"/>
                    <a:pt x="713" y="287"/>
                    <a:pt x="713" y="287"/>
                  </a:cubicBezTo>
                  <a:cubicBezTo>
                    <a:pt x="713" y="287"/>
                    <a:pt x="713" y="311"/>
                    <a:pt x="713" y="339"/>
                  </a:cubicBezTo>
                  <a:cubicBezTo>
                    <a:pt x="706" y="338"/>
                    <a:pt x="706" y="338"/>
                    <a:pt x="706" y="338"/>
                  </a:cubicBezTo>
                  <a:cubicBezTo>
                    <a:pt x="706" y="306"/>
                    <a:pt x="706" y="287"/>
                    <a:pt x="706" y="287"/>
                  </a:cubicBezTo>
                  <a:close/>
                  <a:moveTo>
                    <a:pt x="575" y="287"/>
                  </a:moveTo>
                  <a:cubicBezTo>
                    <a:pt x="582" y="287"/>
                    <a:pt x="582" y="287"/>
                    <a:pt x="582" y="287"/>
                  </a:cubicBezTo>
                  <a:cubicBezTo>
                    <a:pt x="582" y="287"/>
                    <a:pt x="582" y="303"/>
                    <a:pt x="582" y="331"/>
                  </a:cubicBezTo>
                  <a:cubicBezTo>
                    <a:pt x="575" y="331"/>
                    <a:pt x="575" y="331"/>
                    <a:pt x="575" y="331"/>
                  </a:cubicBezTo>
                  <a:cubicBezTo>
                    <a:pt x="575" y="306"/>
                    <a:pt x="575" y="287"/>
                    <a:pt x="575" y="287"/>
                  </a:cubicBezTo>
                  <a:close/>
                  <a:moveTo>
                    <a:pt x="461" y="287"/>
                  </a:moveTo>
                  <a:cubicBezTo>
                    <a:pt x="461" y="287"/>
                    <a:pt x="461" y="306"/>
                    <a:pt x="461" y="331"/>
                  </a:cubicBezTo>
                  <a:cubicBezTo>
                    <a:pt x="455" y="331"/>
                    <a:pt x="455" y="331"/>
                    <a:pt x="455" y="331"/>
                  </a:cubicBezTo>
                  <a:cubicBezTo>
                    <a:pt x="455" y="303"/>
                    <a:pt x="455" y="287"/>
                    <a:pt x="455" y="287"/>
                  </a:cubicBezTo>
                  <a:cubicBezTo>
                    <a:pt x="461" y="287"/>
                    <a:pt x="461" y="287"/>
                    <a:pt x="461" y="287"/>
                  </a:cubicBezTo>
                  <a:close/>
                  <a:moveTo>
                    <a:pt x="324" y="287"/>
                  </a:moveTo>
                  <a:cubicBezTo>
                    <a:pt x="331" y="287"/>
                    <a:pt x="331" y="287"/>
                    <a:pt x="331" y="287"/>
                  </a:cubicBezTo>
                  <a:cubicBezTo>
                    <a:pt x="331" y="287"/>
                    <a:pt x="331" y="303"/>
                    <a:pt x="331" y="331"/>
                  </a:cubicBezTo>
                  <a:cubicBezTo>
                    <a:pt x="324" y="331"/>
                    <a:pt x="324" y="331"/>
                    <a:pt x="324" y="331"/>
                  </a:cubicBezTo>
                  <a:cubicBezTo>
                    <a:pt x="324" y="306"/>
                    <a:pt x="324" y="287"/>
                    <a:pt x="324" y="287"/>
                  </a:cubicBezTo>
                  <a:close/>
                  <a:moveTo>
                    <a:pt x="257" y="229"/>
                  </a:moveTo>
                  <a:cubicBezTo>
                    <a:pt x="259" y="229"/>
                    <a:pt x="259" y="229"/>
                    <a:pt x="259" y="229"/>
                  </a:cubicBezTo>
                  <a:cubicBezTo>
                    <a:pt x="259" y="229"/>
                    <a:pt x="267" y="290"/>
                    <a:pt x="267" y="323"/>
                  </a:cubicBezTo>
                  <a:cubicBezTo>
                    <a:pt x="267" y="326"/>
                    <a:pt x="266" y="329"/>
                    <a:pt x="266" y="331"/>
                  </a:cubicBezTo>
                  <a:cubicBezTo>
                    <a:pt x="256" y="331"/>
                    <a:pt x="256" y="331"/>
                    <a:pt x="256" y="331"/>
                  </a:cubicBezTo>
                  <a:cubicBezTo>
                    <a:pt x="257" y="229"/>
                    <a:pt x="257" y="229"/>
                    <a:pt x="257" y="229"/>
                  </a:cubicBezTo>
                  <a:close/>
                  <a:moveTo>
                    <a:pt x="204" y="331"/>
                  </a:moveTo>
                  <a:cubicBezTo>
                    <a:pt x="204" y="303"/>
                    <a:pt x="204" y="287"/>
                    <a:pt x="204" y="287"/>
                  </a:cubicBezTo>
                  <a:cubicBezTo>
                    <a:pt x="211" y="287"/>
                    <a:pt x="211" y="287"/>
                    <a:pt x="211" y="287"/>
                  </a:cubicBezTo>
                  <a:cubicBezTo>
                    <a:pt x="211" y="287"/>
                    <a:pt x="211" y="306"/>
                    <a:pt x="211" y="331"/>
                  </a:cubicBezTo>
                  <a:lnTo>
                    <a:pt x="204" y="331"/>
                  </a:lnTo>
                  <a:close/>
                  <a:moveTo>
                    <a:pt x="110" y="189"/>
                  </a:moveTo>
                  <a:cubicBezTo>
                    <a:pt x="110" y="189"/>
                    <a:pt x="110" y="189"/>
                    <a:pt x="110" y="189"/>
                  </a:cubicBezTo>
                  <a:cubicBezTo>
                    <a:pt x="110" y="189"/>
                    <a:pt x="110" y="189"/>
                    <a:pt x="110" y="189"/>
                  </a:cubicBezTo>
                  <a:close/>
                  <a:moveTo>
                    <a:pt x="168" y="203"/>
                  </a:moveTo>
                  <a:cubicBezTo>
                    <a:pt x="169" y="202"/>
                    <a:pt x="171" y="201"/>
                    <a:pt x="172" y="200"/>
                  </a:cubicBezTo>
                  <a:cubicBezTo>
                    <a:pt x="176" y="208"/>
                    <a:pt x="181" y="216"/>
                    <a:pt x="185" y="224"/>
                  </a:cubicBezTo>
                  <a:cubicBezTo>
                    <a:pt x="184" y="224"/>
                    <a:pt x="182" y="224"/>
                    <a:pt x="180" y="224"/>
                  </a:cubicBezTo>
                  <a:cubicBezTo>
                    <a:pt x="176" y="216"/>
                    <a:pt x="172" y="209"/>
                    <a:pt x="168" y="203"/>
                  </a:cubicBezTo>
                  <a:close/>
                  <a:moveTo>
                    <a:pt x="73" y="287"/>
                  </a:moveTo>
                  <a:cubicBezTo>
                    <a:pt x="80" y="287"/>
                    <a:pt x="80" y="287"/>
                    <a:pt x="80" y="287"/>
                  </a:cubicBezTo>
                  <a:cubicBezTo>
                    <a:pt x="80" y="287"/>
                    <a:pt x="80" y="306"/>
                    <a:pt x="80" y="338"/>
                  </a:cubicBezTo>
                  <a:cubicBezTo>
                    <a:pt x="73" y="339"/>
                    <a:pt x="73" y="339"/>
                    <a:pt x="73" y="339"/>
                  </a:cubicBezTo>
                  <a:cubicBezTo>
                    <a:pt x="73" y="311"/>
                    <a:pt x="73" y="287"/>
                    <a:pt x="73" y="287"/>
                  </a:cubicBezTo>
                  <a:close/>
                  <a:moveTo>
                    <a:pt x="204" y="387"/>
                  </a:moveTo>
                  <a:cubicBezTo>
                    <a:pt x="204" y="386"/>
                    <a:pt x="204" y="384"/>
                    <a:pt x="204" y="383"/>
                  </a:cubicBezTo>
                  <a:cubicBezTo>
                    <a:pt x="225" y="383"/>
                    <a:pt x="225" y="383"/>
                    <a:pt x="225" y="383"/>
                  </a:cubicBezTo>
                  <a:cubicBezTo>
                    <a:pt x="226" y="383"/>
                    <a:pt x="227" y="383"/>
                    <a:pt x="228" y="383"/>
                  </a:cubicBezTo>
                  <a:cubicBezTo>
                    <a:pt x="228" y="383"/>
                    <a:pt x="229" y="383"/>
                    <a:pt x="229" y="383"/>
                  </a:cubicBezTo>
                  <a:cubicBezTo>
                    <a:pt x="305" y="383"/>
                    <a:pt x="305" y="383"/>
                    <a:pt x="305" y="383"/>
                  </a:cubicBezTo>
                  <a:cubicBezTo>
                    <a:pt x="306" y="383"/>
                    <a:pt x="306" y="383"/>
                    <a:pt x="307" y="383"/>
                  </a:cubicBezTo>
                  <a:cubicBezTo>
                    <a:pt x="308" y="383"/>
                    <a:pt x="308" y="383"/>
                    <a:pt x="309" y="383"/>
                  </a:cubicBezTo>
                  <a:cubicBezTo>
                    <a:pt x="331" y="383"/>
                    <a:pt x="331" y="383"/>
                    <a:pt x="331" y="383"/>
                  </a:cubicBezTo>
                  <a:cubicBezTo>
                    <a:pt x="331" y="385"/>
                    <a:pt x="331" y="386"/>
                    <a:pt x="331" y="387"/>
                  </a:cubicBezTo>
                  <a:lnTo>
                    <a:pt x="204" y="387"/>
                  </a:lnTo>
                  <a:close/>
                  <a:moveTo>
                    <a:pt x="455" y="387"/>
                  </a:moveTo>
                  <a:cubicBezTo>
                    <a:pt x="455" y="386"/>
                    <a:pt x="455" y="384"/>
                    <a:pt x="455" y="383"/>
                  </a:cubicBezTo>
                  <a:cubicBezTo>
                    <a:pt x="476" y="383"/>
                    <a:pt x="476" y="383"/>
                    <a:pt x="476" y="383"/>
                  </a:cubicBezTo>
                  <a:cubicBezTo>
                    <a:pt x="477" y="383"/>
                    <a:pt x="478" y="383"/>
                    <a:pt x="478" y="383"/>
                  </a:cubicBezTo>
                  <a:cubicBezTo>
                    <a:pt x="479" y="383"/>
                    <a:pt x="479" y="383"/>
                    <a:pt x="480" y="383"/>
                  </a:cubicBezTo>
                  <a:cubicBezTo>
                    <a:pt x="557" y="383"/>
                    <a:pt x="557" y="383"/>
                    <a:pt x="557" y="383"/>
                  </a:cubicBezTo>
                  <a:cubicBezTo>
                    <a:pt x="557" y="383"/>
                    <a:pt x="558" y="383"/>
                    <a:pt x="558" y="383"/>
                  </a:cubicBezTo>
                  <a:cubicBezTo>
                    <a:pt x="559" y="383"/>
                    <a:pt x="560" y="383"/>
                    <a:pt x="560" y="383"/>
                  </a:cubicBezTo>
                  <a:cubicBezTo>
                    <a:pt x="582" y="383"/>
                    <a:pt x="582" y="383"/>
                    <a:pt x="582" y="383"/>
                  </a:cubicBezTo>
                  <a:cubicBezTo>
                    <a:pt x="582" y="385"/>
                    <a:pt x="582" y="386"/>
                    <a:pt x="582" y="387"/>
                  </a:cubicBezTo>
                  <a:lnTo>
                    <a:pt x="455" y="387"/>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37">
              <a:extLst>
                <a:ext uri="{FF2B5EF4-FFF2-40B4-BE49-F238E27FC236}">
                  <a16:creationId xmlns:a16="http://schemas.microsoft.com/office/drawing/2014/main" id="{7A9C01D0-8C79-4CAE-BBB5-F5AEC9FD86A9}"/>
                </a:ext>
              </a:extLst>
            </p:cNvPr>
            <p:cNvSpPr>
              <a:spLocks noChangeAspect="1"/>
            </p:cNvSpPr>
            <p:nvPr/>
          </p:nvSpPr>
          <p:spPr bwMode="auto">
            <a:xfrm>
              <a:off x="5114" y="1315"/>
              <a:ext cx="203" cy="220"/>
            </a:xfrm>
            <a:custGeom>
              <a:avLst/>
              <a:gdLst>
                <a:gd name="T0" fmla="*/ 62 w 86"/>
                <a:gd name="T1" fmla="*/ 12 h 93"/>
                <a:gd name="T2" fmla="*/ 46 w 86"/>
                <a:gd name="T3" fmla="*/ 3 h 93"/>
                <a:gd name="T4" fmla="*/ 6 w 86"/>
                <a:gd name="T5" fmla="*/ 30 h 93"/>
                <a:gd name="T6" fmla="*/ 0 w 86"/>
                <a:gd name="T7" fmla="*/ 52 h 93"/>
                <a:gd name="T8" fmla="*/ 42 w 86"/>
                <a:gd name="T9" fmla="*/ 93 h 93"/>
                <a:gd name="T10" fmla="*/ 84 w 86"/>
                <a:gd name="T11" fmla="*/ 52 h 93"/>
                <a:gd name="T12" fmla="*/ 84 w 86"/>
                <a:gd name="T13" fmla="*/ 52 h 93"/>
                <a:gd name="T14" fmla="*/ 76 w 86"/>
                <a:gd name="T15" fmla="*/ 17 h 93"/>
                <a:gd name="T16" fmla="*/ 62 w 86"/>
                <a:gd name="T1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93">
                  <a:moveTo>
                    <a:pt x="62" y="12"/>
                  </a:moveTo>
                  <a:cubicBezTo>
                    <a:pt x="62" y="12"/>
                    <a:pt x="56" y="5"/>
                    <a:pt x="46" y="3"/>
                  </a:cubicBezTo>
                  <a:cubicBezTo>
                    <a:pt x="24" y="0"/>
                    <a:pt x="12" y="18"/>
                    <a:pt x="6" y="30"/>
                  </a:cubicBezTo>
                  <a:cubicBezTo>
                    <a:pt x="2" y="37"/>
                    <a:pt x="0" y="44"/>
                    <a:pt x="0" y="52"/>
                  </a:cubicBezTo>
                  <a:cubicBezTo>
                    <a:pt x="0" y="75"/>
                    <a:pt x="19" y="93"/>
                    <a:pt x="42" y="93"/>
                  </a:cubicBezTo>
                  <a:cubicBezTo>
                    <a:pt x="65" y="93"/>
                    <a:pt x="83" y="75"/>
                    <a:pt x="84" y="52"/>
                  </a:cubicBezTo>
                  <a:cubicBezTo>
                    <a:pt x="84" y="52"/>
                    <a:pt x="84" y="52"/>
                    <a:pt x="84" y="52"/>
                  </a:cubicBezTo>
                  <a:cubicBezTo>
                    <a:pt x="86" y="38"/>
                    <a:pt x="81" y="22"/>
                    <a:pt x="76" y="17"/>
                  </a:cubicBezTo>
                  <a:cubicBezTo>
                    <a:pt x="73" y="12"/>
                    <a:pt x="65" y="11"/>
                    <a:pt x="62" y="12"/>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38">
              <a:extLst>
                <a:ext uri="{FF2B5EF4-FFF2-40B4-BE49-F238E27FC236}">
                  <a16:creationId xmlns:a16="http://schemas.microsoft.com/office/drawing/2014/main" id="{D9F0F2C6-C12F-4BD7-BD33-15C895CC1E27}"/>
                </a:ext>
              </a:extLst>
            </p:cNvPr>
            <p:cNvSpPr>
              <a:spLocks noChangeAspect="1"/>
            </p:cNvSpPr>
            <p:nvPr/>
          </p:nvSpPr>
          <p:spPr bwMode="auto">
            <a:xfrm>
              <a:off x="4544" y="1480"/>
              <a:ext cx="0" cy="0"/>
            </a:xfrm>
            <a:custGeom>
              <a:avLst/>
              <a:gdLst/>
              <a:ahLst/>
              <a:cxnLst>
                <a:cxn ang="0">
                  <a:pos x="0" y="0"/>
                </a:cxn>
                <a:cxn ang="0">
                  <a:pos x="0" y="0"/>
                </a:cxn>
              </a:cxnLst>
              <a:rect l="0" t="0" r="r" b="b"/>
              <a:pathLst>
                <a:path>
                  <a:moveTo>
                    <a:pt x="0" y="0"/>
                  </a:moveTo>
                  <a:cubicBezTo>
                    <a:pt x="0" y="0"/>
                    <a:pt x="0" y="0"/>
                    <a:pt x="0" y="0"/>
                  </a:cubicBezTo>
                </a:path>
              </a:pathLst>
            </a:custGeom>
            <a:solidFill>
              <a:srgbClr val="647E9E"/>
            </a:solidFill>
            <a:ln w="0" cap="rnd">
              <a:solidFill>
                <a:srgbClr val="88B188"/>
              </a:solidFill>
              <a:prstDash val="solid"/>
              <a:round/>
              <a:headEnd/>
              <a:tailEnd/>
            </a:ln>
          </p:spPr>
          <p:txBody>
            <a:bodyPr/>
            <a:lstStyle/>
            <a:p>
              <a:endParaRPr lang="ja-JP" altLang="en-US"/>
            </a:p>
          </p:txBody>
        </p:sp>
      </p:grpSp>
    </p:spTree>
    <p:extLst>
      <p:ext uri="{BB962C8B-B14F-4D97-AF65-F5344CB8AC3E}">
        <p14:creationId xmlns:p14="http://schemas.microsoft.com/office/powerpoint/2010/main" val="369194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ormAutofit/>
          </a:bodyPr>
          <a:lstStyle/>
          <a:p>
            <a:r>
              <a:rPr lang="ja-JP" altLang="en-US" dirty="0">
                <a:latin typeface="游ゴシック" panose="020B0400000000000000" pitchFamily="50" charset="-128"/>
                <a:ea typeface="游ゴシック" panose="020B0400000000000000" pitchFamily="50" charset="-128"/>
              </a:rPr>
              <a:t>２．　施設・事業所として考えるべきこと、対応すべきこと</a:t>
            </a:r>
            <a:endParaRPr kumimoji="1" lang="ja-JP" altLang="en-US" dirty="0">
              <a:latin typeface="游ゴシック" panose="020B0400000000000000" pitchFamily="50" charset="-128"/>
              <a:ea typeface="游ゴシック" panose="020B0400000000000000" pitchFamily="50" charset="-128"/>
            </a:endParaRPr>
          </a:p>
        </p:txBody>
      </p:sp>
      <p:grpSp>
        <p:nvGrpSpPr>
          <p:cNvPr id="4" name="Group 10">
            <a:extLst>
              <a:ext uri="{FF2B5EF4-FFF2-40B4-BE49-F238E27FC236}">
                <a16:creationId xmlns:a16="http://schemas.microsoft.com/office/drawing/2014/main" id="{78B38D1A-4B8C-4D84-9349-C2FE5C5CF016}"/>
              </a:ext>
            </a:extLst>
          </p:cNvPr>
          <p:cNvGrpSpPr>
            <a:grpSpLocks noChangeAspect="1"/>
          </p:cNvGrpSpPr>
          <p:nvPr/>
        </p:nvGrpSpPr>
        <p:grpSpPr bwMode="auto">
          <a:xfrm>
            <a:off x="7048800" y="5157192"/>
            <a:ext cx="2448000" cy="1210216"/>
            <a:chOff x="101" y="1022"/>
            <a:chExt cx="1968" cy="973"/>
          </a:xfrm>
        </p:grpSpPr>
        <p:sp>
          <p:nvSpPr>
            <p:cNvPr id="5" name="Freeform 11">
              <a:extLst>
                <a:ext uri="{FF2B5EF4-FFF2-40B4-BE49-F238E27FC236}">
                  <a16:creationId xmlns:a16="http://schemas.microsoft.com/office/drawing/2014/main" id="{4692ED74-73F7-4366-80B9-3FF3AE4B6E45}"/>
                </a:ext>
              </a:extLst>
            </p:cNvPr>
            <p:cNvSpPr>
              <a:spLocks noChangeAspect="1"/>
            </p:cNvSpPr>
            <p:nvPr/>
          </p:nvSpPr>
          <p:spPr bwMode="auto">
            <a:xfrm>
              <a:off x="337" y="1211"/>
              <a:ext cx="189" cy="172"/>
            </a:xfrm>
            <a:custGeom>
              <a:avLst/>
              <a:gdLst>
                <a:gd name="T0" fmla="*/ 27 w 80"/>
                <a:gd name="T1" fmla="*/ 67 h 73"/>
                <a:gd name="T2" fmla="*/ 44 w 80"/>
                <a:gd name="T3" fmla="*/ 72 h 73"/>
                <a:gd name="T4" fmla="*/ 80 w 80"/>
                <a:gd name="T5" fmla="*/ 35 h 73"/>
                <a:gd name="T6" fmla="*/ 44 w 80"/>
                <a:gd name="T7" fmla="*/ 0 h 73"/>
                <a:gd name="T8" fmla="*/ 17 w 80"/>
                <a:gd name="T9" fmla="*/ 12 h 73"/>
                <a:gd name="T10" fmla="*/ 10 w 80"/>
                <a:gd name="T11" fmla="*/ 22 h 73"/>
                <a:gd name="T12" fmla="*/ 7 w 80"/>
                <a:gd name="T13" fmla="*/ 46 h 73"/>
                <a:gd name="T14" fmla="*/ 0 w 80"/>
                <a:gd name="T15" fmla="*/ 67 h 73"/>
                <a:gd name="T16" fmla="*/ 27 w 80"/>
                <a:gd name="T17"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3">
                  <a:moveTo>
                    <a:pt x="27" y="67"/>
                  </a:moveTo>
                  <a:cubicBezTo>
                    <a:pt x="32" y="70"/>
                    <a:pt x="38" y="72"/>
                    <a:pt x="44" y="72"/>
                  </a:cubicBezTo>
                  <a:cubicBezTo>
                    <a:pt x="64" y="72"/>
                    <a:pt x="80" y="55"/>
                    <a:pt x="80" y="35"/>
                  </a:cubicBezTo>
                  <a:cubicBezTo>
                    <a:pt x="80" y="16"/>
                    <a:pt x="64" y="0"/>
                    <a:pt x="44" y="0"/>
                  </a:cubicBezTo>
                  <a:cubicBezTo>
                    <a:pt x="33" y="0"/>
                    <a:pt x="24" y="4"/>
                    <a:pt x="17" y="12"/>
                  </a:cubicBezTo>
                  <a:cubicBezTo>
                    <a:pt x="15" y="15"/>
                    <a:pt x="12" y="18"/>
                    <a:pt x="10" y="22"/>
                  </a:cubicBezTo>
                  <a:cubicBezTo>
                    <a:pt x="7" y="31"/>
                    <a:pt x="7" y="39"/>
                    <a:pt x="7" y="46"/>
                  </a:cubicBezTo>
                  <a:cubicBezTo>
                    <a:pt x="8" y="51"/>
                    <a:pt x="10" y="61"/>
                    <a:pt x="0" y="67"/>
                  </a:cubicBezTo>
                  <a:cubicBezTo>
                    <a:pt x="6" y="71"/>
                    <a:pt x="22" y="73"/>
                    <a:pt x="27" y="67"/>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12">
              <a:extLst>
                <a:ext uri="{FF2B5EF4-FFF2-40B4-BE49-F238E27FC236}">
                  <a16:creationId xmlns:a16="http://schemas.microsoft.com/office/drawing/2014/main" id="{5DD92870-74CB-455E-8746-735B18D227D3}"/>
                </a:ext>
              </a:extLst>
            </p:cNvPr>
            <p:cNvSpPr>
              <a:spLocks noChangeAspect="1"/>
            </p:cNvSpPr>
            <p:nvPr/>
          </p:nvSpPr>
          <p:spPr bwMode="auto">
            <a:xfrm>
              <a:off x="1544" y="1117"/>
              <a:ext cx="170" cy="189"/>
            </a:xfrm>
            <a:custGeom>
              <a:avLst/>
              <a:gdLst>
                <a:gd name="T0" fmla="*/ 36 w 72"/>
                <a:gd name="T1" fmla="*/ 80 h 80"/>
                <a:gd name="T2" fmla="*/ 72 w 72"/>
                <a:gd name="T3" fmla="*/ 44 h 80"/>
                <a:gd name="T4" fmla="*/ 40 w 72"/>
                <a:gd name="T5" fmla="*/ 9 h 80"/>
                <a:gd name="T6" fmla="*/ 40 w 72"/>
                <a:gd name="T7" fmla="*/ 9 h 80"/>
                <a:gd name="T8" fmla="*/ 39 w 72"/>
                <a:gd name="T9" fmla="*/ 9 h 80"/>
                <a:gd name="T10" fmla="*/ 18 w 72"/>
                <a:gd name="T11" fmla="*/ 0 h 80"/>
                <a:gd name="T12" fmla="*/ 19 w 72"/>
                <a:gd name="T13" fmla="*/ 11 h 80"/>
                <a:gd name="T14" fmla="*/ 6 w 72"/>
                <a:gd name="T15" fmla="*/ 9 h 80"/>
                <a:gd name="T16" fmla="*/ 12 w 72"/>
                <a:gd name="T17" fmla="*/ 18 h 80"/>
                <a:gd name="T18" fmla="*/ 0 w 72"/>
                <a:gd name="T19" fmla="*/ 44 h 80"/>
                <a:gd name="T20" fmla="*/ 36 w 72"/>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80">
                  <a:moveTo>
                    <a:pt x="36" y="80"/>
                  </a:moveTo>
                  <a:cubicBezTo>
                    <a:pt x="56" y="80"/>
                    <a:pt x="72" y="64"/>
                    <a:pt x="72" y="44"/>
                  </a:cubicBezTo>
                  <a:cubicBezTo>
                    <a:pt x="72" y="26"/>
                    <a:pt x="58" y="11"/>
                    <a:pt x="40" y="9"/>
                  </a:cubicBezTo>
                  <a:cubicBezTo>
                    <a:pt x="40" y="9"/>
                    <a:pt x="40" y="9"/>
                    <a:pt x="40" y="9"/>
                  </a:cubicBezTo>
                  <a:cubicBezTo>
                    <a:pt x="40" y="9"/>
                    <a:pt x="39" y="9"/>
                    <a:pt x="39" y="9"/>
                  </a:cubicBezTo>
                  <a:cubicBezTo>
                    <a:pt x="36" y="8"/>
                    <a:pt x="23" y="6"/>
                    <a:pt x="18" y="0"/>
                  </a:cubicBezTo>
                  <a:cubicBezTo>
                    <a:pt x="17" y="6"/>
                    <a:pt x="18" y="9"/>
                    <a:pt x="19" y="11"/>
                  </a:cubicBezTo>
                  <a:cubicBezTo>
                    <a:pt x="19" y="11"/>
                    <a:pt x="11" y="12"/>
                    <a:pt x="6" y="9"/>
                  </a:cubicBezTo>
                  <a:cubicBezTo>
                    <a:pt x="7" y="12"/>
                    <a:pt x="10" y="15"/>
                    <a:pt x="12" y="18"/>
                  </a:cubicBezTo>
                  <a:cubicBezTo>
                    <a:pt x="5" y="24"/>
                    <a:pt x="0" y="34"/>
                    <a:pt x="0" y="44"/>
                  </a:cubicBezTo>
                  <a:cubicBezTo>
                    <a:pt x="0" y="64"/>
                    <a:pt x="16" y="80"/>
                    <a:pt x="36" y="8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3">
              <a:extLst>
                <a:ext uri="{FF2B5EF4-FFF2-40B4-BE49-F238E27FC236}">
                  <a16:creationId xmlns:a16="http://schemas.microsoft.com/office/drawing/2014/main" id="{564BF495-82BC-4CEA-98DF-8CFADF43F956}"/>
                </a:ext>
              </a:extLst>
            </p:cNvPr>
            <p:cNvSpPr>
              <a:spLocks noChangeAspect="1"/>
            </p:cNvSpPr>
            <p:nvPr/>
          </p:nvSpPr>
          <p:spPr bwMode="auto">
            <a:xfrm>
              <a:off x="1554" y="1322"/>
              <a:ext cx="172" cy="267"/>
            </a:xfrm>
            <a:custGeom>
              <a:avLst/>
              <a:gdLst>
                <a:gd name="T0" fmla="*/ 36 w 73"/>
                <a:gd name="T1" fmla="*/ 0 h 113"/>
                <a:gd name="T2" fmla="*/ 0 w 73"/>
                <a:gd name="T3" fmla="*/ 33 h 113"/>
                <a:gd name="T4" fmla="*/ 0 w 73"/>
                <a:gd name="T5" fmla="*/ 113 h 113"/>
                <a:gd name="T6" fmla="*/ 22 w 73"/>
                <a:gd name="T7" fmla="*/ 113 h 113"/>
                <a:gd name="T8" fmla="*/ 23 w 73"/>
                <a:gd name="T9" fmla="*/ 108 h 113"/>
                <a:gd name="T10" fmla="*/ 20 w 73"/>
                <a:gd name="T11" fmla="*/ 104 h 113"/>
                <a:gd name="T12" fmla="*/ 14 w 73"/>
                <a:gd name="T13" fmla="*/ 90 h 113"/>
                <a:gd name="T14" fmla="*/ 20 w 73"/>
                <a:gd name="T15" fmla="*/ 75 h 113"/>
                <a:gd name="T16" fmla="*/ 32 w 73"/>
                <a:gd name="T17" fmla="*/ 69 h 113"/>
                <a:gd name="T18" fmla="*/ 39 w 73"/>
                <a:gd name="T19" fmla="*/ 37 h 113"/>
                <a:gd name="T20" fmla="*/ 41 w 73"/>
                <a:gd name="T21" fmla="*/ 36 h 113"/>
                <a:gd name="T22" fmla="*/ 42 w 73"/>
                <a:gd name="T23" fmla="*/ 38 h 113"/>
                <a:gd name="T24" fmla="*/ 36 w 73"/>
                <a:gd name="T25" fmla="*/ 69 h 113"/>
                <a:gd name="T26" fmla="*/ 50 w 73"/>
                <a:gd name="T27" fmla="*/ 75 h 113"/>
                <a:gd name="T28" fmla="*/ 62 w 73"/>
                <a:gd name="T29" fmla="*/ 87 h 113"/>
                <a:gd name="T30" fmla="*/ 73 w 73"/>
                <a:gd name="T31" fmla="*/ 39 h 113"/>
                <a:gd name="T32" fmla="*/ 73 w 73"/>
                <a:gd name="T33" fmla="*/ 36 h 113"/>
                <a:gd name="T34" fmla="*/ 36 w 73"/>
                <a:gd name="T3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13">
                  <a:moveTo>
                    <a:pt x="36" y="0"/>
                  </a:moveTo>
                  <a:cubicBezTo>
                    <a:pt x="16" y="0"/>
                    <a:pt x="0" y="16"/>
                    <a:pt x="0" y="33"/>
                  </a:cubicBezTo>
                  <a:cubicBezTo>
                    <a:pt x="0" y="113"/>
                    <a:pt x="0" y="113"/>
                    <a:pt x="0" y="113"/>
                  </a:cubicBezTo>
                  <a:cubicBezTo>
                    <a:pt x="22" y="113"/>
                    <a:pt x="22" y="113"/>
                    <a:pt x="22" y="113"/>
                  </a:cubicBezTo>
                  <a:cubicBezTo>
                    <a:pt x="22" y="113"/>
                    <a:pt x="23" y="111"/>
                    <a:pt x="23" y="108"/>
                  </a:cubicBezTo>
                  <a:cubicBezTo>
                    <a:pt x="20" y="104"/>
                    <a:pt x="20" y="104"/>
                    <a:pt x="20" y="104"/>
                  </a:cubicBezTo>
                  <a:cubicBezTo>
                    <a:pt x="16" y="100"/>
                    <a:pt x="14" y="95"/>
                    <a:pt x="14" y="90"/>
                  </a:cubicBezTo>
                  <a:cubicBezTo>
                    <a:pt x="14" y="84"/>
                    <a:pt x="16" y="79"/>
                    <a:pt x="20" y="75"/>
                  </a:cubicBezTo>
                  <a:cubicBezTo>
                    <a:pt x="23" y="71"/>
                    <a:pt x="27" y="69"/>
                    <a:pt x="32" y="69"/>
                  </a:cubicBezTo>
                  <a:cubicBezTo>
                    <a:pt x="36" y="52"/>
                    <a:pt x="39" y="37"/>
                    <a:pt x="39" y="37"/>
                  </a:cubicBezTo>
                  <a:cubicBezTo>
                    <a:pt x="39" y="36"/>
                    <a:pt x="40" y="36"/>
                    <a:pt x="41" y="36"/>
                  </a:cubicBezTo>
                  <a:cubicBezTo>
                    <a:pt x="42" y="36"/>
                    <a:pt x="43" y="37"/>
                    <a:pt x="42" y="38"/>
                  </a:cubicBezTo>
                  <a:cubicBezTo>
                    <a:pt x="36" y="69"/>
                    <a:pt x="36" y="69"/>
                    <a:pt x="36" y="69"/>
                  </a:cubicBezTo>
                  <a:cubicBezTo>
                    <a:pt x="41" y="69"/>
                    <a:pt x="46" y="71"/>
                    <a:pt x="50" y="75"/>
                  </a:cubicBezTo>
                  <a:cubicBezTo>
                    <a:pt x="62" y="87"/>
                    <a:pt x="62" y="87"/>
                    <a:pt x="62" y="87"/>
                  </a:cubicBezTo>
                  <a:cubicBezTo>
                    <a:pt x="67" y="65"/>
                    <a:pt x="72" y="43"/>
                    <a:pt x="73" y="39"/>
                  </a:cubicBezTo>
                  <a:cubicBezTo>
                    <a:pt x="73" y="36"/>
                    <a:pt x="73" y="36"/>
                    <a:pt x="73" y="36"/>
                  </a:cubicBezTo>
                  <a:cubicBezTo>
                    <a:pt x="73" y="16"/>
                    <a:pt x="56" y="0"/>
                    <a:pt x="36" y="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4">
              <a:extLst>
                <a:ext uri="{FF2B5EF4-FFF2-40B4-BE49-F238E27FC236}">
                  <a16:creationId xmlns:a16="http://schemas.microsoft.com/office/drawing/2014/main" id="{59717518-1C2C-453F-BBD0-DCCFACF7E59E}"/>
                </a:ext>
              </a:extLst>
            </p:cNvPr>
            <p:cNvSpPr>
              <a:spLocks noChangeAspect="1"/>
            </p:cNvSpPr>
            <p:nvPr/>
          </p:nvSpPr>
          <p:spPr bwMode="auto">
            <a:xfrm>
              <a:off x="1707" y="1452"/>
              <a:ext cx="19" cy="102"/>
            </a:xfrm>
            <a:custGeom>
              <a:avLst/>
              <a:gdLst>
                <a:gd name="T0" fmla="*/ 0 w 19"/>
                <a:gd name="T1" fmla="*/ 83 h 102"/>
                <a:gd name="T2" fmla="*/ 19 w 19"/>
                <a:gd name="T3" fmla="*/ 102 h 102"/>
                <a:gd name="T4" fmla="*/ 19 w 19"/>
                <a:gd name="T5" fmla="*/ 0 h 102"/>
                <a:gd name="T6" fmla="*/ 0 w 19"/>
                <a:gd name="T7" fmla="*/ 83 h 102"/>
              </a:gdLst>
              <a:ahLst/>
              <a:cxnLst>
                <a:cxn ang="0">
                  <a:pos x="T0" y="T1"/>
                </a:cxn>
                <a:cxn ang="0">
                  <a:pos x="T2" y="T3"/>
                </a:cxn>
                <a:cxn ang="0">
                  <a:pos x="T4" y="T5"/>
                </a:cxn>
                <a:cxn ang="0">
                  <a:pos x="T6" y="T7"/>
                </a:cxn>
              </a:cxnLst>
              <a:rect l="0" t="0" r="r" b="b"/>
              <a:pathLst>
                <a:path w="19" h="102">
                  <a:moveTo>
                    <a:pt x="0" y="83"/>
                  </a:moveTo>
                  <a:lnTo>
                    <a:pt x="19" y="102"/>
                  </a:lnTo>
                  <a:lnTo>
                    <a:pt x="19" y="0"/>
                  </a:lnTo>
                  <a:lnTo>
                    <a:pt x="0" y="83"/>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Oval 15">
              <a:extLst>
                <a:ext uri="{FF2B5EF4-FFF2-40B4-BE49-F238E27FC236}">
                  <a16:creationId xmlns:a16="http://schemas.microsoft.com/office/drawing/2014/main" id="{0B17A642-2F92-4F2D-9C60-BF3D3CFF6949}"/>
                </a:ext>
              </a:extLst>
            </p:cNvPr>
            <p:cNvSpPr>
              <a:spLocks noChangeAspect="1" noChangeArrowheads="1"/>
            </p:cNvSpPr>
            <p:nvPr/>
          </p:nvSpPr>
          <p:spPr bwMode="auto">
            <a:xfrm>
              <a:off x="758" y="1074"/>
              <a:ext cx="130" cy="130"/>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16">
              <a:extLst>
                <a:ext uri="{FF2B5EF4-FFF2-40B4-BE49-F238E27FC236}">
                  <a16:creationId xmlns:a16="http://schemas.microsoft.com/office/drawing/2014/main" id="{274AB915-C40D-458B-BBBF-605AD8C00F6D}"/>
                </a:ext>
              </a:extLst>
            </p:cNvPr>
            <p:cNvSpPr>
              <a:spLocks noChangeAspect="1" noEditPoints="1"/>
            </p:cNvSpPr>
            <p:nvPr/>
          </p:nvSpPr>
          <p:spPr bwMode="auto">
            <a:xfrm>
              <a:off x="101" y="1152"/>
              <a:ext cx="1968" cy="787"/>
            </a:xfrm>
            <a:custGeom>
              <a:avLst/>
              <a:gdLst>
                <a:gd name="T0" fmla="*/ 800 w 833"/>
                <a:gd name="T1" fmla="*/ 311 h 333"/>
                <a:gd name="T2" fmla="*/ 770 w 833"/>
                <a:gd name="T3" fmla="*/ 291 h 333"/>
                <a:gd name="T4" fmla="*/ 800 w 833"/>
                <a:gd name="T5" fmla="*/ 162 h 333"/>
                <a:gd name="T6" fmla="*/ 715 w 833"/>
                <a:gd name="T7" fmla="*/ 252 h 333"/>
                <a:gd name="T8" fmla="*/ 763 w 833"/>
                <a:gd name="T9" fmla="*/ 162 h 333"/>
                <a:gd name="T10" fmla="*/ 717 w 833"/>
                <a:gd name="T11" fmla="*/ 256 h 333"/>
                <a:gd name="T12" fmla="*/ 669 w 833"/>
                <a:gd name="T13" fmla="*/ 211 h 333"/>
                <a:gd name="T14" fmla="*/ 664 w 833"/>
                <a:gd name="T15" fmla="*/ 219 h 333"/>
                <a:gd name="T16" fmla="*/ 640 w 833"/>
                <a:gd name="T17" fmla="*/ 189 h 333"/>
                <a:gd name="T18" fmla="*/ 594 w 833"/>
                <a:gd name="T19" fmla="*/ 87 h 333"/>
                <a:gd name="T20" fmla="*/ 573 w 833"/>
                <a:gd name="T21" fmla="*/ 160 h 333"/>
                <a:gd name="T22" fmla="*/ 594 w 833"/>
                <a:gd name="T23" fmla="*/ 64 h 333"/>
                <a:gd name="T24" fmla="*/ 538 w 833"/>
                <a:gd name="T25" fmla="*/ 133 h 333"/>
                <a:gd name="T26" fmla="*/ 570 w 833"/>
                <a:gd name="T27" fmla="*/ 67 h 333"/>
                <a:gd name="T28" fmla="*/ 544 w 833"/>
                <a:gd name="T29" fmla="*/ 136 h 333"/>
                <a:gd name="T30" fmla="*/ 535 w 833"/>
                <a:gd name="T31" fmla="*/ 133 h 333"/>
                <a:gd name="T32" fmla="*/ 494 w 833"/>
                <a:gd name="T33" fmla="*/ 107 h 333"/>
                <a:gd name="T34" fmla="*/ 492 w 833"/>
                <a:gd name="T35" fmla="*/ 101 h 333"/>
                <a:gd name="T36" fmla="*/ 475 w 833"/>
                <a:gd name="T37" fmla="*/ 104 h 333"/>
                <a:gd name="T38" fmla="*/ 371 w 833"/>
                <a:gd name="T39" fmla="*/ 0 h 333"/>
                <a:gd name="T40" fmla="*/ 343 w 833"/>
                <a:gd name="T41" fmla="*/ 104 h 333"/>
                <a:gd name="T42" fmla="*/ 302 w 833"/>
                <a:gd name="T43" fmla="*/ 27 h 333"/>
                <a:gd name="T44" fmla="*/ 274 w 833"/>
                <a:gd name="T45" fmla="*/ 57 h 333"/>
                <a:gd name="T46" fmla="*/ 274 w 833"/>
                <a:gd name="T47" fmla="*/ 70 h 333"/>
                <a:gd name="T48" fmla="*/ 261 w 833"/>
                <a:gd name="T49" fmla="*/ 158 h 333"/>
                <a:gd name="T50" fmla="*/ 235 w 833"/>
                <a:gd name="T51" fmla="*/ 161 h 333"/>
                <a:gd name="T52" fmla="*/ 223 w 833"/>
                <a:gd name="T53" fmla="*/ 90 h 333"/>
                <a:gd name="T54" fmla="*/ 258 w 833"/>
                <a:gd name="T55" fmla="*/ 85 h 333"/>
                <a:gd name="T56" fmla="*/ 193 w 833"/>
                <a:gd name="T57" fmla="*/ 91 h 333"/>
                <a:gd name="T58" fmla="*/ 212 w 833"/>
                <a:gd name="T59" fmla="*/ 192 h 333"/>
                <a:gd name="T60" fmla="*/ 193 w 833"/>
                <a:gd name="T61" fmla="*/ 192 h 333"/>
                <a:gd name="T62" fmla="*/ 174 w 833"/>
                <a:gd name="T63" fmla="*/ 217 h 333"/>
                <a:gd name="T64" fmla="*/ 149 w 833"/>
                <a:gd name="T65" fmla="*/ 221 h 333"/>
                <a:gd name="T66" fmla="*/ 135 w 833"/>
                <a:gd name="T67" fmla="*/ 141 h 333"/>
                <a:gd name="T68" fmla="*/ 170 w 833"/>
                <a:gd name="T69" fmla="*/ 137 h 333"/>
                <a:gd name="T70" fmla="*/ 106 w 833"/>
                <a:gd name="T71" fmla="*/ 148 h 333"/>
                <a:gd name="T72" fmla="*/ 106 w 833"/>
                <a:gd name="T73" fmla="*/ 164 h 333"/>
                <a:gd name="T74" fmla="*/ 55 w 833"/>
                <a:gd name="T75" fmla="*/ 278 h 333"/>
                <a:gd name="T76" fmla="*/ 39 w 833"/>
                <a:gd name="T77" fmla="*/ 185 h 333"/>
                <a:gd name="T78" fmla="*/ 85 w 833"/>
                <a:gd name="T79" fmla="*/ 179 h 333"/>
                <a:gd name="T80" fmla="*/ 0 w 833"/>
                <a:gd name="T81" fmla="*/ 186 h 333"/>
                <a:gd name="T82" fmla="*/ 24 w 833"/>
                <a:gd name="T83" fmla="*/ 317 h 333"/>
                <a:gd name="T84" fmla="*/ 0 w 833"/>
                <a:gd name="T85" fmla="*/ 333 h 333"/>
                <a:gd name="T86" fmla="*/ 376 w 833"/>
                <a:gd name="T87" fmla="*/ 81 h 333"/>
                <a:gd name="T88" fmla="*/ 380 w 833"/>
                <a:gd name="T89" fmla="*/ 81 h 333"/>
                <a:gd name="T90" fmla="*/ 456 w 833"/>
                <a:gd name="T91" fmla="*/ 37 h 333"/>
                <a:gd name="T92" fmla="*/ 380 w 833"/>
                <a:gd name="T93" fmla="*/ 83 h 333"/>
                <a:gd name="T94" fmla="*/ 376 w 833"/>
                <a:gd name="T95" fmla="*/ 103 h 333"/>
                <a:gd name="T96" fmla="*/ 368 w 833"/>
                <a:gd name="T97" fmla="*/ 93 h 333"/>
                <a:gd name="T98" fmla="*/ 310 w 833"/>
                <a:gd name="T99" fmla="*/ 102 h 333"/>
                <a:gd name="T100" fmla="*/ 308 w 833"/>
                <a:gd name="T101" fmla="*/ 1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333">
                  <a:moveTo>
                    <a:pt x="85" y="333"/>
                  </a:moveTo>
                  <a:cubicBezTo>
                    <a:pt x="833" y="333"/>
                    <a:pt x="833" y="333"/>
                    <a:pt x="833" y="333"/>
                  </a:cubicBezTo>
                  <a:cubicBezTo>
                    <a:pt x="800" y="311"/>
                    <a:pt x="800" y="311"/>
                    <a:pt x="800" y="311"/>
                  </a:cubicBezTo>
                  <a:cubicBezTo>
                    <a:pt x="800" y="184"/>
                    <a:pt x="800" y="184"/>
                    <a:pt x="800" y="184"/>
                  </a:cubicBezTo>
                  <a:cubicBezTo>
                    <a:pt x="776" y="295"/>
                    <a:pt x="776" y="295"/>
                    <a:pt x="776" y="295"/>
                  </a:cubicBezTo>
                  <a:cubicBezTo>
                    <a:pt x="770" y="291"/>
                    <a:pt x="770" y="291"/>
                    <a:pt x="770" y="291"/>
                  </a:cubicBezTo>
                  <a:cubicBezTo>
                    <a:pt x="771" y="291"/>
                    <a:pt x="772" y="291"/>
                    <a:pt x="772" y="291"/>
                  </a:cubicBezTo>
                  <a:cubicBezTo>
                    <a:pt x="773" y="288"/>
                    <a:pt x="797" y="177"/>
                    <a:pt x="800" y="165"/>
                  </a:cubicBezTo>
                  <a:cubicBezTo>
                    <a:pt x="800" y="162"/>
                    <a:pt x="800" y="162"/>
                    <a:pt x="800" y="162"/>
                  </a:cubicBezTo>
                  <a:cubicBezTo>
                    <a:pt x="800" y="138"/>
                    <a:pt x="781" y="119"/>
                    <a:pt x="757" y="119"/>
                  </a:cubicBezTo>
                  <a:cubicBezTo>
                    <a:pt x="734" y="119"/>
                    <a:pt x="715" y="138"/>
                    <a:pt x="715" y="157"/>
                  </a:cubicBezTo>
                  <a:cubicBezTo>
                    <a:pt x="715" y="252"/>
                    <a:pt x="715" y="252"/>
                    <a:pt x="715" y="252"/>
                  </a:cubicBezTo>
                  <a:cubicBezTo>
                    <a:pt x="741" y="252"/>
                    <a:pt x="741" y="252"/>
                    <a:pt x="741" y="252"/>
                  </a:cubicBezTo>
                  <a:cubicBezTo>
                    <a:pt x="742" y="249"/>
                    <a:pt x="761" y="163"/>
                    <a:pt x="761" y="163"/>
                  </a:cubicBezTo>
                  <a:cubicBezTo>
                    <a:pt x="761" y="162"/>
                    <a:pt x="762" y="161"/>
                    <a:pt x="763" y="162"/>
                  </a:cubicBezTo>
                  <a:cubicBezTo>
                    <a:pt x="764" y="162"/>
                    <a:pt x="765" y="163"/>
                    <a:pt x="765" y="164"/>
                  </a:cubicBezTo>
                  <a:cubicBezTo>
                    <a:pt x="744" y="256"/>
                    <a:pt x="744" y="256"/>
                    <a:pt x="744" y="256"/>
                  </a:cubicBezTo>
                  <a:cubicBezTo>
                    <a:pt x="734" y="256"/>
                    <a:pt x="725" y="256"/>
                    <a:pt x="717" y="256"/>
                  </a:cubicBezTo>
                  <a:cubicBezTo>
                    <a:pt x="688" y="236"/>
                    <a:pt x="688" y="236"/>
                    <a:pt x="688" y="236"/>
                  </a:cubicBezTo>
                  <a:cubicBezTo>
                    <a:pt x="688" y="229"/>
                    <a:pt x="688" y="229"/>
                    <a:pt x="688" y="229"/>
                  </a:cubicBezTo>
                  <a:cubicBezTo>
                    <a:pt x="669" y="211"/>
                    <a:pt x="669" y="211"/>
                    <a:pt x="669" y="211"/>
                  </a:cubicBezTo>
                  <a:cubicBezTo>
                    <a:pt x="667" y="222"/>
                    <a:pt x="667" y="222"/>
                    <a:pt x="667" y="222"/>
                  </a:cubicBezTo>
                  <a:cubicBezTo>
                    <a:pt x="662" y="219"/>
                    <a:pt x="662" y="219"/>
                    <a:pt x="662" y="219"/>
                  </a:cubicBezTo>
                  <a:cubicBezTo>
                    <a:pt x="663" y="219"/>
                    <a:pt x="664" y="219"/>
                    <a:pt x="664" y="219"/>
                  </a:cubicBezTo>
                  <a:cubicBezTo>
                    <a:pt x="664" y="219"/>
                    <a:pt x="665" y="215"/>
                    <a:pt x="667" y="208"/>
                  </a:cubicBezTo>
                  <a:cubicBezTo>
                    <a:pt x="641" y="183"/>
                    <a:pt x="641" y="183"/>
                    <a:pt x="641" y="183"/>
                  </a:cubicBezTo>
                  <a:cubicBezTo>
                    <a:pt x="640" y="189"/>
                    <a:pt x="640" y="189"/>
                    <a:pt x="640" y="189"/>
                  </a:cubicBezTo>
                  <a:cubicBezTo>
                    <a:pt x="631" y="189"/>
                    <a:pt x="624" y="189"/>
                    <a:pt x="617" y="189"/>
                  </a:cubicBezTo>
                  <a:cubicBezTo>
                    <a:pt x="594" y="173"/>
                    <a:pt x="594" y="173"/>
                    <a:pt x="594" y="173"/>
                  </a:cubicBezTo>
                  <a:cubicBezTo>
                    <a:pt x="594" y="142"/>
                    <a:pt x="594" y="109"/>
                    <a:pt x="594" y="87"/>
                  </a:cubicBezTo>
                  <a:cubicBezTo>
                    <a:pt x="577" y="163"/>
                    <a:pt x="577" y="163"/>
                    <a:pt x="577" y="163"/>
                  </a:cubicBezTo>
                  <a:cubicBezTo>
                    <a:pt x="577" y="163"/>
                    <a:pt x="577" y="163"/>
                    <a:pt x="577" y="163"/>
                  </a:cubicBezTo>
                  <a:cubicBezTo>
                    <a:pt x="573" y="160"/>
                    <a:pt x="573" y="160"/>
                    <a:pt x="573" y="160"/>
                  </a:cubicBezTo>
                  <a:cubicBezTo>
                    <a:pt x="575" y="160"/>
                    <a:pt x="575" y="160"/>
                    <a:pt x="575" y="160"/>
                  </a:cubicBezTo>
                  <a:cubicBezTo>
                    <a:pt x="576" y="157"/>
                    <a:pt x="594" y="73"/>
                    <a:pt x="594" y="73"/>
                  </a:cubicBezTo>
                  <a:cubicBezTo>
                    <a:pt x="594" y="68"/>
                    <a:pt x="594" y="64"/>
                    <a:pt x="594" y="64"/>
                  </a:cubicBezTo>
                  <a:cubicBezTo>
                    <a:pt x="594" y="49"/>
                    <a:pt x="581" y="37"/>
                    <a:pt x="566" y="37"/>
                  </a:cubicBezTo>
                  <a:cubicBezTo>
                    <a:pt x="551" y="37"/>
                    <a:pt x="538" y="49"/>
                    <a:pt x="538" y="64"/>
                  </a:cubicBezTo>
                  <a:cubicBezTo>
                    <a:pt x="538" y="64"/>
                    <a:pt x="538" y="96"/>
                    <a:pt x="538" y="133"/>
                  </a:cubicBezTo>
                  <a:cubicBezTo>
                    <a:pt x="554" y="133"/>
                    <a:pt x="554" y="133"/>
                    <a:pt x="554" y="133"/>
                  </a:cubicBezTo>
                  <a:cubicBezTo>
                    <a:pt x="555" y="130"/>
                    <a:pt x="568" y="68"/>
                    <a:pt x="568" y="68"/>
                  </a:cubicBezTo>
                  <a:cubicBezTo>
                    <a:pt x="568" y="67"/>
                    <a:pt x="569" y="67"/>
                    <a:pt x="570" y="67"/>
                  </a:cubicBezTo>
                  <a:cubicBezTo>
                    <a:pt x="571" y="67"/>
                    <a:pt x="571" y="68"/>
                    <a:pt x="571" y="68"/>
                  </a:cubicBezTo>
                  <a:cubicBezTo>
                    <a:pt x="557" y="136"/>
                    <a:pt x="557" y="136"/>
                    <a:pt x="557" y="136"/>
                  </a:cubicBezTo>
                  <a:cubicBezTo>
                    <a:pt x="557" y="136"/>
                    <a:pt x="551" y="136"/>
                    <a:pt x="544" y="136"/>
                  </a:cubicBezTo>
                  <a:cubicBezTo>
                    <a:pt x="542" y="136"/>
                    <a:pt x="539" y="136"/>
                    <a:pt x="537" y="136"/>
                  </a:cubicBezTo>
                  <a:cubicBezTo>
                    <a:pt x="533" y="133"/>
                    <a:pt x="533" y="133"/>
                    <a:pt x="533" y="133"/>
                  </a:cubicBezTo>
                  <a:cubicBezTo>
                    <a:pt x="535" y="133"/>
                    <a:pt x="535" y="133"/>
                    <a:pt x="535" y="133"/>
                  </a:cubicBezTo>
                  <a:cubicBezTo>
                    <a:pt x="535" y="111"/>
                    <a:pt x="535" y="111"/>
                    <a:pt x="535" y="111"/>
                  </a:cubicBezTo>
                  <a:cubicBezTo>
                    <a:pt x="501" y="111"/>
                    <a:pt x="501" y="111"/>
                    <a:pt x="501" y="111"/>
                  </a:cubicBezTo>
                  <a:cubicBezTo>
                    <a:pt x="494" y="107"/>
                    <a:pt x="494" y="107"/>
                    <a:pt x="494" y="107"/>
                  </a:cubicBezTo>
                  <a:cubicBezTo>
                    <a:pt x="495" y="102"/>
                    <a:pt x="495" y="102"/>
                    <a:pt x="495" y="102"/>
                  </a:cubicBezTo>
                  <a:cubicBezTo>
                    <a:pt x="495" y="101"/>
                    <a:pt x="495" y="100"/>
                    <a:pt x="494" y="100"/>
                  </a:cubicBezTo>
                  <a:cubicBezTo>
                    <a:pt x="493" y="100"/>
                    <a:pt x="493" y="100"/>
                    <a:pt x="492" y="101"/>
                  </a:cubicBezTo>
                  <a:cubicBezTo>
                    <a:pt x="492" y="102"/>
                    <a:pt x="492" y="104"/>
                    <a:pt x="491" y="105"/>
                  </a:cubicBezTo>
                  <a:cubicBezTo>
                    <a:pt x="489" y="104"/>
                    <a:pt x="489" y="104"/>
                    <a:pt x="489" y="104"/>
                  </a:cubicBezTo>
                  <a:cubicBezTo>
                    <a:pt x="475" y="104"/>
                    <a:pt x="475" y="104"/>
                    <a:pt x="475" y="104"/>
                  </a:cubicBezTo>
                  <a:cubicBezTo>
                    <a:pt x="475" y="14"/>
                    <a:pt x="475" y="14"/>
                    <a:pt x="475" y="14"/>
                  </a:cubicBezTo>
                  <a:cubicBezTo>
                    <a:pt x="475" y="7"/>
                    <a:pt x="469" y="0"/>
                    <a:pt x="461" y="0"/>
                  </a:cubicBezTo>
                  <a:cubicBezTo>
                    <a:pt x="371" y="0"/>
                    <a:pt x="371" y="0"/>
                    <a:pt x="371" y="0"/>
                  </a:cubicBezTo>
                  <a:cubicBezTo>
                    <a:pt x="363" y="0"/>
                    <a:pt x="357" y="8"/>
                    <a:pt x="357" y="14"/>
                  </a:cubicBezTo>
                  <a:cubicBezTo>
                    <a:pt x="357" y="104"/>
                    <a:pt x="357" y="104"/>
                    <a:pt x="357" y="104"/>
                  </a:cubicBezTo>
                  <a:cubicBezTo>
                    <a:pt x="343" y="104"/>
                    <a:pt x="343" y="104"/>
                    <a:pt x="343" y="104"/>
                  </a:cubicBezTo>
                  <a:cubicBezTo>
                    <a:pt x="330" y="112"/>
                    <a:pt x="330" y="112"/>
                    <a:pt x="330" y="112"/>
                  </a:cubicBezTo>
                  <a:cubicBezTo>
                    <a:pt x="330" y="52"/>
                    <a:pt x="330" y="52"/>
                    <a:pt x="330" y="52"/>
                  </a:cubicBezTo>
                  <a:cubicBezTo>
                    <a:pt x="330" y="40"/>
                    <a:pt x="318" y="27"/>
                    <a:pt x="302" y="27"/>
                  </a:cubicBezTo>
                  <a:cubicBezTo>
                    <a:pt x="287" y="27"/>
                    <a:pt x="274" y="40"/>
                    <a:pt x="274" y="55"/>
                  </a:cubicBezTo>
                  <a:cubicBezTo>
                    <a:pt x="274" y="57"/>
                    <a:pt x="274" y="57"/>
                    <a:pt x="274" y="57"/>
                  </a:cubicBezTo>
                  <a:cubicBezTo>
                    <a:pt x="274" y="57"/>
                    <a:pt x="274" y="57"/>
                    <a:pt x="274" y="57"/>
                  </a:cubicBezTo>
                  <a:cubicBezTo>
                    <a:pt x="276" y="64"/>
                    <a:pt x="287" y="114"/>
                    <a:pt x="290" y="132"/>
                  </a:cubicBezTo>
                  <a:cubicBezTo>
                    <a:pt x="289" y="132"/>
                    <a:pt x="289" y="132"/>
                    <a:pt x="288" y="132"/>
                  </a:cubicBezTo>
                  <a:cubicBezTo>
                    <a:pt x="274" y="70"/>
                    <a:pt x="274" y="70"/>
                    <a:pt x="274" y="70"/>
                  </a:cubicBezTo>
                  <a:cubicBezTo>
                    <a:pt x="274" y="132"/>
                    <a:pt x="274" y="132"/>
                    <a:pt x="274" y="132"/>
                  </a:cubicBezTo>
                  <a:cubicBezTo>
                    <a:pt x="261" y="132"/>
                    <a:pt x="261" y="132"/>
                    <a:pt x="261" y="132"/>
                  </a:cubicBezTo>
                  <a:cubicBezTo>
                    <a:pt x="261" y="158"/>
                    <a:pt x="261" y="158"/>
                    <a:pt x="261" y="158"/>
                  </a:cubicBezTo>
                  <a:cubicBezTo>
                    <a:pt x="262" y="158"/>
                    <a:pt x="262" y="158"/>
                    <a:pt x="262" y="158"/>
                  </a:cubicBezTo>
                  <a:cubicBezTo>
                    <a:pt x="257" y="161"/>
                    <a:pt x="257" y="161"/>
                    <a:pt x="257" y="161"/>
                  </a:cubicBezTo>
                  <a:cubicBezTo>
                    <a:pt x="235" y="161"/>
                    <a:pt x="235" y="161"/>
                    <a:pt x="235" y="161"/>
                  </a:cubicBezTo>
                  <a:cubicBezTo>
                    <a:pt x="220" y="90"/>
                    <a:pt x="220" y="90"/>
                    <a:pt x="220" y="90"/>
                  </a:cubicBezTo>
                  <a:cubicBezTo>
                    <a:pt x="220" y="89"/>
                    <a:pt x="220" y="89"/>
                    <a:pt x="221" y="88"/>
                  </a:cubicBezTo>
                  <a:cubicBezTo>
                    <a:pt x="222" y="88"/>
                    <a:pt x="223" y="89"/>
                    <a:pt x="223" y="90"/>
                  </a:cubicBezTo>
                  <a:cubicBezTo>
                    <a:pt x="223" y="90"/>
                    <a:pt x="237" y="156"/>
                    <a:pt x="238" y="158"/>
                  </a:cubicBezTo>
                  <a:cubicBezTo>
                    <a:pt x="258" y="158"/>
                    <a:pt x="258" y="158"/>
                    <a:pt x="258" y="158"/>
                  </a:cubicBezTo>
                  <a:cubicBezTo>
                    <a:pt x="258" y="85"/>
                    <a:pt x="258" y="85"/>
                    <a:pt x="258" y="85"/>
                  </a:cubicBezTo>
                  <a:cubicBezTo>
                    <a:pt x="258" y="70"/>
                    <a:pt x="243" y="56"/>
                    <a:pt x="225" y="56"/>
                  </a:cubicBezTo>
                  <a:cubicBezTo>
                    <a:pt x="207" y="56"/>
                    <a:pt x="193" y="70"/>
                    <a:pt x="193" y="88"/>
                  </a:cubicBezTo>
                  <a:cubicBezTo>
                    <a:pt x="193" y="91"/>
                    <a:pt x="193" y="91"/>
                    <a:pt x="193" y="91"/>
                  </a:cubicBezTo>
                  <a:cubicBezTo>
                    <a:pt x="195" y="100"/>
                    <a:pt x="213" y="186"/>
                    <a:pt x="214" y="189"/>
                  </a:cubicBezTo>
                  <a:cubicBezTo>
                    <a:pt x="214" y="189"/>
                    <a:pt x="215" y="189"/>
                    <a:pt x="216" y="189"/>
                  </a:cubicBezTo>
                  <a:cubicBezTo>
                    <a:pt x="212" y="192"/>
                    <a:pt x="212" y="192"/>
                    <a:pt x="212" y="192"/>
                  </a:cubicBezTo>
                  <a:cubicBezTo>
                    <a:pt x="211" y="192"/>
                    <a:pt x="211" y="192"/>
                    <a:pt x="211" y="192"/>
                  </a:cubicBezTo>
                  <a:cubicBezTo>
                    <a:pt x="193" y="106"/>
                    <a:pt x="193" y="106"/>
                    <a:pt x="193" y="106"/>
                  </a:cubicBezTo>
                  <a:cubicBezTo>
                    <a:pt x="193" y="192"/>
                    <a:pt x="193" y="192"/>
                    <a:pt x="193" y="192"/>
                  </a:cubicBezTo>
                  <a:cubicBezTo>
                    <a:pt x="173" y="192"/>
                    <a:pt x="173" y="192"/>
                    <a:pt x="173" y="192"/>
                  </a:cubicBezTo>
                  <a:cubicBezTo>
                    <a:pt x="173" y="217"/>
                    <a:pt x="173" y="217"/>
                    <a:pt x="173" y="217"/>
                  </a:cubicBezTo>
                  <a:cubicBezTo>
                    <a:pt x="174" y="217"/>
                    <a:pt x="174" y="217"/>
                    <a:pt x="174" y="217"/>
                  </a:cubicBezTo>
                  <a:cubicBezTo>
                    <a:pt x="168" y="221"/>
                    <a:pt x="168" y="221"/>
                    <a:pt x="168" y="221"/>
                  </a:cubicBezTo>
                  <a:cubicBezTo>
                    <a:pt x="163" y="221"/>
                    <a:pt x="163" y="221"/>
                    <a:pt x="163" y="221"/>
                  </a:cubicBezTo>
                  <a:cubicBezTo>
                    <a:pt x="155" y="221"/>
                    <a:pt x="149" y="221"/>
                    <a:pt x="149" y="221"/>
                  </a:cubicBezTo>
                  <a:cubicBezTo>
                    <a:pt x="132" y="142"/>
                    <a:pt x="132" y="142"/>
                    <a:pt x="132" y="142"/>
                  </a:cubicBezTo>
                  <a:cubicBezTo>
                    <a:pt x="132" y="141"/>
                    <a:pt x="132" y="140"/>
                    <a:pt x="133" y="140"/>
                  </a:cubicBezTo>
                  <a:cubicBezTo>
                    <a:pt x="134" y="140"/>
                    <a:pt x="135" y="140"/>
                    <a:pt x="135" y="141"/>
                  </a:cubicBezTo>
                  <a:cubicBezTo>
                    <a:pt x="135" y="141"/>
                    <a:pt x="151" y="215"/>
                    <a:pt x="151" y="217"/>
                  </a:cubicBezTo>
                  <a:cubicBezTo>
                    <a:pt x="170" y="217"/>
                    <a:pt x="170" y="217"/>
                    <a:pt x="170" y="217"/>
                  </a:cubicBezTo>
                  <a:cubicBezTo>
                    <a:pt x="170" y="174"/>
                    <a:pt x="170" y="137"/>
                    <a:pt x="170" y="137"/>
                  </a:cubicBezTo>
                  <a:cubicBezTo>
                    <a:pt x="170" y="120"/>
                    <a:pt x="156" y="105"/>
                    <a:pt x="138" y="105"/>
                  </a:cubicBezTo>
                  <a:cubicBezTo>
                    <a:pt x="120" y="105"/>
                    <a:pt x="106" y="120"/>
                    <a:pt x="106" y="137"/>
                  </a:cubicBezTo>
                  <a:cubicBezTo>
                    <a:pt x="106" y="137"/>
                    <a:pt x="106" y="141"/>
                    <a:pt x="106" y="148"/>
                  </a:cubicBezTo>
                  <a:cubicBezTo>
                    <a:pt x="106" y="148"/>
                    <a:pt x="125" y="242"/>
                    <a:pt x="127" y="248"/>
                  </a:cubicBezTo>
                  <a:cubicBezTo>
                    <a:pt x="124" y="251"/>
                    <a:pt x="124" y="251"/>
                    <a:pt x="124" y="251"/>
                  </a:cubicBezTo>
                  <a:cubicBezTo>
                    <a:pt x="106" y="164"/>
                    <a:pt x="106" y="164"/>
                    <a:pt x="106" y="164"/>
                  </a:cubicBezTo>
                  <a:cubicBezTo>
                    <a:pt x="106" y="189"/>
                    <a:pt x="106" y="227"/>
                    <a:pt x="106" y="263"/>
                  </a:cubicBezTo>
                  <a:cubicBezTo>
                    <a:pt x="83" y="278"/>
                    <a:pt x="83" y="278"/>
                    <a:pt x="83" y="278"/>
                  </a:cubicBezTo>
                  <a:cubicBezTo>
                    <a:pt x="75" y="278"/>
                    <a:pt x="66" y="278"/>
                    <a:pt x="55" y="278"/>
                  </a:cubicBezTo>
                  <a:cubicBezTo>
                    <a:pt x="55" y="278"/>
                    <a:pt x="55" y="278"/>
                    <a:pt x="35" y="186"/>
                  </a:cubicBezTo>
                  <a:cubicBezTo>
                    <a:pt x="35" y="185"/>
                    <a:pt x="36" y="184"/>
                    <a:pt x="37" y="183"/>
                  </a:cubicBezTo>
                  <a:cubicBezTo>
                    <a:pt x="38" y="183"/>
                    <a:pt x="39" y="184"/>
                    <a:pt x="39" y="185"/>
                  </a:cubicBezTo>
                  <a:cubicBezTo>
                    <a:pt x="39" y="185"/>
                    <a:pt x="58" y="270"/>
                    <a:pt x="59" y="274"/>
                  </a:cubicBezTo>
                  <a:cubicBezTo>
                    <a:pt x="59" y="274"/>
                    <a:pt x="59" y="274"/>
                    <a:pt x="85" y="274"/>
                  </a:cubicBezTo>
                  <a:cubicBezTo>
                    <a:pt x="85" y="274"/>
                    <a:pt x="85" y="274"/>
                    <a:pt x="85" y="179"/>
                  </a:cubicBezTo>
                  <a:cubicBezTo>
                    <a:pt x="85" y="160"/>
                    <a:pt x="66" y="141"/>
                    <a:pt x="42" y="141"/>
                  </a:cubicBezTo>
                  <a:cubicBezTo>
                    <a:pt x="19" y="141"/>
                    <a:pt x="0" y="160"/>
                    <a:pt x="0" y="183"/>
                  </a:cubicBezTo>
                  <a:cubicBezTo>
                    <a:pt x="0" y="183"/>
                    <a:pt x="0" y="183"/>
                    <a:pt x="0" y="186"/>
                  </a:cubicBezTo>
                  <a:cubicBezTo>
                    <a:pt x="3" y="199"/>
                    <a:pt x="27" y="311"/>
                    <a:pt x="27" y="313"/>
                  </a:cubicBezTo>
                  <a:cubicBezTo>
                    <a:pt x="28" y="313"/>
                    <a:pt x="29" y="313"/>
                    <a:pt x="30" y="313"/>
                  </a:cubicBezTo>
                  <a:cubicBezTo>
                    <a:pt x="24" y="317"/>
                    <a:pt x="24" y="317"/>
                    <a:pt x="24" y="317"/>
                  </a:cubicBezTo>
                  <a:cubicBezTo>
                    <a:pt x="0" y="206"/>
                    <a:pt x="0" y="206"/>
                    <a:pt x="0" y="206"/>
                  </a:cubicBezTo>
                  <a:cubicBezTo>
                    <a:pt x="0" y="333"/>
                    <a:pt x="0" y="333"/>
                    <a:pt x="0" y="333"/>
                  </a:cubicBezTo>
                  <a:cubicBezTo>
                    <a:pt x="0" y="333"/>
                    <a:pt x="0" y="333"/>
                    <a:pt x="0" y="333"/>
                  </a:cubicBezTo>
                  <a:lnTo>
                    <a:pt x="85" y="333"/>
                  </a:lnTo>
                  <a:close/>
                  <a:moveTo>
                    <a:pt x="368" y="93"/>
                  </a:moveTo>
                  <a:cubicBezTo>
                    <a:pt x="368" y="88"/>
                    <a:pt x="371" y="83"/>
                    <a:pt x="376" y="81"/>
                  </a:cubicBezTo>
                  <a:cubicBezTo>
                    <a:pt x="376" y="57"/>
                    <a:pt x="376" y="37"/>
                    <a:pt x="376" y="37"/>
                  </a:cubicBezTo>
                  <a:cubicBezTo>
                    <a:pt x="380" y="37"/>
                    <a:pt x="380" y="37"/>
                    <a:pt x="380" y="37"/>
                  </a:cubicBezTo>
                  <a:cubicBezTo>
                    <a:pt x="380" y="37"/>
                    <a:pt x="380" y="46"/>
                    <a:pt x="380" y="81"/>
                  </a:cubicBezTo>
                  <a:cubicBezTo>
                    <a:pt x="452" y="81"/>
                    <a:pt x="452" y="81"/>
                    <a:pt x="452" y="81"/>
                  </a:cubicBezTo>
                  <a:cubicBezTo>
                    <a:pt x="452" y="46"/>
                    <a:pt x="452" y="37"/>
                    <a:pt x="452" y="37"/>
                  </a:cubicBezTo>
                  <a:cubicBezTo>
                    <a:pt x="456" y="37"/>
                    <a:pt x="456" y="37"/>
                    <a:pt x="456" y="37"/>
                  </a:cubicBezTo>
                  <a:cubicBezTo>
                    <a:pt x="456" y="37"/>
                    <a:pt x="456" y="57"/>
                    <a:pt x="456" y="81"/>
                  </a:cubicBezTo>
                  <a:cubicBezTo>
                    <a:pt x="456" y="83"/>
                    <a:pt x="456" y="83"/>
                    <a:pt x="456" y="83"/>
                  </a:cubicBezTo>
                  <a:cubicBezTo>
                    <a:pt x="380" y="83"/>
                    <a:pt x="380" y="83"/>
                    <a:pt x="380" y="83"/>
                  </a:cubicBezTo>
                  <a:cubicBezTo>
                    <a:pt x="379" y="83"/>
                    <a:pt x="377" y="83"/>
                    <a:pt x="376" y="84"/>
                  </a:cubicBezTo>
                  <a:cubicBezTo>
                    <a:pt x="373" y="85"/>
                    <a:pt x="370" y="89"/>
                    <a:pt x="370" y="93"/>
                  </a:cubicBezTo>
                  <a:cubicBezTo>
                    <a:pt x="370" y="98"/>
                    <a:pt x="373" y="101"/>
                    <a:pt x="376" y="103"/>
                  </a:cubicBezTo>
                  <a:cubicBezTo>
                    <a:pt x="377" y="103"/>
                    <a:pt x="379" y="104"/>
                    <a:pt x="380" y="104"/>
                  </a:cubicBezTo>
                  <a:cubicBezTo>
                    <a:pt x="373" y="104"/>
                    <a:pt x="373" y="104"/>
                    <a:pt x="373" y="104"/>
                  </a:cubicBezTo>
                  <a:cubicBezTo>
                    <a:pt x="370" y="101"/>
                    <a:pt x="368" y="98"/>
                    <a:pt x="368" y="93"/>
                  </a:cubicBezTo>
                  <a:close/>
                  <a:moveTo>
                    <a:pt x="299" y="55"/>
                  </a:moveTo>
                  <a:cubicBezTo>
                    <a:pt x="299" y="55"/>
                    <a:pt x="300" y="55"/>
                    <a:pt x="300" y="56"/>
                  </a:cubicBezTo>
                  <a:cubicBezTo>
                    <a:pt x="300" y="56"/>
                    <a:pt x="306" y="85"/>
                    <a:pt x="310" y="102"/>
                  </a:cubicBezTo>
                  <a:cubicBezTo>
                    <a:pt x="310" y="102"/>
                    <a:pt x="312" y="113"/>
                    <a:pt x="315" y="123"/>
                  </a:cubicBezTo>
                  <a:cubicBezTo>
                    <a:pt x="312" y="124"/>
                    <a:pt x="312" y="124"/>
                    <a:pt x="312" y="124"/>
                  </a:cubicBezTo>
                  <a:cubicBezTo>
                    <a:pt x="308" y="103"/>
                    <a:pt x="308" y="103"/>
                    <a:pt x="308" y="103"/>
                  </a:cubicBezTo>
                  <a:cubicBezTo>
                    <a:pt x="298" y="57"/>
                    <a:pt x="298" y="57"/>
                    <a:pt x="298" y="57"/>
                  </a:cubicBezTo>
                  <a:cubicBezTo>
                    <a:pt x="297" y="56"/>
                    <a:pt x="298" y="55"/>
                    <a:pt x="299" y="55"/>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Rectangle 17">
              <a:extLst>
                <a:ext uri="{FF2B5EF4-FFF2-40B4-BE49-F238E27FC236}">
                  <a16:creationId xmlns:a16="http://schemas.microsoft.com/office/drawing/2014/main" id="{BEC841E7-B000-4D8E-851F-BF0228B5EFDB}"/>
                </a:ext>
              </a:extLst>
            </p:cNvPr>
            <p:cNvSpPr>
              <a:spLocks noChangeAspect="1" noChangeArrowheads="1"/>
            </p:cNvSpPr>
            <p:nvPr/>
          </p:nvSpPr>
          <p:spPr bwMode="auto">
            <a:xfrm>
              <a:off x="101" y="1948"/>
              <a:ext cx="1968" cy="47"/>
            </a:xfrm>
            <a:prstGeom prst="rect">
              <a:avLst/>
            </a:prstGeom>
            <a:solidFill>
              <a:srgbClr val="647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3" name="Oval 18">
              <a:extLst>
                <a:ext uri="{FF2B5EF4-FFF2-40B4-BE49-F238E27FC236}">
                  <a16:creationId xmlns:a16="http://schemas.microsoft.com/office/drawing/2014/main" id="{3F6DF05C-738C-441D-8A7D-10E573790BC5}"/>
                </a:ext>
              </a:extLst>
            </p:cNvPr>
            <p:cNvSpPr>
              <a:spLocks noChangeAspect="1" noChangeArrowheads="1"/>
            </p:cNvSpPr>
            <p:nvPr/>
          </p:nvSpPr>
          <p:spPr bwMode="auto">
            <a:xfrm>
              <a:off x="113" y="1268"/>
              <a:ext cx="201" cy="198"/>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Oval 19">
              <a:extLst>
                <a:ext uri="{FF2B5EF4-FFF2-40B4-BE49-F238E27FC236}">
                  <a16:creationId xmlns:a16="http://schemas.microsoft.com/office/drawing/2014/main" id="{90B79523-08AE-49EA-B8E1-DF28C6128891}"/>
                </a:ext>
              </a:extLst>
            </p:cNvPr>
            <p:cNvSpPr>
              <a:spLocks noChangeAspect="1" noChangeArrowheads="1"/>
            </p:cNvSpPr>
            <p:nvPr/>
          </p:nvSpPr>
          <p:spPr bwMode="auto">
            <a:xfrm>
              <a:off x="566" y="1117"/>
              <a:ext cx="154" cy="153"/>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Oval 20">
              <a:extLst>
                <a:ext uri="{FF2B5EF4-FFF2-40B4-BE49-F238E27FC236}">
                  <a16:creationId xmlns:a16="http://schemas.microsoft.com/office/drawing/2014/main" id="{542CC94F-37F3-4B05-BF80-F7C7F0D2EBA9}"/>
                </a:ext>
              </a:extLst>
            </p:cNvPr>
            <p:cNvSpPr>
              <a:spLocks noChangeAspect="1" noChangeArrowheads="1"/>
            </p:cNvSpPr>
            <p:nvPr/>
          </p:nvSpPr>
          <p:spPr bwMode="auto">
            <a:xfrm>
              <a:off x="1027" y="1022"/>
              <a:ext cx="113" cy="116"/>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Oval 21">
              <a:extLst>
                <a:ext uri="{FF2B5EF4-FFF2-40B4-BE49-F238E27FC236}">
                  <a16:creationId xmlns:a16="http://schemas.microsoft.com/office/drawing/2014/main" id="{D07037EB-28F3-41B2-9011-C0D062B2F6D4}"/>
                </a:ext>
              </a:extLst>
            </p:cNvPr>
            <p:cNvSpPr>
              <a:spLocks noChangeAspect="1" noChangeArrowheads="1"/>
            </p:cNvSpPr>
            <p:nvPr/>
          </p:nvSpPr>
          <p:spPr bwMode="auto">
            <a:xfrm>
              <a:off x="1778" y="1216"/>
              <a:ext cx="199" cy="198"/>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22">
              <a:extLst>
                <a:ext uri="{FF2B5EF4-FFF2-40B4-BE49-F238E27FC236}">
                  <a16:creationId xmlns:a16="http://schemas.microsoft.com/office/drawing/2014/main" id="{BC4F4E5D-2BEB-43C1-89B1-F8F0189ACFB9}"/>
                </a:ext>
              </a:extLst>
            </p:cNvPr>
            <p:cNvSpPr>
              <a:spLocks noChangeAspect="1"/>
            </p:cNvSpPr>
            <p:nvPr/>
          </p:nvSpPr>
          <p:spPr bwMode="auto">
            <a:xfrm>
              <a:off x="1589" y="1487"/>
              <a:ext cx="192" cy="248"/>
            </a:xfrm>
            <a:custGeom>
              <a:avLst/>
              <a:gdLst>
                <a:gd name="T0" fmla="*/ 7 w 81"/>
                <a:gd name="T1" fmla="*/ 7 h 105"/>
                <a:gd name="T2" fmla="*/ 7 w 81"/>
                <a:gd name="T3" fmla="*/ 32 h 105"/>
                <a:gd name="T4" fmla="*/ 81 w 81"/>
                <a:gd name="T5" fmla="*/ 105 h 105"/>
                <a:gd name="T6" fmla="*/ 81 w 81"/>
                <a:gd name="T7" fmla="*/ 55 h 105"/>
                <a:gd name="T8" fmla="*/ 32 w 81"/>
                <a:gd name="T9" fmla="*/ 7 h 105"/>
                <a:gd name="T10" fmla="*/ 7 w 81"/>
                <a:gd name="T11" fmla="*/ 7 h 105"/>
              </a:gdLst>
              <a:ahLst/>
              <a:cxnLst>
                <a:cxn ang="0">
                  <a:pos x="T0" y="T1"/>
                </a:cxn>
                <a:cxn ang="0">
                  <a:pos x="T2" y="T3"/>
                </a:cxn>
                <a:cxn ang="0">
                  <a:pos x="T4" y="T5"/>
                </a:cxn>
                <a:cxn ang="0">
                  <a:pos x="T6" y="T7"/>
                </a:cxn>
                <a:cxn ang="0">
                  <a:pos x="T8" y="T9"/>
                </a:cxn>
                <a:cxn ang="0">
                  <a:pos x="T10" y="T11"/>
                </a:cxn>
              </a:cxnLst>
              <a:rect l="0" t="0" r="r" b="b"/>
              <a:pathLst>
                <a:path w="81" h="105">
                  <a:moveTo>
                    <a:pt x="7" y="7"/>
                  </a:moveTo>
                  <a:cubicBezTo>
                    <a:pt x="0" y="14"/>
                    <a:pt x="0" y="25"/>
                    <a:pt x="7" y="32"/>
                  </a:cubicBezTo>
                  <a:cubicBezTo>
                    <a:pt x="7" y="32"/>
                    <a:pt x="58" y="82"/>
                    <a:pt x="81" y="105"/>
                  </a:cubicBezTo>
                  <a:cubicBezTo>
                    <a:pt x="81" y="55"/>
                    <a:pt x="81" y="55"/>
                    <a:pt x="81" y="55"/>
                  </a:cubicBezTo>
                  <a:cubicBezTo>
                    <a:pt x="32" y="7"/>
                    <a:pt x="32" y="7"/>
                    <a:pt x="32" y="7"/>
                  </a:cubicBezTo>
                  <a:cubicBezTo>
                    <a:pt x="25" y="0"/>
                    <a:pt x="14" y="0"/>
                    <a:pt x="7" y="7"/>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23">
              <a:extLst>
                <a:ext uri="{FF2B5EF4-FFF2-40B4-BE49-F238E27FC236}">
                  <a16:creationId xmlns:a16="http://schemas.microsoft.com/office/drawing/2014/main" id="{098148B4-5B04-4B6B-B231-E288A94F0DDB}"/>
                </a:ext>
              </a:extLst>
            </p:cNvPr>
            <p:cNvSpPr>
              <a:spLocks noChangeAspect="1"/>
            </p:cNvSpPr>
            <p:nvPr/>
          </p:nvSpPr>
          <p:spPr bwMode="auto">
            <a:xfrm>
              <a:off x="1353" y="1079"/>
              <a:ext cx="161" cy="144"/>
            </a:xfrm>
            <a:custGeom>
              <a:avLst/>
              <a:gdLst>
                <a:gd name="T0" fmla="*/ 31 w 68"/>
                <a:gd name="T1" fmla="*/ 61 h 61"/>
                <a:gd name="T2" fmla="*/ 46 w 68"/>
                <a:gd name="T3" fmla="*/ 57 h 61"/>
                <a:gd name="T4" fmla="*/ 68 w 68"/>
                <a:gd name="T5" fmla="*/ 54 h 61"/>
                <a:gd name="T6" fmla="*/ 56 w 68"/>
                <a:gd name="T7" fmla="*/ 48 h 61"/>
                <a:gd name="T8" fmla="*/ 61 w 68"/>
                <a:gd name="T9" fmla="*/ 30 h 61"/>
                <a:gd name="T10" fmla="*/ 31 w 68"/>
                <a:gd name="T11" fmla="*/ 0 h 61"/>
                <a:gd name="T12" fmla="*/ 0 w 68"/>
                <a:gd name="T13" fmla="*/ 30 h 61"/>
                <a:gd name="T14" fmla="*/ 31 w 68"/>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1">
                  <a:moveTo>
                    <a:pt x="31" y="61"/>
                  </a:moveTo>
                  <a:cubicBezTo>
                    <a:pt x="36" y="61"/>
                    <a:pt x="41" y="59"/>
                    <a:pt x="46" y="57"/>
                  </a:cubicBezTo>
                  <a:cubicBezTo>
                    <a:pt x="50" y="59"/>
                    <a:pt x="62" y="60"/>
                    <a:pt x="68" y="54"/>
                  </a:cubicBezTo>
                  <a:cubicBezTo>
                    <a:pt x="61" y="55"/>
                    <a:pt x="57" y="50"/>
                    <a:pt x="56" y="48"/>
                  </a:cubicBezTo>
                  <a:cubicBezTo>
                    <a:pt x="59" y="43"/>
                    <a:pt x="61" y="37"/>
                    <a:pt x="61" y="30"/>
                  </a:cubicBezTo>
                  <a:cubicBezTo>
                    <a:pt x="61" y="13"/>
                    <a:pt x="47" y="0"/>
                    <a:pt x="31" y="0"/>
                  </a:cubicBezTo>
                  <a:cubicBezTo>
                    <a:pt x="14" y="0"/>
                    <a:pt x="0" y="13"/>
                    <a:pt x="0" y="30"/>
                  </a:cubicBezTo>
                  <a:cubicBezTo>
                    <a:pt x="0" y="47"/>
                    <a:pt x="14" y="61"/>
                    <a:pt x="31" y="61"/>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Tree>
    <p:extLst>
      <p:ext uri="{BB962C8B-B14F-4D97-AF65-F5344CB8AC3E}">
        <p14:creationId xmlns:p14="http://schemas.microsoft.com/office/powerpoint/2010/main" val="1447058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br>
              <a:rPr lang="en-US" altLang="ja-JP" dirty="0">
                <a:latin typeface="游ゴシック" panose="020B0400000000000000" pitchFamily="50" charset="-128"/>
                <a:ea typeface="游ゴシック" panose="020B0400000000000000" pitchFamily="50" charset="-128"/>
              </a:rPr>
            </a:br>
            <a:r>
              <a:rPr lang="ja-JP" altLang="en-US" sz="2200" dirty="0">
                <a:latin typeface="游ゴシック" panose="020B0400000000000000" pitchFamily="50" charset="-128"/>
                <a:ea typeface="游ゴシック" panose="020B0400000000000000" pitchFamily="50" charset="-128"/>
              </a:rPr>
              <a:t>（１）施設・事業所としてハラスメント対策に取り組む意思を明確にする</a:t>
            </a:r>
            <a:endParaRPr lang="ja-JP" altLang="en-US" dirty="0">
              <a:latin typeface="游ゴシック" panose="020B0400000000000000" pitchFamily="50" charset="-128"/>
              <a:ea typeface="游ゴシック" panose="020B0400000000000000" pitchFamily="50" charset="-128"/>
            </a:endParaRPr>
          </a:p>
        </p:txBody>
      </p:sp>
      <p:grpSp>
        <p:nvGrpSpPr>
          <p:cNvPr id="22" name="グループ化 21">
            <a:extLst>
              <a:ext uri="{FF2B5EF4-FFF2-40B4-BE49-F238E27FC236}">
                <a16:creationId xmlns:a16="http://schemas.microsoft.com/office/drawing/2014/main" id="{17E7C8FC-2363-4F2F-B245-6D1FD3C887ED}"/>
              </a:ext>
            </a:extLst>
          </p:cNvPr>
          <p:cNvGrpSpPr/>
          <p:nvPr/>
        </p:nvGrpSpPr>
        <p:grpSpPr>
          <a:xfrm>
            <a:off x="407198" y="3573016"/>
            <a:ext cx="9083835" cy="2878126"/>
            <a:chOff x="407198" y="3936432"/>
            <a:chExt cx="9083835" cy="2878126"/>
          </a:xfrm>
        </p:grpSpPr>
        <p:sp>
          <p:nvSpPr>
            <p:cNvPr id="8" name="コンテンツ プレースホルダー 2">
              <a:extLst>
                <a:ext uri="{FF2B5EF4-FFF2-40B4-BE49-F238E27FC236}">
                  <a16:creationId xmlns:a16="http://schemas.microsoft.com/office/drawing/2014/main" id="{3F0C5F69-C7A1-4BD0-9F0C-72FFAC3B6A06}"/>
                </a:ext>
              </a:extLst>
            </p:cNvPr>
            <p:cNvSpPr txBox="1">
              <a:spLocks/>
            </p:cNvSpPr>
            <p:nvPr/>
          </p:nvSpPr>
          <p:spPr>
            <a:xfrm>
              <a:off x="704528" y="4689949"/>
              <a:ext cx="8786505" cy="209801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発生したハラスメントとその対応を振り返り、</a:t>
              </a:r>
              <a:r>
                <a:rPr lang="ja-JP" altLang="en-US" b="1" u="sng" dirty="0">
                  <a:latin typeface="游ゴシック" panose="020B0400000000000000" pitchFamily="50" charset="-128"/>
                  <a:ea typeface="游ゴシック" panose="020B0400000000000000" pitchFamily="50" charset="-128"/>
                </a:rPr>
                <a:t>施設・事業所の取組や対策を適宜見直していく</a:t>
              </a:r>
              <a:r>
                <a:rPr lang="ja-JP" altLang="en-US" dirty="0">
                  <a:latin typeface="游ゴシック" panose="020B0400000000000000" pitchFamily="50" charset="-128"/>
                  <a:ea typeface="游ゴシック" panose="020B0400000000000000" pitchFamily="50" charset="-128"/>
                </a:rPr>
                <a:t>、</a:t>
              </a:r>
              <a:r>
                <a:rPr lang="en-US" altLang="ja-JP" dirty="0">
                  <a:latin typeface="游ゴシック" panose="020B0400000000000000" pitchFamily="50" charset="-128"/>
                  <a:ea typeface="游ゴシック" panose="020B0400000000000000" pitchFamily="50" charset="-128"/>
                </a:rPr>
                <a:t>PDCA </a:t>
              </a:r>
              <a:r>
                <a:rPr lang="ja-JP" altLang="en-US" dirty="0">
                  <a:latin typeface="游ゴシック" panose="020B0400000000000000" pitchFamily="50" charset="-128"/>
                  <a:ea typeface="游ゴシック" panose="020B0400000000000000" pitchFamily="50" charset="-128"/>
                </a:rPr>
                <a:t>サイクルの考え方を応用していくことが重要です。 </a:t>
              </a:r>
              <a:endParaRPr lang="en-US" altLang="ja-JP" dirty="0">
                <a:latin typeface="游ゴシック" panose="020B0400000000000000" pitchFamily="50" charset="-128"/>
                <a:ea typeface="游ゴシック" panose="020B0400000000000000" pitchFamily="50" charset="-128"/>
              </a:endParaRPr>
            </a:p>
            <a:p>
              <a:pPr marL="442913" lvl="1" indent="-188913">
                <a:buClrTx/>
                <a:buNone/>
              </a:pPr>
              <a:r>
                <a:rPr lang="en-US" altLang="ja-JP" sz="1400" dirty="0">
                  <a:latin typeface="游ゴシック" panose="020B0400000000000000" pitchFamily="50" charset="-128"/>
                  <a:ea typeface="游ゴシック" panose="020B0400000000000000" pitchFamily="50" charset="-128"/>
                </a:rPr>
                <a:t>※PDCA</a:t>
              </a:r>
              <a:r>
                <a:rPr lang="ja-JP" altLang="en-US" sz="1400" dirty="0">
                  <a:latin typeface="游ゴシック" panose="020B0400000000000000" pitchFamily="50" charset="-128"/>
                  <a:ea typeface="游ゴシック" panose="020B0400000000000000" pitchFamily="50" charset="-128"/>
                </a:rPr>
                <a:t>サイクル： </a:t>
              </a:r>
              <a:r>
                <a:rPr lang="en-US" altLang="ja-JP" sz="1400" dirty="0">
                  <a:latin typeface="游ゴシック" panose="020B0400000000000000" pitchFamily="50" charset="-128"/>
                  <a:ea typeface="游ゴシック" panose="020B0400000000000000" pitchFamily="50" charset="-128"/>
                </a:rPr>
                <a:t>Plan</a:t>
              </a:r>
              <a:r>
                <a:rPr lang="ja-JP" altLang="en-US" sz="1400" dirty="0">
                  <a:latin typeface="游ゴシック" panose="020B0400000000000000" pitchFamily="50" charset="-128"/>
                  <a:ea typeface="游ゴシック" panose="020B0400000000000000" pitchFamily="50" charset="-128"/>
                </a:rPr>
                <a:t>（計画）、</a:t>
              </a:r>
              <a:r>
                <a:rPr lang="en-US" altLang="ja-JP" sz="1400" dirty="0">
                  <a:latin typeface="游ゴシック" panose="020B0400000000000000" pitchFamily="50" charset="-128"/>
                  <a:ea typeface="游ゴシック" panose="020B0400000000000000" pitchFamily="50" charset="-128"/>
                </a:rPr>
                <a:t>Do</a:t>
              </a:r>
              <a:r>
                <a:rPr lang="ja-JP" altLang="en-US" sz="1400" dirty="0">
                  <a:latin typeface="游ゴシック" panose="020B0400000000000000" pitchFamily="50" charset="-128"/>
                  <a:ea typeface="游ゴシック" panose="020B0400000000000000" pitchFamily="50" charset="-128"/>
                </a:rPr>
                <a:t>（実行）、</a:t>
              </a:r>
              <a:r>
                <a:rPr lang="en-US" altLang="ja-JP" sz="1400" dirty="0">
                  <a:latin typeface="游ゴシック" panose="020B0400000000000000" pitchFamily="50" charset="-128"/>
                  <a:ea typeface="游ゴシック" panose="020B0400000000000000" pitchFamily="50" charset="-128"/>
                </a:rPr>
                <a:t>Check</a:t>
              </a:r>
              <a:r>
                <a:rPr lang="ja-JP" altLang="en-US" sz="1400" dirty="0">
                  <a:latin typeface="游ゴシック" panose="020B0400000000000000" pitchFamily="50" charset="-128"/>
                  <a:ea typeface="游ゴシック" panose="020B0400000000000000" pitchFamily="50" charset="-128"/>
                </a:rPr>
                <a:t>（評価）、</a:t>
              </a:r>
              <a:r>
                <a:rPr lang="en-US" altLang="ja-JP" sz="1400" dirty="0">
                  <a:latin typeface="游ゴシック" panose="020B0400000000000000" pitchFamily="50" charset="-128"/>
                  <a:ea typeface="游ゴシック" panose="020B0400000000000000" pitchFamily="50" charset="-128"/>
                </a:rPr>
                <a:t>Act</a:t>
              </a:r>
              <a:r>
                <a:rPr lang="ja-JP" altLang="en-US" sz="1400" dirty="0">
                  <a:latin typeface="游ゴシック" panose="020B0400000000000000" pitchFamily="50" charset="-128"/>
                  <a:ea typeface="游ゴシック" panose="020B0400000000000000" pitchFamily="50" charset="-128"/>
                </a:rPr>
                <a:t>（改善）を継続的に行い改善していくこと。 </a:t>
              </a: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普段のサービス提供を通して、ハラスメントの現状やその対応などの事例を組織として蓄積して活かしていきましょう。</a:t>
              </a:r>
            </a:p>
          </p:txBody>
        </p:sp>
        <p:grpSp>
          <p:nvGrpSpPr>
            <p:cNvPr id="20" name="グループ化 19">
              <a:extLst>
                <a:ext uri="{FF2B5EF4-FFF2-40B4-BE49-F238E27FC236}">
                  <a16:creationId xmlns:a16="http://schemas.microsoft.com/office/drawing/2014/main" id="{F56E26DB-6D0F-439C-A410-CAAA7230D60A}"/>
                </a:ext>
              </a:extLst>
            </p:cNvPr>
            <p:cNvGrpSpPr/>
            <p:nvPr/>
          </p:nvGrpSpPr>
          <p:grpSpPr>
            <a:xfrm>
              <a:off x="407198" y="3936432"/>
              <a:ext cx="9072009" cy="2878126"/>
              <a:chOff x="407198" y="3936432"/>
              <a:chExt cx="9072009" cy="2878126"/>
            </a:xfrm>
          </p:grpSpPr>
          <p:cxnSp>
            <p:nvCxnSpPr>
              <p:cNvPr id="15" name="直線コネクタ 14">
                <a:extLst>
                  <a:ext uri="{FF2B5EF4-FFF2-40B4-BE49-F238E27FC236}">
                    <a16:creationId xmlns:a16="http://schemas.microsoft.com/office/drawing/2014/main" id="{02ACCE68-91D8-4C13-BB8A-114D8D81F007}"/>
                  </a:ext>
                </a:extLst>
              </p:cNvPr>
              <p:cNvCxnSpPr/>
              <p:nvPr/>
            </p:nvCxnSpPr>
            <p:spPr>
              <a:xfrm>
                <a:off x="560512" y="4510558"/>
                <a:ext cx="0" cy="2304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29657E6B-0123-4F6E-86D0-829683FA162C}"/>
                  </a:ext>
                </a:extLst>
              </p:cNvPr>
              <p:cNvGrpSpPr/>
              <p:nvPr/>
            </p:nvGrpSpPr>
            <p:grpSpPr>
              <a:xfrm>
                <a:off x="407198" y="3936432"/>
                <a:ext cx="6480009" cy="574126"/>
                <a:chOff x="2288703" y="5212643"/>
                <a:chExt cx="6480009" cy="574126"/>
              </a:xfrm>
            </p:grpSpPr>
            <p:sp>
              <p:nvSpPr>
                <p:cNvPr id="10" name="正方形/長方形 9">
                  <a:extLst>
                    <a:ext uri="{FF2B5EF4-FFF2-40B4-BE49-F238E27FC236}">
                      <a16:creationId xmlns:a16="http://schemas.microsoft.com/office/drawing/2014/main" id="{A0A5D1F7-9D2F-4AC4-BB3F-FCD9F3C4E4A2}"/>
                    </a:ext>
                  </a:extLst>
                </p:cNvPr>
                <p:cNvSpPr/>
                <p:nvPr/>
              </p:nvSpPr>
              <p:spPr>
                <a:xfrm>
                  <a:off x="2360712" y="5318769"/>
                  <a:ext cx="6408000"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28416090-E785-4153-A1A1-ACBE2641F3AF}"/>
                    </a:ext>
                  </a:extLst>
                </p:cNvPr>
                <p:cNvSpPr/>
                <p:nvPr/>
              </p:nvSpPr>
              <p:spPr>
                <a:xfrm>
                  <a:off x="2288703" y="5229201"/>
                  <a:ext cx="6408000"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en-US" altLang="ja-JP" sz="2400" b="1" dirty="0">
                      <a:solidFill>
                        <a:schemeClr val="bg1"/>
                      </a:solidFill>
                      <a:latin typeface="游ゴシック" panose="020B0400000000000000" pitchFamily="50" charset="-128"/>
                      <a:ea typeface="游ゴシック" panose="020B0400000000000000" pitchFamily="50" charset="-128"/>
                    </a:rPr>
                    <a:t>PDCA</a:t>
                  </a:r>
                  <a:r>
                    <a:rPr kumimoji="1" lang="ja-JP" altLang="en-US" sz="2400" b="1" dirty="0">
                      <a:solidFill>
                        <a:schemeClr val="bg1"/>
                      </a:solidFill>
                      <a:latin typeface="游ゴシック" panose="020B0400000000000000" pitchFamily="50" charset="-128"/>
                      <a:ea typeface="游ゴシック" panose="020B0400000000000000" pitchFamily="50" charset="-128"/>
                    </a:rPr>
                    <a:t>サイクルを応用した対策等の更新</a:t>
                  </a:r>
                </a:p>
              </p:txBody>
            </p:sp>
            <p:pic>
              <p:nvPicPr>
                <p:cNvPr id="12" name="グラフィックス 11" descr="右向き指示マーク">
                  <a:extLst>
                    <a:ext uri="{FF2B5EF4-FFF2-40B4-BE49-F238E27FC236}">
                      <a16:creationId xmlns:a16="http://schemas.microsoft.com/office/drawing/2014/main" id="{78B95CC7-4B06-4472-B0C4-6DB1EE9064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933" y="5212643"/>
                  <a:ext cx="468000" cy="468000"/>
                </a:xfrm>
                <a:prstGeom prst="rect">
                  <a:avLst/>
                </a:prstGeom>
              </p:spPr>
            </p:pic>
          </p:grpSp>
          <p:cxnSp>
            <p:nvCxnSpPr>
              <p:cNvPr id="17" name="直線コネクタ 16">
                <a:extLst>
                  <a:ext uri="{FF2B5EF4-FFF2-40B4-BE49-F238E27FC236}">
                    <a16:creationId xmlns:a16="http://schemas.microsoft.com/office/drawing/2014/main" id="{827C0053-0EB4-4E8D-AA3A-3BDC65B6D648}"/>
                  </a:ext>
                </a:extLst>
              </p:cNvPr>
              <p:cNvCxnSpPr>
                <a:cxnSpLocks/>
              </p:cNvCxnSpPr>
              <p:nvPr/>
            </p:nvCxnSpPr>
            <p:spPr>
              <a:xfrm rot="16200000" flipH="1">
                <a:off x="8183207" y="2853080"/>
                <a:ext cx="0" cy="259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grpSp>
      <p:grpSp>
        <p:nvGrpSpPr>
          <p:cNvPr id="21" name="グループ化 20">
            <a:extLst>
              <a:ext uri="{FF2B5EF4-FFF2-40B4-BE49-F238E27FC236}">
                <a16:creationId xmlns:a16="http://schemas.microsoft.com/office/drawing/2014/main" id="{5AF54F89-3680-4C18-BA54-0FC099EB2BBC}"/>
              </a:ext>
            </a:extLst>
          </p:cNvPr>
          <p:cNvGrpSpPr/>
          <p:nvPr/>
        </p:nvGrpSpPr>
        <p:grpSpPr>
          <a:xfrm>
            <a:off x="407199" y="980728"/>
            <a:ext cx="9083835" cy="2305301"/>
            <a:chOff x="407199" y="1052736"/>
            <a:chExt cx="9083835" cy="2305301"/>
          </a:xfrm>
        </p:grpSpPr>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704528" y="1753989"/>
              <a:ext cx="8786506" cy="160300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ハラスメントに対する基本的な考え方やその対応を整理し、</a:t>
              </a:r>
              <a:r>
                <a:rPr lang="ja-JP" altLang="en-US" b="1" u="sng" dirty="0">
                  <a:latin typeface="游ゴシック" panose="020B0400000000000000" pitchFamily="50" charset="-128"/>
                  <a:ea typeface="游ゴシック" panose="020B0400000000000000" pitchFamily="50" charset="-128"/>
                </a:rPr>
                <a:t>施設・事業所の基本方針を決定</a:t>
              </a:r>
              <a:r>
                <a:rPr lang="ja-JP" altLang="en-US" dirty="0">
                  <a:latin typeface="游ゴシック" panose="020B0400000000000000" pitchFamily="50" charset="-128"/>
                  <a:ea typeface="游ゴシック" panose="020B0400000000000000" pitchFamily="50" charset="-128"/>
                </a:rPr>
                <a:t>し、</a:t>
              </a:r>
              <a:r>
                <a:rPr lang="ja-JP" altLang="en-US" b="1" u="sng" dirty="0">
                  <a:latin typeface="游ゴシック" panose="020B0400000000000000" pitchFamily="50" charset="-128"/>
                  <a:ea typeface="游ゴシック" panose="020B0400000000000000" pitchFamily="50" charset="-128"/>
                </a:rPr>
                <a:t>職員全員に共有</a:t>
              </a:r>
              <a:r>
                <a:rPr lang="ja-JP" altLang="en-US" dirty="0">
                  <a:latin typeface="游ゴシック" panose="020B0400000000000000" pitchFamily="50" charset="-128"/>
                  <a:ea typeface="游ゴシック" panose="020B0400000000000000" pitchFamily="50" charset="-128"/>
                </a:rPr>
                <a:t>しましょう。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「ハラスメントは組織として許さない」「職員による虐待と職員へのハラスメントはどちらもあってはならない」といった考え方を</a:t>
              </a:r>
              <a:r>
                <a:rPr lang="ja-JP" altLang="en-US" b="1" u="sng" dirty="0">
                  <a:latin typeface="游ゴシック" panose="020B0400000000000000" pitchFamily="50" charset="-128"/>
                  <a:ea typeface="游ゴシック" panose="020B0400000000000000" pitchFamily="50" charset="-128"/>
                </a:rPr>
                <a:t>施設・事業所として決定し、それを職員に伝えるとともに、対策等を行うこと</a:t>
              </a:r>
              <a:r>
                <a:rPr lang="ja-JP" altLang="en-US" dirty="0">
                  <a:latin typeface="游ゴシック" panose="020B0400000000000000" pitchFamily="50" charset="-128"/>
                  <a:ea typeface="游ゴシック" panose="020B0400000000000000" pitchFamily="50" charset="-128"/>
                </a:rPr>
                <a:t>が重要です。</a:t>
              </a:r>
              <a:endParaRPr lang="en-US" altLang="ja-JP" dirty="0">
                <a:latin typeface="游ゴシック" panose="020B0400000000000000" pitchFamily="50" charset="-128"/>
                <a:ea typeface="游ゴシック" panose="020B0400000000000000" pitchFamily="50" charset="-128"/>
              </a:endParaRPr>
            </a:p>
          </p:txBody>
        </p:sp>
        <p:grpSp>
          <p:nvGrpSpPr>
            <p:cNvPr id="14" name="グループ化 13">
              <a:extLst>
                <a:ext uri="{FF2B5EF4-FFF2-40B4-BE49-F238E27FC236}">
                  <a16:creationId xmlns:a16="http://schemas.microsoft.com/office/drawing/2014/main" id="{D8395A94-A87E-4B03-B42D-CACA93B18EC7}"/>
                </a:ext>
              </a:extLst>
            </p:cNvPr>
            <p:cNvGrpSpPr/>
            <p:nvPr/>
          </p:nvGrpSpPr>
          <p:grpSpPr>
            <a:xfrm>
              <a:off x="407199" y="1052736"/>
              <a:ext cx="9081801" cy="2305301"/>
              <a:chOff x="407199" y="1107252"/>
              <a:chExt cx="9081801" cy="2305301"/>
            </a:xfrm>
          </p:grpSpPr>
          <p:grpSp>
            <p:nvGrpSpPr>
              <p:cNvPr id="4" name="グループ化 3">
                <a:extLst>
                  <a:ext uri="{FF2B5EF4-FFF2-40B4-BE49-F238E27FC236}">
                    <a16:creationId xmlns:a16="http://schemas.microsoft.com/office/drawing/2014/main" id="{E9CF5964-09B3-40AD-96A0-1416AD431350}"/>
                  </a:ext>
                </a:extLst>
              </p:cNvPr>
              <p:cNvGrpSpPr/>
              <p:nvPr/>
            </p:nvGrpSpPr>
            <p:grpSpPr>
              <a:xfrm>
                <a:off x="407199" y="1107252"/>
                <a:ext cx="3240360" cy="574126"/>
                <a:chOff x="2288704" y="5212643"/>
                <a:chExt cx="3240360" cy="574126"/>
              </a:xfrm>
            </p:grpSpPr>
            <p:sp>
              <p:nvSpPr>
                <p:cNvPr id="6" name="正方形/長方形 5">
                  <a:extLst>
                    <a:ext uri="{FF2B5EF4-FFF2-40B4-BE49-F238E27FC236}">
                      <a16:creationId xmlns:a16="http://schemas.microsoft.com/office/drawing/2014/main" id="{94A2C74D-BB3F-4A29-AD77-47E1A8D43BD3}"/>
                    </a:ext>
                  </a:extLst>
                </p:cNvPr>
                <p:cNvSpPr/>
                <p:nvPr/>
              </p:nvSpPr>
              <p:spPr>
                <a:xfrm>
                  <a:off x="2360712" y="5318769"/>
                  <a:ext cx="3168352"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751D538B-A1A5-48E9-8780-F5D488F6E732}"/>
                    </a:ext>
                  </a:extLst>
                </p:cNvPr>
                <p:cNvSpPr/>
                <p:nvPr/>
              </p:nvSpPr>
              <p:spPr>
                <a:xfrm>
                  <a:off x="2288704" y="5229201"/>
                  <a:ext cx="3168352"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基本方針の決定</a:t>
                  </a:r>
                </a:p>
              </p:txBody>
            </p:sp>
            <p:pic>
              <p:nvPicPr>
                <p:cNvPr id="5" name="グラフィックス 4" descr="右向き指示マーク">
                  <a:extLst>
                    <a:ext uri="{FF2B5EF4-FFF2-40B4-BE49-F238E27FC236}">
                      <a16:creationId xmlns:a16="http://schemas.microsoft.com/office/drawing/2014/main" id="{3DE06746-FD34-4BBD-BECD-935A96B62B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933" y="5212643"/>
                  <a:ext cx="468000" cy="468000"/>
                </a:xfrm>
                <a:prstGeom prst="rect">
                  <a:avLst/>
                </a:prstGeom>
              </p:spPr>
            </p:pic>
          </p:grpSp>
          <p:cxnSp>
            <p:nvCxnSpPr>
              <p:cNvPr id="13" name="直線コネクタ 12">
                <a:extLst>
                  <a:ext uri="{FF2B5EF4-FFF2-40B4-BE49-F238E27FC236}">
                    <a16:creationId xmlns:a16="http://schemas.microsoft.com/office/drawing/2014/main" id="{C559548C-EF64-4F0D-A8C3-2D6EE43FA021}"/>
                  </a:ext>
                </a:extLst>
              </p:cNvPr>
              <p:cNvCxnSpPr/>
              <p:nvPr/>
            </p:nvCxnSpPr>
            <p:spPr>
              <a:xfrm>
                <a:off x="560512" y="1612553"/>
                <a:ext cx="0" cy="1800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5611E83-7868-4D31-BCCD-BC6F61305066}"/>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38229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（２）対応マニュアルの作成と共有・運用①</a:t>
            </a:r>
          </a:p>
        </p:txBody>
      </p:sp>
      <p:grpSp>
        <p:nvGrpSpPr>
          <p:cNvPr id="4" name="グループ化 3">
            <a:extLst>
              <a:ext uri="{FF2B5EF4-FFF2-40B4-BE49-F238E27FC236}">
                <a16:creationId xmlns:a16="http://schemas.microsoft.com/office/drawing/2014/main" id="{7220711E-A4A3-4B30-8686-475AD7B839DF}"/>
              </a:ext>
            </a:extLst>
          </p:cNvPr>
          <p:cNvGrpSpPr/>
          <p:nvPr/>
        </p:nvGrpSpPr>
        <p:grpSpPr>
          <a:xfrm>
            <a:off x="412965" y="980728"/>
            <a:ext cx="9083835" cy="4645301"/>
            <a:chOff x="407199" y="1052736"/>
            <a:chExt cx="9083835" cy="4645301"/>
          </a:xfrm>
        </p:grpSpPr>
        <p:sp>
          <p:nvSpPr>
            <p:cNvPr id="5" name="コンテンツ プレースホルダー 2">
              <a:extLst>
                <a:ext uri="{FF2B5EF4-FFF2-40B4-BE49-F238E27FC236}">
                  <a16:creationId xmlns:a16="http://schemas.microsoft.com/office/drawing/2014/main" id="{98D1CC73-1116-4202-B489-F8B2221C69C9}"/>
                </a:ext>
              </a:extLst>
            </p:cNvPr>
            <p:cNvSpPr txBox="1">
              <a:spLocks/>
            </p:cNvSpPr>
            <p:nvPr/>
          </p:nvSpPr>
          <p:spPr>
            <a:xfrm>
              <a:off x="704528" y="1753989"/>
              <a:ext cx="8786506" cy="392158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ハラスメント対応・対策のための環境を整えるため、</a:t>
              </a:r>
              <a:r>
                <a:rPr lang="ja-JP" altLang="en-US" b="1" u="sng" dirty="0">
                  <a:latin typeface="游ゴシック" panose="020B0400000000000000" pitchFamily="50" charset="-128"/>
                  <a:ea typeface="游ゴシック" panose="020B0400000000000000" pitchFamily="50" charset="-128"/>
                </a:rPr>
                <a:t>ハラスメントの予防（発生を防ぐ）と、施設・事業所内の役割の明確化（管理者は何をすべきか、報告・相談のフロー等）の視点</a:t>
              </a:r>
              <a:r>
                <a:rPr lang="ja-JP" altLang="en-US" dirty="0">
                  <a:latin typeface="游ゴシック" panose="020B0400000000000000" pitchFamily="50" charset="-128"/>
                  <a:ea typeface="游ゴシック" panose="020B0400000000000000" pitchFamily="50" charset="-128"/>
                </a:rPr>
                <a:t>を持ってマニュアルを作成しましょう。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施設・事業所内の意見交換を行う</a:t>
              </a:r>
              <a:r>
                <a:rPr lang="ja-JP" altLang="en-US" dirty="0">
                  <a:latin typeface="游ゴシック" panose="020B0400000000000000" pitchFamily="50" charset="-128"/>
                  <a:ea typeface="游ゴシック" panose="020B0400000000000000" pitchFamily="50" charset="-128"/>
                </a:rPr>
                <a:t>等して、職員の意見を取り入れつつ、作成しましょう。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ハラスメントの予防にあたり</a:t>
              </a:r>
              <a:r>
                <a:rPr lang="ja-JP" altLang="en-US" b="1" u="sng" dirty="0">
                  <a:latin typeface="游ゴシック" panose="020B0400000000000000" pitchFamily="50" charset="-128"/>
                  <a:ea typeface="游ゴシック" panose="020B0400000000000000" pitchFamily="50" charset="-128"/>
                </a:rPr>
                <a:t>利用者や家族等の理解を求めておきたい事項を整理・作成</a:t>
              </a:r>
              <a:r>
                <a:rPr lang="ja-JP" altLang="en-US" dirty="0">
                  <a:latin typeface="游ゴシック" panose="020B0400000000000000" pitchFamily="50" charset="-128"/>
                  <a:ea typeface="游ゴシック" panose="020B0400000000000000" pitchFamily="50" charset="-128"/>
                </a:rPr>
                <a:t>しましょう。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ハラスメントが発生した際の</a:t>
              </a:r>
              <a:r>
                <a:rPr lang="ja-JP" altLang="en-US" b="1" u="sng" dirty="0">
                  <a:latin typeface="游ゴシック" panose="020B0400000000000000" pitchFamily="50" charset="-128"/>
                  <a:ea typeface="游ゴシック" panose="020B0400000000000000" pitchFamily="50" charset="-128"/>
                </a:rPr>
                <a:t>初期対応について検討、整理</a:t>
              </a:r>
              <a:r>
                <a:rPr lang="ja-JP" altLang="en-US" dirty="0">
                  <a:latin typeface="游ゴシック" panose="020B0400000000000000" pitchFamily="50" charset="-128"/>
                  <a:ea typeface="游ゴシック" panose="020B0400000000000000" pitchFamily="50" charset="-128"/>
                </a:rPr>
                <a:t>して、マニュアルに記載しましょう。</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事例をもとにハラスメントが発生した要因や初期対応について考え、他の人とも話し合ってみましょう。</a:t>
              </a:r>
              <a:endParaRPr lang="en-US" altLang="ja-JP" sz="1800" dirty="0">
                <a:latin typeface="游ゴシック" panose="020B0400000000000000" pitchFamily="50" charset="-128"/>
                <a:ea typeface="游ゴシック" panose="020B0400000000000000" pitchFamily="50" charset="-128"/>
              </a:endParaRPr>
            </a:p>
            <a:p>
              <a:pPr lvl="1" indent="0">
                <a:buClrTx/>
                <a:buNone/>
              </a:pP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事例の参考に、この手引きの</a:t>
              </a:r>
              <a:r>
                <a:rPr lang="en-US" altLang="ja-JP" sz="1800" dirty="0">
                  <a:latin typeface="游ゴシック" panose="020B0400000000000000" pitchFamily="50" charset="-128"/>
                  <a:ea typeface="游ゴシック" panose="020B0400000000000000" pitchFamily="50" charset="-128"/>
                </a:rPr>
                <a:t>P.</a:t>
              </a:r>
              <a:r>
                <a:rPr lang="ja-JP" altLang="en-US" sz="1800" dirty="0">
                  <a:latin typeface="游ゴシック" panose="020B0400000000000000" pitchFamily="50" charset="-128"/>
                  <a:ea typeface="游ゴシック" panose="020B0400000000000000" pitchFamily="50" charset="-128"/>
                </a:rPr>
                <a:t>７～８を使用することもできます。</a:t>
              </a:r>
              <a:endParaRPr lang="en-US" altLang="ja-JP" sz="1800" dirty="0">
                <a:latin typeface="游ゴシック" panose="020B0400000000000000" pitchFamily="50" charset="-128"/>
                <a:ea typeface="游ゴシック" panose="020B0400000000000000" pitchFamily="50" charset="-128"/>
              </a:endParaRPr>
            </a:p>
          </p:txBody>
        </p:sp>
        <p:grpSp>
          <p:nvGrpSpPr>
            <p:cNvPr id="6" name="グループ化 5">
              <a:extLst>
                <a:ext uri="{FF2B5EF4-FFF2-40B4-BE49-F238E27FC236}">
                  <a16:creationId xmlns:a16="http://schemas.microsoft.com/office/drawing/2014/main" id="{A8721BC6-0399-4AD0-827D-BE3031A7A697}"/>
                </a:ext>
              </a:extLst>
            </p:cNvPr>
            <p:cNvGrpSpPr/>
            <p:nvPr/>
          </p:nvGrpSpPr>
          <p:grpSpPr>
            <a:xfrm>
              <a:off x="407199" y="1052736"/>
              <a:ext cx="9081801" cy="4645301"/>
              <a:chOff x="407199" y="1107252"/>
              <a:chExt cx="9081801" cy="4645301"/>
            </a:xfrm>
          </p:grpSpPr>
          <p:cxnSp>
            <p:nvCxnSpPr>
              <p:cNvPr id="8" name="直線コネクタ 7">
                <a:extLst>
                  <a:ext uri="{FF2B5EF4-FFF2-40B4-BE49-F238E27FC236}">
                    <a16:creationId xmlns:a16="http://schemas.microsoft.com/office/drawing/2014/main" id="{0C387574-A5FE-454D-88BE-3DBF0D509CA0}"/>
                  </a:ext>
                </a:extLst>
              </p:cNvPr>
              <p:cNvCxnSpPr/>
              <p:nvPr/>
            </p:nvCxnSpPr>
            <p:spPr>
              <a:xfrm>
                <a:off x="560512" y="1612553"/>
                <a:ext cx="0" cy="4140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D7937C41-D853-4C73-A16C-A91EA67A9ABC}"/>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E9D7689D-114A-4DD1-884B-920E66875FD6}"/>
                  </a:ext>
                </a:extLst>
              </p:cNvPr>
              <p:cNvGrpSpPr/>
              <p:nvPr/>
            </p:nvGrpSpPr>
            <p:grpSpPr>
              <a:xfrm>
                <a:off x="407199" y="1107252"/>
                <a:ext cx="3963972" cy="574126"/>
                <a:chOff x="2288704" y="5212643"/>
                <a:chExt cx="3963972" cy="574126"/>
              </a:xfrm>
            </p:grpSpPr>
            <p:sp>
              <p:nvSpPr>
                <p:cNvPr id="10" name="正方形/長方形 9">
                  <a:extLst>
                    <a:ext uri="{FF2B5EF4-FFF2-40B4-BE49-F238E27FC236}">
                      <a16:creationId xmlns:a16="http://schemas.microsoft.com/office/drawing/2014/main" id="{F6BD0D21-EAEC-4BBA-9615-63E367C912C9}"/>
                    </a:ext>
                  </a:extLst>
                </p:cNvPr>
                <p:cNvSpPr/>
                <p:nvPr/>
              </p:nvSpPr>
              <p:spPr>
                <a:xfrm>
                  <a:off x="2360712" y="5318769"/>
                  <a:ext cx="3891964"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49CC2140-44C7-4022-A64C-EA6F2C491D82}"/>
                    </a:ext>
                  </a:extLst>
                </p:cNvPr>
                <p:cNvSpPr/>
                <p:nvPr/>
              </p:nvSpPr>
              <p:spPr>
                <a:xfrm>
                  <a:off x="2288704" y="5229201"/>
                  <a:ext cx="3891964"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対応マニュアルの作成</a:t>
                  </a:r>
                </a:p>
              </p:txBody>
            </p:sp>
            <p:pic>
              <p:nvPicPr>
                <p:cNvPr id="12" name="グラフィックス 11" descr="右向き指示マーク">
                  <a:extLst>
                    <a:ext uri="{FF2B5EF4-FFF2-40B4-BE49-F238E27FC236}">
                      <a16:creationId xmlns:a16="http://schemas.microsoft.com/office/drawing/2014/main" id="{D7149BF1-6A50-4D9D-B173-F908653B4E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933" y="5212643"/>
                  <a:ext cx="468000" cy="468000"/>
                </a:xfrm>
                <a:prstGeom prst="rect">
                  <a:avLst/>
                </a:prstGeom>
              </p:spPr>
            </p:pic>
          </p:grpSp>
        </p:grpSp>
      </p:grpSp>
      <p:grpSp>
        <p:nvGrpSpPr>
          <p:cNvPr id="3" name="グループ化 2">
            <a:extLst>
              <a:ext uri="{FF2B5EF4-FFF2-40B4-BE49-F238E27FC236}">
                <a16:creationId xmlns:a16="http://schemas.microsoft.com/office/drawing/2014/main" id="{E0775F49-3195-4F64-9692-4A710BCB7D91}"/>
              </a:ext>
            </a:extLst>
          </p:cNvPr>
          <p:cNvGrpSpPr/>
          <p:nvPr/>
        </p:nvGrpSpPr>
        <p:grpSpPr>
          <a:xfrm>
            <a:off x="8481392" y="5287347"/>
            <a:ext cx="973640" cy="1076367"/>
            <a:chOff x="8660266" y="5287347"/>
            <a:chExt cx="973640" cy="1076367"/>
          </a:xfrm>
        </p:grpSpPr>
        <p:grpSp>
          <p:nvGrpSpPr>
            <p:cNvPr id="25" name="Group 28">
              <a:extLst>
                <a:ext uri="{FF2B5EF4-FFF2-40B4-BE49-F238E27FC236}">
                  <a16:creationId xmlns:a16="http://schemas.microsoft.com/office/drawing/2014/main" id="{E0B5B780-7461-40A9-9341-8735391E084E}"/>
                </a:ext>
              </a:extLst>
            </p:cNvPr>
            <p:cNvGrpSpPr>
              <a:grpSpLocks noChangeAspect="1"/>
            </p:cNvGrpSpPr>
            <p:nvPr/>
          </p:nvGrpSpPr>
          <p:grpSpPr bwMode="auto">
            <a:xfrm rot="1146788">
              <a:off x="9030609" y="5287347"/>
              <a:ext cx="603297" cy="739839"/>
              <a:chOff x="4572" y="1706"/>
              <a:chExt cx="623" cy="764"/>
            </a:xfrm>
            <a:solidFill>
              <a:schemeClr val="accent1">
                <a:lumMod val="40000"/>
                <a:lumOff val="60000"/>
              </a:schemeClr>
            </a:solidFill>
          </p:grpSpPr>
          <p:sp>
            <p:nvSpPr>
              <p:cNvPr id="26" name="Freeform 29">
                <a:extLst>
                  <a:ext uri="{FF2B5EF4-FFF2-40B4-BE49-F238E27FC236}">
                    <a16:creationId xmlns:a16="http://schemas.microsoft.com/office/drawing/2014/main" id="{B76D7FFA-09F9-4445-95D2-970267904663}"/>
                  </a:ext>
                </a:extLst>
              </p:cNvPr>
              <p:cNvSpPr>
                <a:spLocks noChangeAspect="1"/>
              </p:cNvSpPr>
              <p:nvPr/>
            </p:nvSpPr>
            <p:spPr bwMode="gray">
              <a:xfrm>
                <a:off x="4572" y="1706"/>
                <a:ext cx="623" cy="764"/>
              </a:xfrm>
              <a:custGeom>
                <a:avLst/>
                <a:gdLst>
                  <a:gd name="T0" fmla="*/ 1289 w 1290"/>
                  <a:gd name="T1" fmla="*/ 17 h 1581"/>
                  <a:gd name="T2" fmla="*/ 1289 w 1290"/>
                  <a:gd name="T3" fmla="*/ 16 h 1581"/>
                  <a:gd name="T4" fmla="*/ 1289 w 1290"/>
                  <a:gd name="T5" fmla="*/ 14 h 1581"/>
                  <a:gd name="T6" fmla="*/ 1288 w 1290"/>
                  <a:gd name="T7" fmla="*/ 11 h 1581"/>
                  <a:gd name="T8" fmla="*/ 1286 w 1290"/>
                  <a:gd name="T9" fmla="*/ 9 h 1581"/>
                  <a:gd name="T10" fmla="*/ 1285 w 1290"/>
                  <a:gd name="T11" fmla="*/ 7 h 1581"/>
                  <a:gd name="T12" fmla="*/ 1282 w 1290"/>
                  <a:gd name="T13" fmla="*/ 5 h 1581"/>
                  <a:gd name="T14" fmla="*/ 1280 w 1290"/>
                  <a:gd name="T15" fmla="*/ 4 h 1581"/>
                  <a:gd name="T16" fmla="*/ 1275 w 1290"/>
                  <a:gd name="T17" fmla="*/ 3 h 1581"/>
                  <a:gd name="T18" fmla="*/ 135 w 1290"/>
                  <a:gd name="T19" fmla="*/ 3 h 1581"/>
                  <a:gd name="T20" fmla="*/ 57 w 1290"/>
                  <a:gd name="T21" fmla="*/ 22 h 1581"/>
                  <a:gd name="T22" fmla="*/ 11 w 1290"/>
                  <a:gd name="T23" fmla="*/ 88 h 1581"/>
                  <a:gd name="T24" fmla="*/ 11 w 1290"/>
                  <a:gd name="T25" fmla="*/ 89 h 1581"/>
                  <a:gd name="T26" fmla="*/ 11 w 1290"/>
                  <a:gd name="T27" fmla="*/ 1561 h 1581"/>
                  <a:gd name="T28" fmla="*/ 10 w 1290"/>
                  <a:gd name="T29" fmla="*/ 1566 h 1581"/>
                  <a:gd name="T30" fmla="*/ 11 w 1290"/>
                  <a:gd name="T31" fmla="*/ 1570 h 1581"/>
                  <a:gd name="T32" fmla="*/ 25 w 1290"/>
                  <a:gd name="T33" fmla="*/ 1581 h 1581"/>
                  <a:gd name="T34" fmla="*/ 1190 w 1290"/>
                  <a:gd name="T35" fmla="*/ 1581 h 1581"/>
                  <a:gd name="T36" fmla="*/ 1203 w 1290"/>
                  <a:gd name="T37" fmla="*/ 1573 h 1581"/>
                  <a:gd name="T38" fmla="*/ 1232 w 1290"/>
                  <a:gd name="T39" fmla="*/ 1543 h 1581"/>
                  <a:gd name="T40" fmla="*/ 1273 w 1290"/>
                  <a:gd name="T41" fmla="*/ 1520 h 1581"/>
                  <a:gd name="T42" fmla="*/ 1282 w 1290"/>
                  <a:gd name="T43" fmla="*/ 1516 h 1581"/>
                  <a:gd name="T44" fmla="*/ 1289 w 1290"/>
                  <a:gd name="T45" fmla="*/ 1504 h 1581"/>
                  <a:gd name="T46" fmla="*/ 1290 w 1290"/>
                  <a:gd name="T47" fmla="*/ 1462 h 1581"/>
                  <a:gd name="T48" fmla="*/ 1290 w 1290"/>
                  <a:gd name="T49" fmla="*/ 18 h 1581"/>
                  <a:gd name="T50" fmla="*/ 1289 w 1290"/>
                  <a:gd name="T51" fmla="*/ 17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0" h="1581">
                    <a:moveTo>
                      <a:pt x="1289" y="17"/>
                    </a:moveTo>
                    <a:cubicBezTo>
                      <a:pt x="1289" y="17"/>
                      <a:pt x="1289" y="16"/>
                      <a:pt x="1289" y="16"/>
                    </a:cubicBezTo>
                    <a:cubicBezTo>
                      <a:pt x="1289" y="15"/>
                      <a:pt x="1289" y="15"/>
                      <a:pt x="1289" y="14"/>
                    </a:cubicBezTo>
                    <a:cubicBezTo>
                      <a:pt x="1289" y="13"/>
                      <a:pt x="1288" y="12"/>
                      <a:pt x="1288" y="11"/>
                    </a:cubicBezTo>
                    <a:cubicBezTo>
                      <a:pt x="1288" y="10"/>
                      <a:pt x="1287" y="10"/>
                      <a:pt x="1286" y="9"/>
                    </a:cubicBezTo>
                    <a:cubicBezTo>
                      <a:pt x="1286" y="8"/>
                      <a:pt x="1285" y="7"/>
                      <a:pt x="1285" y="7"/>
                    </a:cubicBezTo>
                    <a:cubicBezTo>
                      <a:pt x="1284" y="6"/>
                      <a:pt x="1283" y="5"/>
                      <a:pt x="1282" y="5"/>
                    </a:cubicBezTo>
                    <a:cubicBezTo>
                      <a:pt x="1281" y="5"/>
                      <a:pt x="1281" y="4"/>
                      <a:pt x="1280" y="4"/>
                    </a:cubicBezTo>
                    <a:cubicBezTo>
                      <a:pt x="1278" y="3"/>
                      <a:pt x="1277" y="3"/>
                      <a:pt x="1275" y="3"/>
                    </a:cubicBezTo>
                    <a:cubicBezTo>
                      <a:pt x="135" y="3"/>
                      <a:pt x="135" y="3"/>
                      <a:pt x="135" y="3"/>
                    </a:cubicBezTo>
                    <a:cubicBezTo>
                      <a:pt x="134" y="2"/>
                      <a:pt x="105" y="0"/>
                      <a:pt x="57" y="22"/>
                    </a:cubicBezTo>
                    <a:cubicBezTo>
                      <a:pt x="0" y="48"/>
                      <a:pt x="10" y="86"/>
                      <a:pt x="11" y="88"/>
                    </a:cubicBezTo>
                    <a:cubicBezTo>
                      <a:pt x="11" y="88"/>
                      <a:pt x="11" y="89"/>
                      <a:pt x="11" y="89"/>
                    </a:cubicBezTo>
                    <a:cubicBezTo>
                      <a:pt x="11" y="1561"/>
                      <a:pt x="11" y="1561"/>
                      <a:pt x="11" y="1561"/>
                    </a:cubicBezTo>
                    <a:cubicBezTo>
                      <a:pt x="11" y="1563"/>
                      <a:pt x="10" y="1564"/>
                      <a:pt x="10" y="1566"/>
                    </a:cubicBezTo>
                    <a:cubicBezTo>
                      <a:pt x="10" y="1567"/>
                      <a:pt x="10" y="1569"/>
                      <a:pt x="11" y="1570"/>
                    </a:cubicBezTo>
                    <a:cubicBezTo>
                      <a:pt x="13" y="1576"/>
                      <a:pt x="19" y="1581"/>
                      <a:pt x="25" y="1581"/>
                    </a:cubicBezTo>
                    <a:cubicBezTo>
                      <a:pt x="1190" y="1581"/>
                      <a:pt x="1190" y="1581"/>
                      <a:pt x="1190" y="1581"/>
                    </a:cubicBezTo>
                    <a:cubicBezTo>
                      <a:pt x="1195" y="1581"/>
                      <a:pt x="1200" y="1578"/>
                      <a:pt x="1203" y="1573"/>
                    </a:cubicBezTo>
                    <a:cubicBezTo>
                      <a:pt x="1203" y="1573"/>
                      <a:pt x="1209" y="1563"/>
                      <a:pt x="1232" y="1543"/>
                    </a:cubicBezTo>
                    <a:cubicBezTo>
                      <a:pt x="1250" y="1527"/>
                      <a:pt x="1265" y="1523"/>
                      <a:pt x="1273" y="1520"/>
                    </a:cubicBezTo>
                    <a:cubicBezTo>
                      <a:pt x="1282" y="1516"/>
                      <a:pt x="1282" y="1516"/>
                      <a:pt x="1282" y="1516"/>
                    </a:cubicBezTo>
                    <a:cubicBezTo>
                      <a:pt x="1287" y="1514"/>
                      <a:pt x="1289" y="1510"/>
                      <a:pt x="1289" y="1504"/>
                    </a:cubicBezTo>
                    <a:cubicBezTo>
                      <a:pt x="1290" y="1462"/>
                      <a:pt x="1290" y="1462"/>
                      <a:pt x="1290" y="1462"/>
                    </a:cubicBezTo>
                    <a:cubicBezTo>
                      <a:pt x="1290" y="18"/>
                      <a:pt x="1290" y="18"/>
                      <a:pt x="1290" y="18"/>
                    </a:cubicBezTo>
                    <a:cubicBezTo>
                      <a:pt x="1290" y="17"/>
                      <a:pt x="1289" y="17"/>
                      <a:pt x="1289" y="17"/>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30">
                <a:extLst>
                  <a:ext uri="{FF2B5EF4-FFF2-40B4-BE49-F238E27FC236}">
                    <a16:creationId xmlns:a16="http://schemas.microsoft.com/office/drawing/2014/main" id="{89086007-D976-43C0-9F6C-0F7F4658DC6C}"/>
                  </a:ext>
                </a:extLst>
              </p:cNvPr>
              <p:cNvSpPr>
                <a:spLocks noChangeAspect="1"/>
              </p:cNvSpPr>
              <p:nvPr/>
            </p:nvSpPr>
            <p:spPr bwMode="gray">
              <a:xfrm>
                <a:off x="5151" y="1724"/>
                <a:ext cx="29" cy="720"/>
              </a:xfrm>
              <a:custGeom>
                <a:avLst/>
                <a:gdLst>
                  <a:gd name="T0" fmla="*/ 7 w 62"/>
                  <a:gd name="T1" fmla="*/ 22 h 1491"/>
                  <a:gd name="T2" fmla="*/ 6 w 62"/>
                  <a:gd name="T3" fmla="*/ 22 h 1491"/>
                  <a:gd name="T4" fmla="*/ 4 w 62"/>
                  <a:gd name="T5" fmla="*/ 39 h 1491"/>
                  <a:gd name="T6" fmla="*/ 6 w 62"/>
                  <a:gd name="T7" fmla="*/ 50 h 1491"/>
                  <a:gd name="T8" fmla="*/ 6 w 62"/>
                  <a:gd name="T9" fmla="*/ 1491 h 1491"/>
                  <a:gd name="T10" fmla="*/ 15 w 62"/>
                  <a:gd name="T11" fmla="*/ 1483 h 1491"/>
                  <a:gd name="T12" fmla="*/ 61 w 62"/>
                  <a:gd name="T13" fmla="*/ 1456 h 1491"/>
                  <a:gd name="T14" fmla="*/ 62 w 62"/>
                  <a:gd name="T15" fmla="*/ 1424 h 1491"/>
                  <a:gd name="T16" fmla="*/ 62 w 62"/>
                  <a:gd name="T17" fmla="*/ 0 h 1491"/>
                  <a:gd name="T18" fmla="*/ 7 w 62"/>
                  <a:gd name="T19" fmla="*/ 22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491">
                    <a:moveTo>
                      <a:pt x="7" y="22"/>
                    </a:moveTo>
                    <a:cubicBezTo>
                      <a:pt x="6" y="22"/>
                      <a:pt x="6" y="22"/>
                      <a:pt x="6" y="22"/>
                    </a:cubicBezTo>
                    <a:cubicBezTo>
                      <a:pt x="1" y="27"/>
                      <a:pt x="0" y="32"/>
                      <a:pt x="4" y="39"/>
                    </a:cubicBezTo>
                    <a:cubicBezTo>
                      <a:pt x="6" y="42"/>
                      <a:pt x="7" y="46"/>
                      <a:pt x="6" y="50"/>
                    </a:cubicBezTo>
                    <a:cubicBezTo>
                      <a:pt x="6" y="1491"/>
                      <a:pt x="6" y="1491"/>
                      <a:pt x="6" y="1491"/>
                    </a:cubicBezTo>
                    <a:cubicBezTo>
                      <a:pt x="8" y="1489"/>
                      <a:pt x="11" y="1486"/>
                      <a:pt x="15" y="1483"/>
                    </a:cubicBezTo>
                    <a:cubicBezTo>
                      <a:pt x="34" y="1466"/>
                      <a:pt x="51" y="1460"/>
                      <a:pt x="61" y="1456"/>
                    </a:cubicBezTo>
                    <a:cubicBezTo>
                      <a:pt x="61" y="1444"/>
                      <a:pt x="62" y="1424"/>
                      <a:pt x="62" y="1424"/>
                    </a:cubicBezTo>
                    <a:cubicBezTo>
                      <a:pt x="62" y="1424"/>
                      <a:pt x="62" y="87"/>
                      <a:pt x="62" y="0"/>
                    </a:cubicBezTo>
                    <a:cubicBezTo>
                      <a:pt x="43" y="5"/>
                      <a:pt x="19" y="13"/>
                      <a:pt x="7" y="22"/>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31">
                <a:extLst>
                  <a:ext uri="{FF2B5EF4-FFF2-40B4-BE49-F238E27FC236}">
                    <a16:creationId xmlns:a16="http://schemas.microsoft.com/office/drawing/2014/main" id="{3EEB91F2-4964-4B83-BC65-592D034B1E3E}"/>
                  </a:ext>
                </a:extLst>
              </p:cNvPr>
              <p:cNvSpPr>
                <a:spLocks noChangeAspect="1"/>
              </p:cNvSpPr>
              <p:nvPr/>
            </p:nvSpPr>
            <p:spPr bwMode="gray">
              <a:xfrm>
                <a:off x="5145" y="17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32">
                <a:extLst>
                  <a:ext uri="{FF2B5EF4-FFF2-40B4-BE49-F238E27FC236}">
                    <a16:creationId xmlns:a16="http://schemas.microsoft.com/office/drawing/2014/main" id="{B646DC14-C24F-475B-A2FB-1DA0DF4DC9F5}"/>
                  </a:ext>
                </a:extLst>
              </p:cNvPr>
              <p:cNvSpPr>
                <a:spLocks noChangeAspect="1"/>
              </p:cNvSpPr>
              <p:nvPr/>
            </p:nvSpPr>
            <p:spPr bwMode="gray">
              <a:xfrm>
                <a:off x="4593" y="1722"/>
                <a:ext cx="554" cy="17"/>
              </a:xfrm>
              <a:custGeom>
                <a:avLst/>
                <a:gdLst>
                  <a:gd name="T0" fmla="*/ 90 w 1147"/>
                  <a:gd name="T1" fmla="*/ 1 h 37"/>
                  <a:gd name="T2" fmla="*/ 46 w 1147"/>
                  <a:gd name="T3" fmla="*/ 9 h 37"/>
                  <a:gd name="T4" fmla="*/ 734 w 1147"/>
                  <a:gd name="T5" fmla="*/ 9 h 37"/>
                  <a:gd name="T6" fmla="*/ 742 w 1147"/>
                  <a:gd name="T7" fmla="*/ 17 h 37"/>
                  <a:gd name="T8" fmla="*/ 734 w 1147"/>
                  <a:gd name="T9" fmla="*/ 24 h 37"/>
                  <a:gd name="T10" fmla="*/ 13 w 1147"/>
                  <a:gd name="T11" fmla="*/ 24 h 37"/>
                  <a:gd name="T12" fmla="*/ 0 w 1147"/>
                  <a:gd name="T13" fmla="*/ 37 h 37"/>
                  <a:gd name="T14" fmla="*/ 1126 w 1147"/>
                  <a:gd name="T15" fmla="*/ 37 h 37"/>
                  <a:gd name="T16" fmla="*/ 1126 w 1147"/>
                  <a:gd name="T17" fmla="*/ 35 h 37"/>
                  <a:gd name="T18" fmla="*/ 1143 w 1147"/>
                  <a:gd name="T19" fmla="*/ 3 h 37"/>
                  <a:gd name="T20" fmla="*/ 1147 w 1147"/>
                  <a:gd name="T21" fmla="*/ 1 h 37"/>
                  <a:gd name="T22" fmla="*/ 90 w 1147"/>
                  <a:gd name="T2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7" h="37">
                    <a:moveTo>
                      <a:pt x="90" y="1"/>
                    </a:moveTo>
                    <a:cubicBezTo>
                      <a:pt x="89" y="1"/>
                      <a:pt x="74" y="0"/>
                      <a:pt x="46" y="9"/>
                    </a:cubicBezTo>
                    <a:cubicBezTo>
                      <a:pt x="734" y="9"/>
                      <a:pt x="734" y="9"/>
                      <a:pt x="734" y="9"/>
                    </a:cubicBezTo>
                    <a:cubicBezTo>
                      <a:pt x="739" y="9"/>
                      <a:pt x="742" y="13"/>
                      <a:pt x="742" y="17"/>
                    </a:cubicBezTo>
                    <a:cubicBezTo>
                      <a:pt x="742" y="21"/>
                      <a:pt x="739" y="24"/>
                      <a:pt x="734" y="24"/>
                    </a:cubicBezTo>
                    <a:cubicBezTo>
                      <a:pt x="13" y="24"/>
                      <a:pt x="13" y="24"/>
                      <a:pt x="13" y="24"/>
                    </a:cubicBezTo>
                    <a:cubicBezTo>
                      <a:pt x="6" y="29"/>
                      <a:pt x="2" y="33"/>
                      <a:pt x="0" y="37"/>
                    </a:cubicBezTo>
                    <a:cubicBezTo>
                      <a:pt x="1126" y="37"/>
                      <a:pt x="1126" y="37"/>
                      <a:pt x="1126" y="37"/>
                    </a:cubicBezTo>
                    <a:cubicBezTo>
                      <a:pt x="1126" y="36"/>
                      <a:pt x="1126" y="36"/>
                      <a:pt x="1126" y="35"/>
                    </a:cubicBezTo>
                    <a:cubicBezTo>
                      <a:pt x="1126" y="24"/>
                      <a:pt x="1130" y="12"/>
                      <a:pt x="1143" y="3"/>
                    </a:cubicBezTo>
                    <a:cubicBezTo>
                      <a:pt x="1144" y="2"/>
                      <a:pt x="1145" y="2"/>
                      <a:pt x="1147" y="1"/>
                    </a:cubicBezTo>
                    <a:cubicBezTo>
                      <a:pt x="1002" y="1"/>
                      <a:pt x="90" y="1"/>
                      <a:pt x="90" y="1"/>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33">
                <a:extLst>
                  <a:ext uri="{FF2B5EF4-FFF2-40B4-BE49-F238E27FC236}">
                    <a16:creationId xmlns:a16="http://schemas.microsoft.com/office/drawing/2014/main" id="{EB9A40CB-ECC3-403F-84BF-87C061A089FB}"/>
                  </a:ext>
                </a:extLst>
              </p:cNvPr>
              <p:cNvSpPr>
                <a:spLocks noChangeAspect="1"/>
              </p:cNvSpPr>
              <p:nvPr/>
            </p:nvSpPr>
            <p:spPr bwMode="gray">
              <a:xfrm>
                <a:off x="4591" y="1753"/>
                <a:ext cx="549" cy="703"/>
              </a:xfrm>
              <a:custGeom>
                <a:avLst/>
                <a:gdLst>
                  <a:gd name="T0" fmla="*/ 1137 w 1137"/>
                  <a:gd name="T1" fmla="*/ 0 h 1454"/>
                  <a:gd name="T2" fmla="*/ 1137 w 1137"/>
                  <a:gd name="T3" fmla="*/ 1454 h 1454"/>
                  <a:gd name="T4" fmla="*/ 0 w 1137"/>
                  <a:gd name="T5" fmla="*/ 1454 h 1454"/>
                  <a:gd name="T6" fmla="*/ 0 w 1137"/>
                  <a:gd name="T7" fmla="*/ 0 h 1454"/>
                  <a:gd name="T8" fmla="*/ 1137 w 1137"/>
                  <a:gd name="T9" fmla="*/ 0 h 1454"/>
                </a:gdLst>
                <a:ahLst/>
                <a:cxnLst>
                  <a:cxn ang="0">
                    <a:pos x="T0" y="T1"/>
                  </a:cxn>
                  <a:cxn ang="0">
                    <a:pos x="T2" y="T3"/>
                  </a:cxn>
                  <a:cxn ang="0">
                    <a:pos x="T4" y="T5"/>
                  </a:cxn>
                  <a:cxn ang="0">
                    <a:pos x="T6" y="T7"/>
                  </a:cxn>
                  <a:cxn ang="0">
                    <a:pos x="T8" y="T9"/>
                  </a:cxn>
                </a:cxnLst>
                <a:rect l="0" t="0" r="r" b="b"/>
                <a:pathLst>
                  <a:path w="1137" h="1454">
                    <a:moveTo>
                      <a:pt x="1137" y="0"/>
                    </a:moveTo>
                    <a:cubicBezTo>
                      <a:pt x="1137" y="27"/>
                      <a:pt x="1137" y="1427"/>
                      <a:pt x="1137" y="1454"/>
                    </a:cubicBezTo>
                    <a:cubicBezTo>
                      <a:pt x="1110" y="1454"/>
                      <a:pt x="27" y="1454"/>
                      <a:pt x="0" y="1454"/>
                    </a:cubicBezTo>
                    <a:cubicBezTo>
                      <a:pt x="0" y="1427"/>
                      <a:pt x="0" y="27"/>
                      <a:pt x="0" y="0"/>
                    </a:cubicBezTo>
                    <a:cubicBezTo>
                      <a:pt x="27" y="0"/>
                      <a:pt x="1110" y="0"/>
                      <a:pt x="1137" y="0"/>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Rectangle 34">
                <a:extLst>
                  <a:ext uri="{FF2B5EF4-FFF2-40B4-BE49-F238E27FC236}">
                    <a16:creationId xmlns:a16="http://schemas.microsoft.com/office/drawing/2014/main" id="{5B9988D5-2045-423A-86CC-A60F12F08807}"/>
                  </a:ext>
                </a:extLst>
              </p:cNvPr>
              <p:cNvSpPr>
                <a:spLocks noChangeAspect="1" noChangeArrowheads="1"/>
              </p:cNvSpPr>
              <p:nvPr/>
            </p:nvSpPr>
            <p:spPr bwMode="gray">
              <a:xfrm>
                <a:off x="4606" y="1753"/>
                <a:ext cx="14" cy="703"/>
              </a:xfrm>
              <a:prstGeom prst="rect">
                <a:avLst/>
              </a:prstGeom>
              <a:grp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4" name="Group 2">
              <a:extLst>
                <a:ext uri="{FF2B5EF4-FFF2-40B4-BE49-F238E27FC236}">
                  <a16:creationId xmlns:a16="http://schemas.microsoft.com/office/drawing/2014/main" id="{C9B26273-B4F4-46AB-B4E2-33C1C6D59964}"/>
                </a:ext>
              </a:extLst>
            </p:cNvPr>
            <p:cNvGrpSpPr>
              <a:grpSpLocks noChangeAspect="1"/>
            </p:cNvGrpSpPr>
            <p:nvPr/>
          </p:nvGrpSpPr>
          <p:grpSpPr bwMode="auto">
            <a:xfrm rot="20283820">
              <a:off x="8660266" y="5622035"/>
              <a:ext cx="604801" cy="741679"/>
              <a:chOff x="2714" y="353"/>
              <a:chExt cx="3047" cy="3735"/>
            </a:xfrm>
            <a:solidFill>
              <a:schemeClr val="tx2">
                <a:lumMod val="20000"/>
                <a:lumOff val="80000"/>
              </a:schemeClr>
            </a:solidFill>
          </p:grpSpPr>
          <p:sp>
            <p:nvSpPr>
              <p:cNvPr id="15" name="Freeform 3">
                <a:extLst>
                  <a:ext uri="{FF2B5EF4-FFF2-40B4-BE49-F238E27FC236}">
                    <a16:creationId xmlns:a16="http://schemas.microsoft.com/office/drawing/2014/main" id="{29369145-1FCF-422B-8BA7-2ED4A10C8DBD}"/>
                  </a:ext>
                </a:extLst>
              </p:cNvPr>
              <p:cNvSpPr>
                <a:spLocks noChangeAspect="1"/>
              </p:cNvSpPr>
              <p:nvPr/>
            </p:nvSpPr>
            <p:spPr bwMode="gray">
              <a:xfrm>
                <a:off x="2714" y="353"/>
                <a:ext cx="3047" cy="3735"/>
              </a:xfrm>
              <a:custGeom>
                <a:avLst/>
                <a:gdLst>
                  <a:gd name="T0" fmla="*/ 1289 w 1290"/>
                  <a:gd name="T1" fmla="*/ 17 h 1581"/>
                  <a:gd name="T2" fmla="*/ 1289 w 1290"/>
                  <a:gd name="T3" fmla="*/ 16 h 1581"/>
                  <a:gd name="T4" fmla="*/ 1289 w 1290"/>
                  <a:gd name="T5" fmla="*/ 14 h 1581"/>
                  <a:gd name="T6" fmla="*/ 1288 w 1290"/>
                  <a:gd name="T7" fmla="*/ 11 h 1581"/>
                  <a:gd name="T8" fmla="*/ 1286 w 1290"/>
                  <a:gd name="T9" fmla="*/ 9 h 1581"/>
                  <a:gd name="T10" fmla="*/ 1285 w 1290"/>
                  <a:gd name="T11" fmla="*/ 7 h 1581"/>
                  <a:gd name="T12" fmla="*/ 1282 w 1290"/>
                  <a:gd name="T13" fmla="*/ 5 h 1581"/>
                  <a:gd name="T14" fmla="*/ 1280 w 1290"/>
                  <a:gd name="T15" fmla="*/ 4 h 1581"/>
                  <a:gd name="T16" fmla="*/ 1275 w 1290"/>
                  <a:gd name="T17" fmla="*/ 3 h 1581"/>
                  <a:gd name="T18" fmla="*/ 135 w 1290"/>
                  <a:gd name="T19" fmla="*/ 3 h 1581"/>
                  <a:gd name="T20" fmla="*/ 57 w 1290"/>
                  <a:gd name="T21" fmla="*/ 22 h 1581"/>
                  <a:gd name="T22" fmla="*/ 11 w 1290"/>
                  <a:gd name="T23" fmla="*/ 88 h 1581"/>
                  <a:gd name="T24" fmla="*/ 11 w 1290"/>
                  <a:gd name="T25" fmla="*/ 89 h 1581"/>
                  <a:gd name="T26" fmla="*/ 11 w 1290"/>
                  <a:gd name="T27" fmla="*/ 1561 h 1581"/>
                  <a:gd name="T28" fmla="*/ 10 w 1290"/>
                  <a:gd name="T29" fmla="*/ 1566 h 1581"/>
                  <a:gd name="T30" fmla="*/ 11 w 1290"/>
                  <a:gd name="T31" fmla="*/ 1570 h 1581"/>
                  <a:gd name="T32" fmla="*/ 25 w 1290"/>
                  <a:gd name="T33" fmla="*/ 1581 h 1581"/>
                  <a:gd name="T34" fmla="*/ 1190 w 1290"/>
                  <a:gd name="T35" fmla="*/ 1581 h 1581"/>
                  <a:gd name="T36" fmla="*/ 1203 w 1290"/>
                  <a:gd name="T37" fmla="*/ 1573 h 1581"/>
                  <a:gd name="T38" fmla="*/ 1232 w 1290"/>
                  <a:gd name="T39" fmla="*/ 1543 h 1581"/>
                  <a:gd name="T40" fmla="*/ 1273 w 1290"/>
                  <a:gd name="T41" fmla="*/ 1520 h 1581"/>
                  <a:gd name="T42" fmla="*/ 1282 w 1290"/>
                  <a:gd name="T43" fmla="*/ 1516 h 1581"/>
                  <a:gd name="T44" fmla="*/ 1289 w 1290"/>
                  <a:gd name="T45" fmla="*/ 1504 h 1581"/>
                  <a:gd name="T46" fmla="*/ 1290 w 1290"/>
                  <a:gd name="T47" fmla="*/ 1462 h 1581"/>
                  <a:gd name="T48" fmla="*/ 1290 w 1290"/>
                  <a:gd name="T49" fmla="*/ 18 h 1581"/>
                  <a:gd name="T50" fmla="*/ 1289 w 1290"/>
                  <a:gd name="T51" fmla="*/ 17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0" h="1581">
                    <a:moveTo>
                      <a:pt x="1289" y="17"/>
                    </a:moveTo>
                    <a:cubicBezTo>
                      <a:pt x="1289" y="17"/>
                      <a:pt x="1289" y="16"/>
                      <a:pt x="1289" y="16"/>
                    </a:cubicBezTo>
                    <a:cubicBezTo>
                      <a:pt x="1289" y="15"/>
                      <a:pt x="1289" y="15"/>
                      <a:pt x="1289" y="14"/>
                    </a:cubicBezTo>
                    <a:cubicBezTo>
                      <a:pt x="1289" y="13"/>
                      <a:pt x="1288" y="12"/>
                      <a:pt x="1288" y="11"/>
                    </a:cubicBezTo>
                    <a:cubicBezTo>
                      <a:pt x="1288" y="10"/>
                      <a:pt x="1287" y="10"/>
                      <a:pt x="1286" y="9"/>
                    </a:cubicBezTo>
                    <a:cubicBezTo>
                      <a:pt x="1286" y="8"/>
                      <a:pt x="1285" y="7"/>
                      <a:pt x="1285" y="7"/>
                    </a:cubicBezTo>
                    <a:cubicBezTo>
                      <a:pt x="1284" y="6"/>
                      <a:pt x="1283" y="5"/>
                      <a:pt x="1282" y="5"/>
                    </a:cubicBezTo>
                    <a:cubicBezTo>
                      <a:pt x="1281" y="5"/>
                      <a:pt x="1281" y="4"/>
                      <a:pt x="1280" y="4"/>
                    </a:cubicBezTo>
                    <a:cubicBezTo>
                      <a:pt x="1278" y="3"/>
                      <a:pt x="1277" y="3"/>
                      <a:pt x="1275" y="3"/>
                    </a:cubicBezTo>
                    <a:cubicBezTo>
                      <a:pt x="135" y="3"/>
                      <a:pt x="135" y="3"/>
                      <a:pt x="135" y="3"/>
                    </a:cubicBezTo>
                    <a:cubicBezTo>
                      <a:pt x="134" y="2"/>
                      <a:pt x="105" y="0"/>
                      <a:pt x="57" y="22"/>
                    </a:cubicBezTo>
                    <a:cubicBezTo>
                      <a:pt x="0" y="48"/>
                      <a:pt x="10" y="86"/>
                      <a:pt x="11" y="88"/>
                    </a:cubicBezTo>
                    <a:cubicBezTo>
                      <a:pt x="11" y="88"/>
                      <a:pt x="11" y="89"/>
                      <a:pt x="11" y="89"/>
                    </a:cubicBezTo>
                    <a:cubicBezTo>
                      <a:pt x="11" y="1561"/>
                      <a:pt x="11" y="1561"/>
                      <a:pt x="11" y="1561"/>
                    </a:cubicBezTo>
                    <a:cubicBezTo>
                      <a:pt x="11" y="1563"/>
                      <a:pt x="10" y="1564"/>
                      <a:pt x="10" y="1566"/>
                    </a:cubicBezTo>
                    <a:cubicBezTo>
                      <a:pt x="10" y="1567"/>
                      <a:pt x="10" y="1569"/>
                      <a:pt x="11" y="1570"/>
                    </a:cubicBezTo>
                    <a:cubicBezTo>
                      <a:pt x="13" y="1576"/>
                      <a:pt x="19" y="1581"/>
                      <a:pt x="25" y="1581"/>
                    </a:cubicBezTo>
                    <a:cubicBezTo>
                      <a:pt x="1190" y="1581"/>
                      <a:pt x="1190" y="1581"/>
                      <a:pt x="1190" y="1581"/>
                    </a:cubicBezTo>
                    <a:cubicBezTo>
                      <a:pt x="1195" y="1581"/>
                      <a:pt x="1200" y="1578"/>
                      <a:pt x="1203" y="1573"/>
                    </a:cubicBezTo>
                    <a:cubicBezTo>
                      <a:pt x="1203" y="1573"/>
                      <a:pt x="1209" y="1563"/>
                      <a:pt x="1232" y="1543"/>
                    </a:cubicBezTo>
                    <a:cubicBezTo>
                      <a:pt x="1250" y="1527"/>
                      <a:pt x="1265" y="1523"/>
                      <a:pt x="1273" y="1520"/>
                    </a:cubicBezTo>
                    <a:cubicBezTo>
                      <a:pt x="1282" y="1516"/>
                      <a:pt x="1282" y="1516"/>
                      <a:pt x="1282" y="1516"/>
                    </a:cubicBezTo>
                    <a:cubicBezTo>
                      <a:pt x="1287" y="1514"/>
                      <a:pt x="1289" y="1510"/>
                      <a:pt x="1289" y="1504"/>
                    </a:cubicBezTo>
                    <a:cubicBezTo>
                      <a:pt x="1290" y="1462"/>
                      <a:pt x="1290" y="1462"/>
                      <a:pt x="1290" y="1462"/>
                    </a:cubicBezTo>
                    <a:cubicBezTo>
                      <a:pt x="1290" y="18"/>
                      <a:pt x="1290" y="18"/>
                      <a:pt x="1290" y="18"/>
                    </a:cubicBezTo>
                    <a:cubicBezTo>
                      <a:pt x="1290" y="17"/>
                      <a:pt x="1289" y="17"/>
                      <a:pt x="1289" y="17"/>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4">
                <a:extLst>
                  <a:ext uri="{FF2B5EF4-FFF2-40B4-BE49-F238E27FC236}">
                    <a16:creationId xmlns:a16="http://schemas.microsoft.com/office/drawing/2014/main" id="{41271EB3-FAC9-40D9-94CC-F1E8DF670FCC}"/>
                  </a:ext>
                </a:extLst>
              </p:cNvPr>
              <p:cNvSpPr>
                <a:spLocks noChangeAspect="1"/>
              </p:cNvSpPr>
              <p:nvPr/>
            </p:nvSpPr>
            <p:spPr bwMode="gray">
              <a:xfrm>
                <a:off x="5544" y="441"/>
                <a:ext cx="146" cy="3522"/>
              </a:xfrm>
              <a:custGeom>
                <a:avLst/>
                <a:gdLst>
                  <a:gd name="T0" fmla="*/ 7 w 62"/>
                  <a:gd name="T1" fmla="*/ 22 h 1491"/>
                  <a:gd name="T2" fmla="*/ 6 w 62"/>
                  <a:gd name="T3" fmla="*/ 22 h 1491"/>
                  <a:gd name="T4" fmla="*/ 4 w 62"/>
                  <a:gd name="T5" fmla="*/ 39 h 1491"/>
                  <a:gd name="T6" fmla="*/ 6 w 62"/>
                  <a:gd name="T7" fmla="*/ 50 h 1491"/>
                  <a:gd name="T8" fmla="*/ 6 w 62"/>
                  <a:gd name="T9" fmla="*/ 1491 h 1491"/>
                  <a:gd name="T10" fmla="*/ 15 w 62"/>
                  <a:gd name="T11" fmla="*/ 1483 h 1491"/>
                  <a:gd name="T12" fmla="*/ 61 w 62"/>
                  <a:gd name="T13" fmla="*/ 1456 h 1491"/>
                  <a:gd name="T14" fmla="*/ 62 w 62"/>
                  <a:gd name="T15" fmla="*/ 1424 h 1491"/>
                  <a:gd name="T16" fmla="*/ 62 w 62"/>
                  <a:gd name="T17" fmla="*/ 0 h 1491"/>
                  <a:gd name="T18" fmla="*/ 7 w 62"/>
                  <a:gd name="T19" fmla="*/ 22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491">
                    <a:moveTo>
                      <a:pt x="7" y="22"/>
                    </a:moveTo>
                    <a:cubicBezTo>
                      <a:pt x="6" y="22"/>
                      <a:pt x="6" y="22"/>
                      <a:pt x="6" y="22"/>
                    </a:cubicBezTo>
                    <a:cubicBezTo>
                      <a:pt x="1" y="27"/>
                      <a:pt x="0" y="32"/>
                      <a:pt x="4" y="39"/>
                    </a:cubicBezTo>
                    <a:cubicBezTo>
                      <a:pt x="6" y="42"/>
                      <a:pt x="7" y="46"/>
                      <a:pt x="6" y="50"/>
                    </a:cubicBezTo>
                    <a:cubicBezTo>
                      <a:pt x="6" y="1491"/>
                      <a:pt x="6" y="1491"/>
                      <a:pt x="6" y="1491"/>
                    </a:cubicBezTo>
                    <a:cubicBezTo>
                      <a:pt x="8" y="1489"/>
                      <a:pt x="11" y="1486"/>
                      <a:pt x="15" y="1483"/>
                    </a:cubicBezTo>
                    <a:cubicBezTo>
                      <a:pt x="34" y="1466"/>
                      <a:pt x="51" y="1460"/>
                      <a:pt x="61" y="1456"/>
                    </a:cubicBezTo>
                    <a:cubicBezTo>
                      <a:pt x="61" y="1444"/>
                      <a:pt x="62" y="1424"/>
                      <a:pt x="62" y="1424"/>
                    </a:cubicBezTo>
                    <a:cubicBezTo>
                      <a:pt x="62" y="1424"/>
                      <a:pt x="62" y="87"/>
                      <a:pt x="62" y="0"/>
                    </a:cubicBezTo>
                    <a:cubicBezTo>
                      <a:pt x="43" y="5"/>
                      <a:pt x="19" y="13"/>
                      <a:pt x="7" y="22"/>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5">
                <a:extLst>
                  <a:ext uri="{FF2B5EF4-FFF2-40B4-BE49-F238E27FC236}">
                    <a16:creationId xmlns:a16="http://schemas.microsoft.com/office/drawing/2014/main" id="{B5A7EA74-193D-4C80-AA56-E06B554DEDDB}"/>
                  </a:ext>
                </a:extLst>
              </p:cNvPr>
              <p:cNvSpPr>
                <a:spLocks noChangeAspect="1"/>
              </p:cNvSpPr>
              <p:nvPr/>
            </p:nvSpPr>
            <p:spPr bwMode="gray">
              <a:xfrm>
                <a:off x="5518" y="4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6">
                <a:extLst>
                  <a:ext uri="{FF2B5EF4-FFF2-40B4-BE49-F238E27FC236}">
                    <a16:creationId xmlns:a16="http://schemas.microsoft.com/office/drawing/2014/main" id="{48679922-6E9B-481A-BC0A-270FEBF97C83}"/>
                  </a:ext>
                </a:extLst>
              </p:cNvPr>
              <p:cNvSpPr>
                <a:spLocks noChangeAspect="1"/>
              </p:cNvSpPr>
              <p:nvPr/>
            </p:nvSpPr>
            <p:spPr bwMode="gray">
              <a:xfrm>
                <a:off x="2818" y="429"/>
                <a:ext cx="2709" cy="87"/>
              </a:xfrm>
              <a:custGeom>
                <a:avLst/>
                <a:gdLst>
                  <a:gd name="T0" fmla="*/ 90 w 1147"/>
                  <a:gd name="T1" fmla="*/ 1 h 37"/>
                  <a:gd name="T2" fmla="*/ 46 w 1147"/>
                  <a:gd name="T3" fmla="*/ 9 h 37"/>
                  <a:gd name="T4" fmla="*/ 734 w 1147"/>
                  <a:gd name="T5" fmla="*/ 9 h 37"/>
                  <a:gd name="T6" fmla="*/ 742 w 1147"/>
                  <a:gd name="T7" fmla="*/ 17 h 37"/>
                  <a:gd name="T8" fmla="*/ 734 w 1147"/>
                  <a:gd name="T9" fmla="*/ 24 h 37"/>
                  <a:gd name="T10" fmla="*/ 13 w 1147"/>
                  <a:gd name="T11" fmla="*/ 24 h 37"/>
                  <a:gd name="T12" fmla="*/ 0 w 1147"/>
                  <a:gd name="T13" fmla="*/ 37 h 37"/>
                  <a:gd name="T14" fmla="*/ 1126 w 1147"/>
                  <a:gd name="T15" fmla="*/ 37 h 37"/>
                  <a:gd name="T16" fmla="*/ 1126 w 1147"/>
                  <a:gd name="T17" fmla="*/ 35 h 37"/>
                  <a:gd name="T18" fmla="*/ 1143 w 1147"/>
                  <a:gd name="T19" fmla="*/ 3 h 37"/>
                  <a:gd name="T20" fmla="*/ 1147 w 1147"/>
                  <a:gd name="T21" fmla="*/ 1 h 37"/>
                  <a:gd name="T22" fmla="*/ 90 w 1147"/>
                  <a:gd name="T2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7" h="37">
                    <a:moveTo>
                      <a:pt x="90" y="1"/>
                    </a:moveTo>
                    <a:cubicBezTo>
                      <a:pt x="89" y="1"/>
                      <a:pt x="74" y="0"/>
                      <a:pt x="46" y="9"/>
                    </a:cubicBezTo>
                    <a:cubicBezTo>
                      <a:pt x="734" y="9"/>
                      <a:pt x="734" y="9"/>
                      <a:pt x="734" y="9"/>
                    </a:cubicBezTo>
                    <a:cubicBezTo>
                      <a:pt x="739" y="9"/>
                      <a:pt x="742" y="13"/>
                      <a:pt x="742" y="17"/>
                    </a:cubicBezTo>
                    <a:cubicBezTo>
                      <a:pt x="742" y="21"/>
                      <a:pt x="739" y="24"/>
                      <a:pt x="734" y="24"/>
                    </a:cubicBezTo>
                    <a:cubicBezTo>
                      <a:pt x="13" y="24"/>
                      <a:pt x="13" y="24"/>
                      <a:pt x="13" y="24"/>
                    </a:cubicBezTo>
                    <a:cubicBezTo>
                      <a:pt x="6" y="29"/>
                      <a:pt x="2" y="33"/>
                      <a:pt x="0" y="37"/>
                    </a:cubicBezTo>
                    <a:cubicBezTo>
                      <a:pt x="1126" y="37"/>
                      <a:pt x="1126" y="37"/>
                      <a:pt x="1126" y="37"/>
                    </a:cubicBezTo>
                    <a:cubicBezTo>
                      <a:pt x="1126" y="36"/>
                      <a:pt x="1126" y="36"/>
                      <a:pt x="1126" y="35"/>
                    </a:cubicBezTo>
                    <a:cubicBezTo>
                      <a:pt x="1126" y="24"/>
                      <a:pt x="1130" y="12"/>
                      <a:pt x="1143" y="3"/>
                    </a:cubicBezTo>
                    <a:cubicBezTo>
                      <a:pt x="1144" y="2"/>
                      <a:pt x="1145" y="2"/>
                      <a:pt x="1147" y="1"/>
                    </a:cubicBezTo>
                    <a:cubicBezTo>
                      <a:pt x="1002" y="1"/>
                      <a:pt x="90" y="1"/>
                      <a:pt x="90" y="1"/>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7">
                <a:extLst>
                  <a:ext uri="{FF2B5EF4-FFF2-40B4-BE49-F238E27FC236}">
                    <a16:creationId xmlns:a16="http://schemas.microsoft.com/office/drawing/2014/main" id="{0F69852B-7978-4EEB-A69E-D8DF06381186}"/>
                  </a:ext>
                </a:extLst>
              </p:cNvPr>
              <p:cNvSpPr>
                <a:spLocks noChangeAspect="1"/>
              </p:cNvSpPr>
              <p:nvPr/>
            </p:nvSpPr>
            <p:spPr bwMode="gray">
              <a:xfrm>
                <a:off x="2806" y="585"/>
                <a:ext cx="2686" cy="3434"/>
              </a:xfrm>
              <a:custGeom>
                <a:avLst/>
                <a:gdLst>
                  <a:gd name="T0" fmla="*/ 1137 w 1137"/>
                  <a:gd name="T1" fmla="*/ 0 h 1454"/>
                  <a:gd name="T2" fmla="*/ 1137 w 1137"/>
                  <a:gd name="T3" fmla="*/ 1454 h 1454"/>
                  <a:gd name="T4" fmla="*/ 0 w 1137"/>
                  <a:gd name="T5" fmla="*/ 1454 h 1454"/>
                  <a:gd name="T6" fmla="*/ 0 w 1137"/>
                  <a:gd name="T7" fmla="*/ 0 h 1454"/>
                  <a:gd name="T8" fmla="*/ 1137 w 1137"/>
                  <a:gd name="T9" fmla="*/ 0 h 1454"/>
                </a:gdLst>
                <a:ahLst/>
                <a:cxnLst>
                  <a:cxn ang="0">
                    <a:pos x="T0" y="T1"/>
                  </a:cxn>
                  <a:cxn ang="0">
                    <a:pos x="T2" y="T3"/>
                  </a:cxn>
                  <a:cxn ang="0">
                    <a:pos x="T4" y="T5"/>
                  </a:cxn>
                  <a:cxn ang="0">
                    <a:pos x="T6" y="T7"/>
                  </a:cxn>
                  <a:cxn ang="0">
                    <a:pos x="T8" y="T9"/>
                  </a:cxn>
                </a:cxnLst>
                <a:rect l="0" t="0" r="r" b="b"/>
                <a:pathLst>
                  <a:path w="1137" h="1454">
                    <a:moveTo>
                      <a:pt x="1137" y="0"/>
                    </a:moveTo>
                    <a:cubicBezTo>
                      <a:pt x="1137" y="27"/>
                      <a:pt x="1137" y="1427"/>
                      <a:pt x="1137" y="1454"/>
                    </a:cubicBezTo>
                    <a:cubicBezTo>
                      <a:pt x="1110" y="1454"/>
                      <a:pt x="27" y="1454"/>
                      <a:pt x="0" y="1454"/>
                    </a:cubicBezTo>
                    <a:cubicBezTo>
                      <a:pt x="0" y="1427"/>
                      <a:pt x="0" y="27"/>
                      <a:pt x="0" y="0"/>
                    </a:cubicBezTo>
                    <a:cubicBezTo>
                      <a:pt x="27" y="0"/>
                      <a:pt x="1110" y="0"/>
                      <a:pt x="1137" y="0"/>
                    </a:cubicBez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Rectangle 8">
                <a:extLst>
                  <a:ext uri="{FF2B5EF4-FFF2-40B4-BE49-F238E27FC236}">
                    <a16:creationId xmlns:a16="http://schemas.microsoft.com/office/drawing/2014/main" id="{28C51BEB-9983-4C2B-9C8A-AC1AF9476144}"/>
                  </a:ext>
                </a:extLst>
              </p:cNvPr>
              <p:cNvSpPr>
                <a:spLocks noChangeAspect="1" noChangeArrowheads="1"/>
              </p:cNvSpPr>
              <p:nvPr/>
            </p:nvSpPr>
            <p:spPr bwMode="gray">
              <a:xfrm>
                <a:off x="2880" y="585"/>
                <a:ext cx="70" cy="3434"/>
              </a:xfrm>
              <a:prstGeom prst="rect">
                <a:avLst/>
              </a:prstGeom>
              <a:grp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Rectangle 9">
                <a:extLst>
                  <a:ext uri="{FF2B5EF4-FFF2-40B4-BE49-F238E27FC236}">
                    <a16:creationId xmlns:a16="http://schemas.microsoft.com/office/drawing/2014/main" id="{6129EFE8-D9D4-4BD7-9C15-5E6DF98F7B4E}"/>
                  </a:ext>
                </a:extLst>
              </p:cNvPr>
              <p:cNvSpPr>
                <a:spLocks noChangeAspect="1" noChangeArrowheads="1"/>
              </p:cNvSpPr>
              <p:nvPr/>
            </p:nvSpPr>
            <p:spPr bwMode="gray">
              <a:xfrm>
                <a:off x="3269" y="1149"/>
                <a:ext cx="1760" cy="874"/>
              </a:xfrm>
              <a:prstGeom prst="rect">
                <a:avLst/>
              </a:prstGeom>
              <a:grp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Rectangle 10">
                <a:extLst>
                  <a:ext uri="{FF2B5EF4-FFF2-40B4-BE49-F238E27FC236}">
                    <a16:creationId xmlns:a16="http://schemas.microsoft.com/office/drawing/2014/main" id="{5C264B42-8FBE-490F-BBA1-E48AC6511130}"/>
                  </a:ext>
                </a:extLst>
              </p:cNvPr>
              <p:cNvSpPr>
                <a:spLocks noChangeAspect="1" noChangeArrowheads="1"/>
              </p:cNvSpPr>
              <p:nvPr/>
            </p:nvSpPr>
            <p:spPr bwMode="gray">
              <a:xfrm>
                <a:off x="3673" y="3240"/>
                <a:ext cx="950" cy="236"/>
              </a:xfrm>
              <a:prstGeom prst="rect">
                <a:avLst/>
              </a:prstGeom>
              <a:grp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11">
                <a:extLst>
                  <a:ext uri="{FF2B5EF4-FFF2-40B4-BE49-F238E27FC236}">
                    <a16:creationId xmlns:a16="http://schemas.microsoft.com/office/drawing/2014/main" id="{C9C8AC66-3A66-4879-8DE2-6AED3A41CA48}"/>
                  </a:ext>
                </a:extLst>
              </p:cNvPr>
              <p:cNvSpPr>
                <a:spLocks noChangeAspect="1"/>
              </p:cNvSpPr>
              <p:nvPr/>
            </p:nvSpPr>
            <p:spPr bwMode="gray">
              <a:xfrm>
                <a:off x="3673" y="3240"/>
                <a:ext cx="973" cy="260"/>
              </a:xfrm>
              <a:custGeom>
                <a:avLst/>
                <a:gdLst>
                  <a:gd name="T0" fmla="*/ 392 w 412"/>
                  <a:gd name="T1" fmla="*/ 0 h 110"/>
                  <a:gd name="T2" fmla="*/ 392 w 412"/>
                  <a:gd name="T3" fmla="*/ 90 h 110"/>
                  <a:gd name="T4" fmla="*/ 0 w 412"/>
                  <a:gd name="T5" fmla="*/ 90 h 110"/>
                  <a:gd name="T6" fmla="*/ 0 w 412"/>
                  <a:gd name="T7" fmla="*/ 110 h 110"/>
                  <a:gd name="T8" fmla="*/ 412 w 412"/>
                  <a:gd name="T9" fmla="*/ 110 h 110"/>
                  <a:gd name="T10" fmla="*/ 412 w 412"/>
                  <a:gd name="T11" fmla="*/ 0 h 110"/>
                  <a:gd name="T12" fmla="*/ 392 w 412"/>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412" h="110">
                    <a:moveTo>
                      <a:pt x="392" y="0"/>
                    </a:moveTo>
                    <a:cubicBezTo>
                      <a:pt x="392" y="0"/>
                      <a:pt x="392" y="73"/>
                      <a:pt x="392" y="90"/>
                    </a:cubicBezTo>
                    <a:cubicBezTo>
                      <a:pt x="373" y="90"/>
                      <a:pt x="0" y="90"/>
                      <a:pt x="0" y="90"/>
                    </a:cubicBezTo>
                    <a:cubicBezTo>
                      <a:pt x="0" y="110"/>
                      <a:pt x="0" y="110"/>
                      <a:pt x="0" y="110"/>
                    </a:cubicBezTo>
                    <a:cubicBezTo>
                      <a:pt x="412" y="110"/>
                      <a:pt x="412" y="110"/>
                      <a:pt x="412" y="110"/>
                    </a:cubicBezTo>
                    <a:cubicBezTo>
                      <a:pt x="412" y="0"/>
                      <a:pt x="412" y="0"/>
                      <a:pt x="412" y="0"/>
                    </a:cubicBezTo>
                    <a:lnTo>
                      <a:pt x="392" y="0"/>
                    </a:ln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12">
                <a:extLst>
                  <a:ext uri="{FF2B5EF4-FFF2-40B4-BE49-F238E27FC236}">
                    <a16:creationId xmlns:a16="http://schemas.microsoft.com/office/drawing/2014/main" id="{8DE993F2-1EB2-458C-B1A9-020CD2A4138A}"/>
                  </a:ext>
                </a:extLst>
              </p:cNvPr>
              <p:cNvSpPr>
                <a:spLocks noChangeAspect="1"/>
              </p:cNvSpPr>
              <p:nvPr/>
            </p:nvSpPr>
            <p:spPr bwMode="gray">
              <a:xfrm>
                <a:off x="3269" y="1149"/>
                <a:ext cx="1795" cy="910"/>
              </a:xfrm>
              <a:custGeom>
                <a:avLst/>
                <a:gdLst>
                  <a:gd name="T0" fmla="*/ 730 w 760"/>
                  <a:gd name="T1" fmla="*/ 0 h 385"/>
                  <a:gd name="T2" fmla="*/ 730 w 760"/>
                  <a:gd name="T3" fmla="*/ 355 h 385"/>
                  <a:gd name="T4" fmla="*/ 0 w 760"/>
                  <a:gd name="T5" fmla="*/ 355 h 385"/>
                  <a:gd name="T6" fmla="*/ 0 w 760"/>
                  <a:gd name="T7" fmla="*/ 385 h 385"/>
                  <a:gd name="T8" fmla="*/ 760 w 760"/>
                  <a:gd name="T9" fmla="*/ 385 h 385"/>
                  <a:gd name="T10" fmla="*/ 760 w 760"/>
                  <a:gd name="T11" fmla="*/ 0 h 385"/>
                  <a:gd name="T12" fmla="*/ 730 w 760"/>
                  <a:gd name="T13" fmla="*/ 0 h 385"/>
                </a:gdLst>
                <a:ahLst/>
                <a:cxnLst>
                  <a:cxn ang="0">
                    <a:pos x="T0" y="T1"/>
                  </a:cxn>
                  <a:cxn ang="0">
                    <a:pos x="T2" y="T3"/>
                  </a:cxn>
                  <a:cxn ang="0">
                    <a:pos x="T4" y="T5"/>
                  </a:cxn>
                  <a:cxn ang="0">
                    <a:pos x="T6" y="T7"/>
                  </a:cxn>
                  <a:cxn ang="0">
                    <a:pos x="T8" y="T9"/>
                  </a:cxn>
                  <a:cxn ang="0">
                    <a:pos x="T10" y="T11"/>
                  </a:cxn>
                  <a:cxn ang="0">
                    <a:pos x="T12" y="T13"/>
                  </a:cxn>
                </a:cxnLst>
                <a:rect l="0" t="0" r="r" b="b"/>
                <a:pathLst>
                  <a:path w="760" h="385">
                    <a:moveTo>
                      <a:pt x="730" y="0"/>
                    </a:moveTo>
                    <a:cubicBezTo>
                      <a:pt x="730" y="0"/>
                      <a:pt x="730" y="327"/>
                      <a:pt x="730" y="355"/>
                    </a:cubicBezTo>
                    <a:cubicBezTo>
                      <a:pt x="701" y="355"/>
                      <a:pt x="0" y="355"/>
                      <a:pt x="0" y="355"/>
                    </a:cubicBezTo>
                    <a:cubicBezTo>
                      <a:pt x="0" y="385"/>
                      <a:pt x="0" y="385"/>
                      <a:pt x="0" y="385"/>
                    </a:cubicBezTo>
                    <a:cubicBezTo>
                      <a:pt x="760" y="385"/>
                      <a:pt x="760" y="385"/>
                      <a:pt x="760" y="385"/>
                    </a:cubicBezTo>
                    <a:cubicBezTo>
                      <a:pt x="760" y="0"/>
                      <a:pt x="760" y="0"/>
                      <a:pt x="760" y="0"/>
                    </a:cubicBezTo>
                    <a:lnTo>
                      <a:pt x="730" y="0"/>
                    </a:lnTo>
                    <a:close/>
                  </a:path>
                </a:pathLst>
              </a:custGeom>
              <a:grp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spTree>
    <p:extLst>
      <p:ext uri="{BB962C8B-B14F-4D97-AF65-F5344CB8AC3E}">
        <p14:creationId xmlns:p14="http://schemas.microsoft.com/office/powerpoint/2010/main" val="277729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（２）対応マニュアルの作成と共有・運用②</a:t>
            </a:r>
          </a:p>
        </p:txBody>
      </p:sp>
      <p:grpSp>
        <p:nvGrpSpPr>
          <p:cNvPr id="13" name="グループ化 12">
            <a:extLst>
              <a:ext uri="{FF2B5EF4-FFF2-40B4-BE49-F238E27FC236}">
                <a16:creationId xmlns:a16="http://schemas.microsoft.com/office/drawing/2014/main" id="{04218F02-F05D-4E1B-8F32-99092D49D80E}"/>
              </a:ext>
            </a:extLst>
          </p:cNvPr>
          <p:cNvGrpSpPr/>
          <p:nvPr/>
        </p:nvGrpSpPr>
        <p:grpSpPr>
          <a:xfrm>
            <a:off x="405668" y="980728"/>
            <a:ext cx="9083836" cy="3565301"/>
            <a:chOff x="407198" y="1052736"/>
            <a:chExt cx="9083836" cy="3565301"/>
          </a:xfrm>
        </p:grpSpPr>
        <p:sp>
          <p:nvSpPr>
            <p:cNvPr id="14" name="コンテンツ プレースホルダー 2">
              <a:extLst>
                <a:ext uri="{FF2B5EF4-FFF2-40B4-BE49-F238E27FC236}">
                  <a16:creationId xmlns:a16="http://schemas.microsoft.com/office/drawing/2014/main" id="{E62EB4ED-8203-4F04-B335-98C62AE5898C}"/>
                </a:ext>
              </a:extLst>
            </p:cNvPr>
            <p:cNvSpPr txBox="1">
              <a:spLocks/>
            </p:cNvSpPr>
            <p:nvPr/>
          </p:nvSpPr>
          <p:spPr>
            <a:xfrm>
              <a:off x="704528" y="1753989"/>
              <a:ext cx="8786506" cy="271869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施設・事業所で定めたマニュアルは、</a:t>
              </a:r>
              <a:r>
                <a:rPr lang="ja-JP" altLang="en-US" b="1" u="sng" dirty="0">
                  <a:latin typeface="游ゴシック" panose="020B0400000000000000" pitchFamily="50" charset="-128"/>
                  <a:ea typeface="游ゴシック" panose="020B0400000000000000" pitchFamily="50" charset="-128"/>
                </a:rPr>
                <a:t>現場の実態や経験を踏まえて、定期的な見直しや更新</a:t>
              </a:r>
              <a:r>
                <a:rPr lang="ja-JP" altLang="en-US" dirty="0">
                  <a:latin typeface="游ゴシック" panose="020B0400000000000000" pitchFamily="50" charset="-128"/>
                  <a:ea typeface="游ゴシック" panose="020B0400000000000000" pitchFamily="50" charset="-128"/>
                </a:rPr>
                <a:t>を行いましょう。</a:t>
              </a:r>
              <a:endParaRPr lang="en-US" altLang="ja-JP" dirty="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見直しや更新の中で、</a:t>
              </a:r>
              <a:r>
                <a:rPr lang="ja-JP" altLang="en-US" b="1" u="sng" dirty="0">
                  <a:latin typeface="游ゴシック" panose="020B0400000000000000" pitchFamily="50" charset="-128"/>
                  <a:ea typeface="游ゴシック" panose="020B0400000000000000" pitchFamily="50" charset="-128"/>
                </a:rPr>
                <a:t>ハラスメントに対し感じていることなどを職員同士で共有</a:t>
              </a:r>
              <a:r>
                <a:rPr lang="ja-JP" altLang="en-US" dirty="0">
                  <a:latin typeface="游ゴシック" panose="020B0400000000000000" pitchFamily="50" charset="-128"/>
                  <a:ea typeface="游ゴシック" panose="020B0400000000000000" pitchFamily="50" charset="-128"/>
                </a:rPr>
                <a:t>するなど、施設・事業所内で話し合うことで、</a:t>
              </a:r>
              <a:r>
                <a:rPr lang="ja-JP" altLang="en-US" b="1" u="sng" dirty="0">
                  <a:latin typeface="游ゴシック" panose="020B0400000000000000" pitchFamily="50" charset="-128"/>
                  <a:ea typeface="游ゴシック" panose="020B0400000000000000" pitchFamily="50" charset="-128"/>
                </a:rPr>
                <a:t>ハラスメントへの意識や対応方法の向上</a:t>
              </a:r>
              <a:r>
                <a:rPr lang="ja-JP" altLang="en-US" dirty="0">
                  <a:latin typeface="游ゴシック" panose="020B0400000000000000" pitchFamily="50" charset="-128"/>
                  <a:ea typeface="游ゴシック" panose="020B0400000000000000" pitchFamily="50" charset="-128"/>
                </a:rPr>
                <a:t>が期待できます。</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また、</a:t>
              </a:r>
              <a:r>
                <a:rPr lang="ja-JP" altLang="en-US" b="1" u="sng" dirty="0">
                  <a:latin typeface="游ゴシック" panose="020B0400000000000000" pitchFamily="50" charset="-128"/>
                  <a:ea typeface="游ゴシック" panose="020B0400000000000000" pitchFamily="50" charset="-128"/>
                </a:rPr>
                <a:t>職場の雰囲気づくりや、働きやすい労働環境等につながります</a:t>
              </a:r>
              <a:r>
                <a:rPr lang="ja-JP" altLang="en-US" dirty="0">
                  <a:latin typeface="游ゴシック" panose="020B0400000000000000" pitchFamily="50" charset="-128"/>
                  <a:ea typeface="游ゴシック" panose="020B0400000000000000" pitchFamily="50" charset="-128"/>
                </a:rPr>
                <a:t>。 </a:t>
              </a:r>
            </a:p>
          </p:txBody>
        </p:sp>
        <p:grpSp>
          <p:nvGrpSpPr>
            <p:cNvPr id="15" name="グループ化 14">
              <a:extLst>
                <a:ext uri="{FF2B5EF4-FFF2-40B4-BE49-F238E27FC236}">
                  <a16:creationId xmlns:a16="http://schemas.microsoft.com/office/drawing/2014/main" id="{BDA8246F-C76F-4A31-9724-20898446C8FA}"/>
                </a:ext>
              </a:extLst>
            </p:cNvPr>
            <p:cNvGrpSpPr/>
            <p:nvPr/>
          </p:nvGrpSpPr>
          <p:grpSpPr>
            <a:xfrm>
              <a:off x="407198" y="1052736"/>
              <a:ext cx="9081802" cy="3565301"/>
              <a:chOff x="407198" y="1107252"/>
              <a:chExt cx="9081802" cy="3565301"/>
            </a:xfrm>
          </p:grpSpPr>
          <p:cxnSp>
            <p:nvCxnSpPr>
              <p:cNvPr id="19" name="直線コネクタ 18">
                <a:extLst>
                  <a:ext uri="{FF2B5EF4-FFF2-40B4-BE49-F238E27FC236}">
                    <a16:creationId xmlns:a16="http://schemas.microsoft.com/office/drawing/2014/main" id="{052A3F8F-D81C-425B-B3C1-6C39A5364FCA}"/>
                  </a:ext>
                </a:extLst>
              </p:cNvPr>
              <p:cNvCxnSpPr>
                <a:cxnSpLocks/>
              </p:cNvCxnSpPr>
              <p:nvPr/>
            </p:nvCxnSpPr>
            <p:spPr>
              <a:xfrm>
                <a:off x="560512" y="1612553"/>
                <a:ext cx="0" cy="3060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0EB1430-0909-4C83-AB3D-0B1211740FE7}"/>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CFF54756-EF1D-4715-ABFA-55BEDD844068}"/>
                  </a:ext>
                </a:extLst>
              </p:cNvPr>
              <p:cNvGrpSpPr/>
              <p:nvPr/>
            </p:nvGrpSpPr>
            <p:grpSpPr>
              <a:xfrm>
                <a:off x="407198" y="1107252"/>
                <a:ext cx="4763350" cy="574126"/>
                <a:chOff x="2288703" y="5212643"/>
                <a:chExt cx="4763350" cy="574126"/>
              </a:xfrm>
            </p:grpSpPr>
            <p:sp>
              <p:nvSpPr>
                <p:cNvPr id="20" name="正方形/長方形 19">
                  <a:extLst>
                    <a:ext uri="{FF2B5EF4-FFF2-40B4-BE49-F238E27FC236}">
                      <a16:creationId xmlns:a16="http://schemas.microsoft.com/office/drawing/2014/main" id="{2036481D-FA8F-4E1A-9115-EEF21E93C63F}"/>
                    </a:ext>
                  </a:extLst>
                </p:cNvPr>
                <p:cNvSpPr/>
                <p:nvPr/>
              </p:nvSpPr>
              <p:spPr>
                <a:xfrm>
                  <a:off x="2360711" y="5318769"/>
                  <a:ext cx="4691342"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B72C9D68-A354-4116-9AA5-6F8AA95B8E97}"/>
                    </a:ext>
                  </a:extLst>
                </p:cNvPr>
                <p:cNvSpPr/>
                <p:nvPr/>
              </p:nvSpPr>
              <p:spPr>
                <a:xfrm>
                  <a:off x="2288703" y="5229201"/>
                  <a:ext cx="4691345"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対応マニュアルの共有・運用</a:t>
                  </a:r>
                </a:p>
              </p:txBody>
            </p:sp>
            <p:pic>
              <p:nvPicPr>
                <p:cNvPr id="22" name="グラフィックス 21" descr="右向き指示マーク">
                  <a:extLst>
                    <a:ext uri="{FF2B5EF4-FFF2-40B4-BE49-F238E27FC236}">
                      <a16:creationId xmlns:a16="http://schemas.microsoft.com/office/drawing/2014/main" id="{788FE613-774D-4C99-B2F7-3303BBB87E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933" y="5212643"/>
                  <a:ext cx="468000" cy="468000"/>
                </a:xfrm>
                <a:prstGeom prst="rect">
                  <a:avLst/>
                </a:prstGeom>
              </p:spPr>
            </p:pic>
          </p:grpSp>
        </p:grpSp>
      </p:grpSp>
    </p:spTree>
    <p:extLst>
      <p:ext uri="{BB962C8B-B14F-4D97-AF65-F5344CB8AC3E}">
        <p14:creationId xmlns:p14="http://schemas.microsoft.com/office/powerpoint/2010/main" val="4247980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（３）利用者や家族等への周知①</a:t>
            </a:r>
          </a:p>
        </p:txBody>
      </p:sp>
      <p:grpSp>
        <p:nvGrpSpPr>
          <p:cNvPr id="6" name="グループ化 5">
            <a:extLst>
              <a:ext uri="{FF2B5EF4-FFF2-40B4-BE49-F238E27FC236}">
                <a16:creationId xmlns:a16="http://schemas.microsoft.com/office/drawing/2014/main" id="{2216275E-159F-4A5B-98BD-A7FD4671F34E}"/>
              </a:ext>
            </a:extLst>
          </p:cNvPr>
          <p:cNvGrpSpPr/>
          <p:nvPr/>
        </p:nvGrpSpPr>
        <p:grpSpPr>
          <a:xfrm>
            <a:off x="407198" y="980728"/>
            <a:ext cx="9081802" cy="5437301"/>
            <a:chOff x="407198" y="1107252"/>
            <a:chExt cx="9081802" cy="5437301"/>
          </a:xfrm>
        </p:grpSpPr>
        <p:cxnSp>
          <p:nvCxnSpPr>
            <p:cNvPr id="9" name="直線コネクタ 8">
              <a:extLst>
                <a:ext uri="{FF2B5EF4-FFF2-40B4-BE49-F238E27FC236}">
                  <a16:creationId xmlns:a16="http://schemas.microsoft.com/office/drawing/2014/main" id="{578A74D7-7F06-461D-A653-707546DD61BB}"/>
                </a:ext>
              </a:extLst>
            </p:cNvPr>
            <p:cNvCxnSpPr/>
            <p:nvPr/>
          </p:nvCxnSpPr>
          <p:spPr>
            <a:xfrm>
              <a:off x="560512" y="1612553"/>
              <a:ext cx="0" cy="49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628A0D64-74EB-40B5-9BA2-CBE9DDAA232F}"/>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50CBBCA0-43FB-49E8-8D69-F3366AC76FC0}"/>
                </a:ext>
              </a:extLst>
            </p:cNvPr>
            <p:cNvGrpSpPr/>
            <p:nvPr/>
          </p:nvGrpSpPr>
          <p:grpSpPr>
            <a:xfrm>
              <a:off x="407198" y="1107252"/>
              <a:ext cx="6490018" cy="574126"/>
              <a:chOff x="2288703" y="5212643"/>
              <a:chExt cx="6490018" cy="574126"/>
            </a:xfrm>
          </p:grpSpPr>
          <p:sp>
            <p:nvSpPr>
              <p:cNvPr id="10" name="正方形/長方形 9">
                <a:extLst>
                  <a:ext uri="{FF2B5EF4-FFF2-40B4-BE49-F238E27FC236}">
                    <a16:creationId xmlns:a16="http://schemas.microsoft.com/office/drawing/2014/main" id="{081EB18E-308A-4E52-9EE9-5B172313AE7B}"/>
                  </a:ext>
                </a:extLst>
              </p:cNvPr>
              <p:cNvSpPr/>
              <p:nvPr/>
            </p:nvSpPr>
            <p:spPr>
              <a:xfrm>
                <a:off x="2360711" y="5318769"/>
                <a:ext cx="6418010"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2F6C73CA-02DB-49A4-A079-3710CDAC6625}"/>
                  </a:ext>
                </a:extLst>
              </p:cNvPr>
              <p:cNvSpPr/>
              <p:nvPr/>
            </p:nvSpPr>
            <p:spPr>
              <a:xfrm>
                <a:off x="2288703" y="5229201"/>
                <a:ext cx="6418010"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利用者や家族等への周知とそのポイント</a:t>
                </a:r>
              </a:p>
            </p:txBody>
          </p:sp>
          <p:pic>
            <p:nvPicPr>
              <p:cNvPr id="12" name="グラフィックス 11" descr="右向き指示マーク">
                <a:extLst>
                  <a:ext uri="{FF2B5EF4-FFF2-40B4-BE49-F238E27FC236}">
                    <a16:creationId xmlns:a16="http://schemas.microsoft.com/office/drawing/2014/main" id="{87FA2650-E7AE-4B20-AFDF-3EEA12D29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933" y="5212643"/>
                <a:ext cx="468000" cy="468000"/>
              </a:xfrm>
              <a:prstGeom prst="rect">
                <a:avLst/>
              </a:prstGeom>
            </p:spPr>
          </p:pic>
        </p:grpSp>
      </p:grpSp>
      <p:grpSp>
        <p:nvGrpSpPr>
          <p:cNvPr id="21" name="グループ化 20">
            <a:extLst>
              <a:ext uri="{FF2B5EF4-FFF2-40B4-BE49-F238E27FC236}">
                <a16:creationId xmlns:a16="http://schemas.microsoft.com/office/drawing/2014/main" id="{D8DE98E7-3A1B-429B-8358-75BC7C6C1B43}"/>
              </a:ext>
            </a:extLst>
          </p:cNvPr>
          <p:cNvGrpSpPr/>
          <p:nvPr/>
        </p:nvGrpSpPr>
        <p:grpSpPr>
          <a:xfrm>
            <a:off x="748176" y="2420889"/>
            <a:ext cx="8708903" cy="3888432"/>
            <a:chOff x="748176" y="1713690"/>
            <a:chExt cx="8708903" cy="3888432"/>
          </a:xfrm>
        </p:grpSpPr>
        <p:grpSp>
          <p:nvGrpSpPr>
            <p:cNvPr id="20" name="グループ化 19">
              <a:extLst>
                <a:ext uri="{FF2B5EF4-FFF2-40B4-BE49-F238E27FC236}">
                  <a16:creationId xmlns:a16="http://schemas.microsoft.com/office/drawing/2014/main" id="{3A60EF2A-7094-4452-89B3-008BA83CC3E2}"/>
                </a:ext>
              </a:extLst>
            </p:cNvPr>
            <p:cNvGrpSpPr/>
            <p:nvPr/>
          </p:nvGrpSpPr>
          <p:grpSpPr>
            <a:xfrm>
              <a:off x="5180247" y="1713690"/>
              <a:ext cx="4276832" cy="3888432"/>
              <a:chOff x="5180247" y="1713690"/>
              <a:chExt cx="4276832" cy="3888432"/>
            </a:xfrm>
          </p:grpSpPr>
          <p:sp>
            <p:nvSpPr>
              <p:cNvPr id="15" name="四角形: 角を丸くする 14">
                <a:extLst>
                  <a:ext uri="{FF2B5EF4-FFF2-40B4-BE49-F238E27FC236}">
                    <a16:creationId xmlns:a16="http://schemas.microsoft.com/office/drawing/2014/main" id="{5D75B949-DFF4-4481-AE30-0477872C0E7A}"/>
                  </a:ext>
                </a:extLst>
              </p:cNvPr>
              <p:cNvSpPr/>
              <p:nvPr/>
            </p:nvSpPr>
            <p:spPr>
              <a:xfrm>
                <a:off x="5180247" y="1713690"/>
                <a:ext cx="4276832" cy="3888432"/>
              </a:xfrm>
              <a:prstGeom prst="roundRect">
                <a:avLst>
                  <a:gd name="adj" fmla="val 8580"/>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algn="ctr"/>
                <a:r>
                  <a:rPr lang="ja-JP" altLang="en-US" sz="2400" b="1" dirty="0">
                    <a:solidFill>
                      <a:schemeClr val="accent2">
                        <a:lumMod val="50000"/>
                      </a:schemeClr>
                    </a:solidFill>
                    <a:latin typeface="游ゴシック" panose="020B0400000000000000" pitchFamily="50" charset="-128"/>
                    <a:ea typeface="游ゴシック" panose="020B0400000000000000" pitchFamily="50" charset="-128"/>
                  </a:rPr>
                  <a:t>伝え方のポイント</a:t>
                </a:r>
                <a:endParaRPr lang="en-US" altLang="ja-JP" sz="2400" b="1" dirty="0">
                  <a:solidFill>
                    <a:schemeClr val="accent2">
                      <a:lumMod val="50000"/>
                    </a:schemeClr>
                  </a:solidFill>
                  <a:latin typeface="游ゴシック" panose="020B0400000000000000" pitchFamily="50" charset="-128"/>
                  <a:ea typeface="游ゴシック" panose="020B0400000000000000" pitchFamily="50" charset="-128"/>
                </a:endParaRPr>
              </a:p>
              <a:p>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sz="2000" dirty="0">
                    <a:solidFill>
                      <a:schemeClr val="tx1"/>
                    </a:solidFill>
                    <a:latin typeface="游ゴシック" panose="020B0400000000000000" pitchFamily="50" charset="-128"/>
                    <a:ea typeface="游ゴシック" panose="020B0400000000000000" pitchFamily="50" charset="-128"/>
                  </a:rPr>
                  <a:t>契約時に利用者や家族の前で読み上げて説明するなど、</a:t>
                </a:r>
                <a:r>
                  <a:rPr lang="ja-JP" altLang="en-US" sz="2000" b="1" u="sng" dirty="0">
                    <a:solidFill>
                      <a:schemeClr val="tx1"/>
                    </a:solidFill>
                    <a:latin typeface="游ゴシック" panose="020B0400000000000000" pitchFamily="50" charset="-128"/>
                    <a:ea typeface="游ゴシック" panose="020B0400000000000000" pitchFamily="50" charset="-128"/>
                  </a:rPr>
                  <a:t>相手に伝わり、理解いただける方法</a:t>
                </a:r>
                <a:r>
                  <a:rPr lang="ja-JP" altLang="en-US" sz="2000" dirty="0">
                    <a:solidFill>
                      <a:schemeClr val="tx1"/>
                    </a:solidFill>
                    <a:latin typeface="游ゴシック" panose="020B0400000000000000" pitchFamily="50" charset="-128"/>
                    <a:ea typeface="游ゴシック" panose="020B0400000000000000" pitchFamily="50" charset="-128"/>
                  </a:rPr>
                  <a:t>で行います。 </a:t>
                </a:r>
              </a:p>
              <a:p>
                <a:pPr marL="342900" indent="-342900">
                  <a:buFont typeface="Arial" panose="020B0604020202020204" pitchFamily="34" charset="0"/>
                  <a:buChar char="•"/>
                </a:pPr>
                <a:r>
                  <a:rPr lang="ja-JP" altLang="en-US" sz="2000" dirty="0">
                    <a:solidFill>
                      <a:schemeClr val="tx1"/>
                    </a:solidFill>
                    <a:latin typeface="游ゴシック" panose="020B0400000000000000" pitchFamily="50" charset="-128"/>
                    <a:ea typeface="游ゴシック" panose="020B0400000000000000" pitchFamily="50" charset="-128"/>
                  </a:rPr>
                  <a:t>利用者・家族等の状況によっては</a:t>
                </a:r>
                <a:r>
                  <a:rPr lang="ja-JP" altLang="en-US" sz="2000" b="1" u="sng" dirty="0">
                    <a:solidFill>
                      <a:schemeClr val="tx1"/>
                    </a:solidFill>
                    <a:latin typeface="游ゴシック" panose="020B0400000000000000" pitchFamily="50" charset="-128"/>
                    <a:ea typeface="游ゴシック" panose="020B0400000000000000" pitchFamily="50" charset="-128"/>
                  </a:rPr>
                  <a:t>繰り返し伝えること</a:t>
                </a:r>
                <a:r>
                  <a:rPr lang="ja-JP" altLang="en-US" sz="2000" dirty="0">
                    <a:solidFill>
                      <a:schemeClr val="tx1"/>
                    </a:solidFill>
                    <a:latin typeface="游ゴシック" panose="020B0400000000000000" pitchFamily="50" charset="-128"/>
                    <a:ea typeface="游ゴシック" panose="020B0400000000000000" pitchFamily="50" charset="-128"/>
                  </a:rPr>
                  <a:t>や、場合によっては、医師やケアマネジャーなど</a:t>
                </a:r>
                <a:r>
                  <a:rPr lang="ja-JP" altLang="en-US" sz="2000" b="1" u="sng" dirty="0">
                    <a:solidFill>
                      <a:schemeClr val="tx1"/>
                    </a:solidFill>
                    <a:latin typeface="游ゴシック" panose="020B0400000000000000" pitchFamily="50" charset="-128"/>
                    <a:ea typeface="游ゴシック" panose="020B0400000000000000" pitchFamily="50" charset="-128"/>
                  </a:rPr>
                  <a:t>第三者の協力も得ながら</a:t>
                </a:r>
                <a:r>
                  <a:rPr lang="ja-JP" altLang="en-US" sz="2000" dirty="0">
                    <a:solidFill>
                      <a:schemeClr val="tx1"/>
                    </a:solidFill>
                    <a:latin typeface="游ゴシック" panose="020B0400000000000000" pitchFamily="50" charset="-128"/>
                    <a:ea typeface="游ゴシック" panose="020B0400000000000000" pitchFamily="50" charset="-128"/>
                  </a:rPr>
                  <a:t>伝えましょう。 </a:t>
                </a:r>
              </a:p>
            </p:txBody>
          </p:sp>
          <p:cxnSp>
            <p:nvCxnSpPr>
              <p:cNvPr id="17" name="直線コネクタ 16">
                <a:extLst>
                  <a:ext uri="{FF2B5EF4-FFF2-40B4-BE49-F238E27FC236}">
                    <a16:creationId xmlns:a16="http://schemas.microsoft.com/office/drawing/2014/main" id="{CE504544-72D8-4D43-8BCB-27090CB2A820}"/>
                  </a:ext>
                </a:extLst>
              </p:cNvPr>
              <p:cNvCxnSpPr/>
              <p:nvPr/>
            </p:nvCxnSpPr>
            <p:spPr>
              <a:xfrm>
                <a:off x="5608663" y="2348880"/>
                <a:ext cx="342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3F1AA6B4-637D-4A81-A221-CBD8B645ACE9}"/>
                </a:ext>
              </a:extLst>
            </p:cNvPr>
            <p:cNvGrpSpPr/>
            <p:nvPr/>
          </p:nvGrpSpPr>
          <p:grpSpPr>
            <a:xfrm>
              <a:off x="748176" y="1713690"/>
              <a:ext cx="4276832" cy="3888431"/>
              <a:chOff x="748176" y="1713690"/>
              <a:chExt cx="4276832" cy="3888431"/>
            </a:xfrm>
          </p:grpSpPr>
          <p:sp>
            <p:nvSpPr>
              <p:cNvPr id="14" name="四角形: 角を丸くする 13">
                <a:extLst>
                  <a:ext uri="{FF2B5EF4-FFF2-40B4-BE49-F238E27FC236}">
                    <a16:creationId xmlns:a16="http://schemas.microsoft.com/office/drawing/2014/main" id="{61247641-018F-4EF2-8401-790A3F4AB76D}"/>
                  </a:ext>
                </a:extLst>
              </p:cNvPr>
              <p:cNvSpPr/>
              <p:nvPr/>
            </p:nvSpPr>
            <p:spPr>
              <a:xfrm>
                <a:off x="748176" y="1713690"/>
                <a:ext cx="4276832" cy="3888431"/>
              </a:xfrm>
              <a:prstGeom prst="roundRect">
                <a:avLst>
                  <a:gd name="adj" fmla="val 11229"/>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0" numCol="1" spcCol="0" rtlCol="0" fromWordArt="0" anchor="t" anchorCtr="0" forceAA="0" compatLnSpc="1">
                <a:prstTxWarp prst="textNoShape">
                  <a:avLst/>
                </a:prstTxWarp>
                <a:noAutofit/>
              </a:bodyPr>
              <a:lstStyle/>
              <a:p>
                <a:pPr algn="ctr"/>
                <a:r>
                  <a:rPr lang="ja-JP" altLang="en-US" sz="2400" b="1" dirty="0">
                    <a:solidFill>
                      <a:schemeClr val="accent2">
                        <a:lumMod val="50000"/>
                      </a:schemeClr>
                    </a:solidFill>
                    <a:latin typeface="游ゴシック" panose="020B0400000000000000" pitchFamily="50" charset="-128"/>
                    <a:ea typeface="游ゴシック" panose="020B0400000000000000" pitchFamily="50" charset="-128"/>
                  </a:rPr>
                  <a:t>内容と表現のポイント</a:t>
                </a:r>
                <a:endParaRPr lang="en-US" altLang="ja-JP" sz="2400" b="1" dirty="0">
                  <a:solidFill>
                    <a:schemeClr val="accent2">
                      <a:lumMod val="50000"/>
                    </a:schemeClr>
                  </a:solidFill>
                  <a:latin typeface="游ゴシック" panose="020B0400000000000000" pitchFamily="50" charset="-128"/>
                  <a:ea typeface="游ゴシック" panose="020B0400000000000000" pitchFamily="50" charset="-128"/>
                </a:endParaRPr>
              </a:p>
              <a:p>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sz="2000" dirty="0">
                    <a:solidFill>
                      <a:schemeClr val="tx1"/>
                    </a:solidFill>
                    <a:latin typeface="游ゴシック" panose="020B0400000000000000" pitchFamily="50" charset="-128"/>
                    <a:ea typeface="游ゴシック" panose="020B0400000000000000" pitchFamily="50" charset="-128"/>
                  </a:rPr>
                  <a:t>周知には、例えば「著しい迷惑行為」など、</a:t>
                </a:r>
                <a:r>
                  <a:rPr lang="ja-JP" altLang="en-US" sz="2000" b="1" u="sng" dirty="0">
                    <a:solidFill>
                      <a:schemeClr val="tx1"/>
                    </a:solidFill>
                    <a:latin typeface="游ゴシック" panose="020B0400000000000000" pitchFamily="50" charset="-128"/>
                    <a:ea typeface="游ゴシック" panose="020B0400000000000000" pitchFamily="50" charset="-128"/>
                  </a:rPr>
                  <a:t>わかりやすい表現</a:t>
                </a:r>
                <a:r>
                  <a:rPr lang="ja-JP" altLang="en-US" sz="2000" dirty="0">
                    <a:solidFill>
                      <a:schemeClr val="tx1"/>
                    </a:solidFill>
                    <a:latin typeface="游ゴシック" panose="020B0400000000000000" pitchFamily="50" charset="-128"/>
                    <a:ea typeface="游ゴシック" panose="020B0400000000000000" pitchFamily="50" charset="-128"/>
                  </a:rPr>
                  <a:t>を用いましょう。</a:t>
                </a:r>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sz="2000" dirty="0">
                    <a:solidFill>
                      <a:schemeClr val="tx1"/>
                    </a:solidFill>
                    <a:latin typeface="游ゴシック" panose="020B0400000000000000" pitchFamily="50" charset="-128"/>
                    <a:ea typeface="游ゴシック" panose="020B0400000000000000" pitchFamily="50" charset="-128"/>
                  </a:rPr>
                  <a:t>理解を求めたい事項だけでなく、利用者・家族等が安心してサービスを受けられるよう、</a:t>
                </a:r>
                <a:r>
                  <a:rPr lang="ja-JP" altLang="en-US" sz="2000" b="1" u="sng" dirty="0">
                    <a:solidFill>
                      <a:schemeClr val="tx1"/>
                    </a:solidFill>
                    <a:latin typeface="游ゴシック" panose="020B0400000000000000" pitchFamily="50" charset="-128"/>
                    <a:ea typeface="游ゴシック" panose="020B0400000000000000" pitchFamily="50" charset="-128"/>
                  </a:rPr>
                  <a:t>虐待防止やケア技術の向上に努めていることも伝えましょう</a:t>
                </a:r>
                <a:r>
                  <a:rPr lang="ja-JP" altLang="en-US" sz="2000" dirty="0">
                    <a:solidFill>
                      <a:schemeClr val="tx1"/>
                    </a:solidFill>
                    <a:latin typeface="游ゴシック" panose="020B0400000000000000" pitchFamily="50" charset="-128"/>
                    <a:ea typeface="游ゴシック" panose="020B0400000000000000" pitchFamily="50" charset="-128"/>
                  </a:rPr>
                  <a:t>。 </a:t>
                </a:r>
              </a:p>
              <a:p>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cxnSp>
            <p:nvCxnSpPr>
              <p:cNvPr id="18" name="直線コネクタ 17">
                <a:extLst>
                  <a:ext uri="{FF2B5EF4-FFF2-40B4-BE49-F238E27FC236}">
                    <a16:creationId xmlns:a16="http://schemas.microsoft.com/office/drawing/2014/main" id="{9F197928-EE25-40F0-ACEA-8D94681FC711}"/>
                  </a:ext>
                </a:extLst>
              </p:cNvPr>
              <p:cNvCxnSpPr/>
              <p:nvPr/>
            </p:nvCxnSpPr>
            <p:spPr>
              <a:xfrm>
                <a:off x="1176592" y="2348880"/>
                <a:ext cx="3420000" cy="0"/>
              </a:xfrm>
              <a:prstGeom prst="line">
                <a:avLst/>
              </a:prstGeom>
              <a:ln w="28575"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4" name="コンテンツ プレースホルダー 2">
            <a:extLst>
              <a:ext uri="{FF2B5EF4-FFF2-40B4-BE49-F238E27FC236}">
                <a16:creationId xmlns:a16="http://schemas.microsoft.com/office/drawing/2014/main" id="{BC6A9E7B-8A2D-4FE4-AECF-D558E16215E0}"/>
              </a:ext>
            </a:extLst>
          </p:cNvPr>
          <p:cNvSpPr txBox="1">
            <a:spLocks/>
          </p:cNvSpPr>
          <p:nvPr/>
        </p:nvSpPr>
        <p:spPr>
          <a:xfrm>
            <a:off x="704528" y="1681981"/>
            <a:ext cx="8786506" cy="61555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ハラスメントについて理解を求めておきたい事項を、利用者や家族等に周知することが重要です。</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62998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（３）利用者や家族等への周知②</a:t>
            </a:r>
          </a:p>
        </p:txBody>
      </p:sp>
      <p:grpSp>
        <p:nvGrpSpPr>
          <p:cNvPr id="6" name="グループ化 5">
            <a:extLst>
              <a:ext uri="{FF2B5EF4-FFF2-40B4-BE49-F238E27FC236}">
                <a16:creationId xmlns:a16="http://schemas.microsoft.com/office/drawing/2014/main" id="{2216275E-159F-4A5B-98BD-A7FD4671F34E}"/>
              </a:ext>
            </a:extLst>
          </p:cNvPr>
          <p:cNvGrpSpPr/>
          <p:nvPr/>
        </p:nvGrpSpPr>
        <p:grpSpPr>
          <a:xfrm>
            <a:off x="407198" y="980728"/>
            <a:ext cx="9081802" cy="2341301"/>
            <a:chOff x="407198" y="1107252"/>
            <a:chExt cx="9081802" cy="2341301"/>
          </a:xfrm>
        </p:grpSpPr>
        <p:cxnSp>
          <p:nvCxnSpPr>
            <p:cNvPr id="9" name="直線コネクタ 8">
              <a:extLst>
                <a:ext uri="{FF2B5EF4-FFF2-40B4-BE49-F238E27FC236}">
                  <a16:creationId xmlns:a16="http://schemas.microsoft.com/office/drawing/2014/main" id="{578A74D7-7F06-461D-A653-707546DD61BB}"/>
                </a:ext>
              </a:extLst>
            </p:cNvPr>
            <p:cNvCxnSpPr/>
            <p:nvPr/>
          </p:nvCxnSpPr>
          <p:spPr>
            <a:xfrm>
              <a:off x="560512" y="1612553"/>
              <a:ext cx="0" cy="1836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628A0D64-74EB-40B5-9BA2-CBE9DDAA232F}"/>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50CBBCA0-43FB-49E8-8D69-F3366AC76FC0}"/>
                </a:ext>
              </a:extLst>
            </p:cNvPr>
            <p:cNvGrpSpPr/>
            <p:nvPr/>
          </p:nvGrpSpPr>
          <p:grpSpPr>
            <a:xfrm>
              <a:off x="407198" y="1107252"/>
              <a:ext cx="4689816" cy="574126"/>
              <a:chOff x="2288703" y="5212643"/>
              <a:chExt cx="4689816" cy="574126"/>
            </a:xfrm>
          </p:grpSpPr>
          <p:sp>
            <p:nvSpPr>
              <p:cNvPr id="10" name="正方形/長方形 9">
                <a:extLst>
                  <a:ext uri="{FF2B5EF4-FFF2-40B4-BE49-F238E27FC236}">
                    <a16:creationId xmlns:a16="http://schemas.microsoft.com/office/drawing/2014/main" id="{081EB18E-308A-4E52-9EE9-5B172313AE7B}"/>
                  </a:ext>
                </a:extLst>
              </p:cNvPr>
              <p:cNvSpPr/>
              <p:nvPr/>
            </p:nvSpPr>
            <p:spPr>
              <a:xfrm>
                <a:off x="2360711" y="5318769"/>
                <a:ext cx="4617808"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2F6C73CA-02DB-49A4-A079-3710CDAC6625}"/>
                  </a:ext>
                </a:extLst>
              </p:cNvPr>
              <p:cNvSpPr/>
              <p:nvPr/>
            </p:nvSpPr>
            <p:spPr>
              <a:xfrm>
                <a:off x="2288703" y="5229201"/>
                <a:ext cx="4617808"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周知で気をつけるべきこと</a:t>
                </a:r>
              </a:p>
            </p:txBody>
          </p:sp>
          <p:pic>
            <p:nvPicPr>
              <p:cNvPr id="12" name="グラフィックス 11" descr="右向き指示マーク">
                <a:extLst>
                  <a:ext uri="{FF2B5EF4-FFF2-40B4-BE49-F238E27FC236}">
                    <a16:creationId xmlns:a16="http://schemas.microsoft.com/office/drawing/2014/main" id="{87FA2650-E7AE-4B20-AFDF-3EEA12D29D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933" y="5212643"/>
                <a:ext cx="468000" cy="468000"/>
              </a:xfrm>
              <a:prstGeom prst="rect">
                <a:avLst/>
              </a:prstGeom>
            </p:spPr>
          </p:pic>
        </p:grpSp>
      </p:grpSp>
      <p:sp>
        <p:nvSpPr>
          <p:cNvPr id="24" name="コンテンツ プレースホルダー 2">
            <a:extLst>
              <a:ext uri="{FF2B5EF4-FFF2-40B4-BE49-F238E27FC236}">
                <a16:creationId xmlns:a16="http://schemas.microsoft.com/office/drawing/2014/main" id="{BC6A9E7B-8A2D-4FE4-AECF-D558E16215E0}"/>
              </a:ext>
            </a:extLst>
          </p:cNvPr>
          <p:cNvSpPr txBox="1">
            <a:spLocks/>
          </p:cNvSpPr>
          <p:nvPr/>
        </p:nvSpPr>
        <p:spPr>
          <a:xfrm>
            <a:off x="704528" y="1681981"/>
            <a:ext cx="8786506" cy="160300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ハラスメントの具体例を挙げることで、利用者に不快感や不信感を生じさせる可能性があります。</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ハラスメントに関する内容の周知に時間を取ることによって、例えば契約書や重要事項説明書などの説明を十分にできなくなることのないよう、注意してください。 </a:t>
            </a:r>
            <a:endParaRPr lang="en-US" altLang="ja-JP" dirty="0">
              <a:latin typeface="游ゴシック" panose="020B0400000000000000" pitchFamily="50" charset="-128"/>
              <a:ea typeface="游ゴシック" panose="020B0400000000000000" pitchFamily="50" charset="-128"/>
            </a:endParaRPr>
          </a:p>
        </p:txBody>
      </p:sp>
      <p:sp>
        <p:nvSpPr>
          <p:cNvPr id="22" name="コンテンツ プレースホルダー 2">
            <a:extLst>
              <a:ext uri="{FF2B5EF4-FFF2-40B4-BE49-F238E27FC236}">
                <a16:creationId xmlns:a16="http://schemas.microsoft.com/office/drawing/2014/main" id="{EA48B782-6D10-4894-BDCA-99E79794C304}"/>
              </a:ext>
            </a:extLst>
          </p:cNvPr>
          <p:cNvSpPr txBox="1">
            <a:spLocks/>
          </p:cNvSpPr>
          <p:nvPr/>
        </p:nvSpPr>
        <p:spPr>
          <a:xfrm>
            <a:off x="453757" y="4018756"/>
            <a:ext cx="9043040" cy="221855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9875"/>
            <a:r>
              <a:rPr lang="ja-JP" altLang="en-US" dirty="0">
                <a:latin typeface="游ゴシック" panose="020B0400000000000000" pitchFamily="50" charset="-128"/>
                <a:ea typeface="游ゴシック" panose="020B0400000000000000" pitchFamily="50" charset="-128"/>
              </a:rPr>
              <a:t>次頁では、ある介護事業所で実際に行っている周知の方法の事例を２つ紹介します。これらを実践している事業者は、これまでの取組や経験を踏まえ、外部の専門家と相談しながら、事業者の置かれている環境や利用者・家族等との関係性などに十分に配慮しながら、必要な文書を作成、活用しています。</a:t>
            </a:r>
            <a:endParaRPr lang="en-US" altLang="ja-JP" dirty="0">
              <a:latin typeface="游ゴシック" panose="020B0400000000000000" pitchFamily="50" charset="-128"/>
              <a:ea typeface="游ゴシック" panose="020B0400000000000000" pitchFamily="50" charset="-128"/>
            </a:endParaRPr>
          </a:p>
          <a:p>
            <a:pPr indent="269875"/>
            <a:r>
              <a:rPr lang="ja-JP" altLang="en-US" dirty="0">
                <a:latin typeface="游ゴシック" panose="020B0400000000000000" pitchFamily="50" charset="-128"/>
                <a:ea typeface="游ゴシック" panose="020B0400000000000000" pitchFamily="50" charset="-128"/>
              </a:rPr>
              <a:t>これらの実践事例は、今後の取組の参考としていただくものですが、</a:t>
            </a:r>
            <a:r>
              <a:rPr lang="ja-JP" altLang="en-US" b="1" u="sng" dirty="0">
                <a:solidFill>
                  <a:schemeClr val="accent6"/>
                </a:solidFill>
                <a:latin typeface="游ゴシック" panose="020B0400000000000000" pitchFamily="50" charset="-128"/>
                <a:ea typeface="游ゴシック" panose="020B0400000000000000" pitchFamily="50" charset="-128"/>
              </a:rPr>
              <a:t>全体的な対策を検討せずにこの資料だけをそのまま利用することなどがないように、十分に注意してください。</a:t>
            </a:r>
            <a:r>
              <a:rPr lang="ja-JP" altLang="en-US" b="1" u="sng" dirty="0">
                <a:solidFill>
                  <a:schemeClr val="accent6">
                    <a:lumMod val="60000"/>
                    <a:lumOff val="40000"/>
                  </a:schemeClr>
                </a:solidFill>
                <a:latin typeface="游ゴシック" panose="020B0400000000000000" pitchFamily="50" charset="-128"/>
                <a:ea typeface="游ゴシック" panose="020B0400000000000000" pitchFamily="50" charset="-128"/>
              </a:rPr>
              <a:t>  </a:t>
            </a:r>
          </a:p>
        </p:txBody>
      </p:sp>
      <p:cxnSp>
        <p:nvCxnSpPr>
          <p:cNvPr id="23" name="直線コネクタ 22">
            <a:extLst>
              <a:ext uri="{FF2B5EF4-FFF2-40B4-BE49-F238E27FC236}">
                <a16:creationId xmlns:a16="http://schemas.microsoft.com/office/drawing/2014/main" id="{C5717FC5-07AA-4C90-8E20-F0E5198A130C}"/>
              </a:ext>
            </a:extLst>
          </p:cNvPr>
          <p:cNvCxnSpPr>
            <a:cxnSpLocks/>
          </p:cNvCxnSpPr>
          <p:nvPr/>
        </p:nvCxnSpPr>
        <p:spPr>
          <a:xfrm rot="16200000" flipH="1">
            <a:off x="4952464" y="-1034960"/>
            <a:ext cx="0" cy="9648000"/>
          </a:xfrm>
          <a:prstGeom prst="line">
            <a:avLst/>
          </a:prstGeom>
          <a:ln w="19050" cap="sq">
            <a:solidFill>
              <a:schemeClr val="bg1">
                <a:lumMod val="65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824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（４）利用者等への周知　実践事例①</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14966" y="1628800"/>
            <a:ext cx="9081834" cy="147732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182563"/>
            <a:r>
              <a:rPr lang="ja-JP" altLang="en-US" sz="1600" dirty="0">
                <a:latin typeface="游ゴシック" panose="020B0400000000000000" pitchFamily="50" charset="-128"/>
                <a:ea typeface="游ゴシック" panose="020B0400000000000000" pitchFamily="50" charset="-128"/>
              </a:rPr>
              <a:t>この法人では、ハラスメント対策に取り組むきっかけとして、近年、悪質クレームや職員への暴言がひどく、職員１人での訪問が困難になったことや、事業所内アンケートにおいて多くの職員が暴言、暴力をうけていたことが分かり、マニュアル作成などの具体的な対策を開始しています。対策の一つとして、利用者・家族の方には契約書、重要事項説明書でもハラスメント行為の発生などにより、ケアを適切に提供できない状況になった場合には契約を解除することがあることを記載・説明しています。 </a:t>
            </a:r>
          </a:p>
        </p:txBody>
      </p:sp>
      <p:pic>
        <p:nvPicPr>
          <p:cNvPr id="3" name="図 2">
            <a:extLst>
              <a:ext uri="{FF2B5EF4-FFF2-40B4-BE49-F238E27FC236}">
                <a16:creationId xmlns:a16="http://schemas.microsoft.com/office/drawing/2014/main" id="{82805E33-02A6-4AAB-978F-B061065C4C4B}"/>
              </a:ext>
            </a:extLst>
          </p:cNvPr>
          <p:cNvPicPr>
            <a:picLocks noChangeAspect="1"/>
          </p:cNvPicPr>
          <p:nvPr/>
        </p:nvPicPr>
        <p:blipFill rotWithShape="1">
          <a:blip r:embed="rId3"/>
          <a:srcRect l="14969" t="42677" r="13622" b="25730"/>
          <a:stretch/>
        </p:blipFill>
        <p:spPr>
          <a:xfrm>
            <a:off x="4297632" y="3015491"/>
            <a:ext cx="5263880" cy="3293829"/>
          </a:xfrm>
          <a:prstGeom prst="rect">
            <a:avLst/>
          </a:prstGeom>
        </p:spPr>
      </p:pic>
      <p:sp>
        <p:nvSpPr>
          <p:cNvPr id="5" name="コンテンツ プレースホルダー 2">
            <a:extLst>
              <a:ext uri="{FF2B5EF4-FFF2-40B4-BE49-F238E27FC236}">
                <a16:creationId xmlns:a16="http://schemas.microsoft.com/office/drawing/2014/main" id="{C9BCB200-2065-4739-BE9D-ABA76D0A553F}"/>
              </a:ext>
            </a:extLst>
          </p:cNvPr>
          <p:cNvSpPr txBox="1">
            <a:spLocks/>
          </p:cNvSpPr>
          <p:nvPr/>
        </p:nvSpPr>
        <p:spPr>
          <a:xfrm>
            <a:off x="4297632" y="6363761"/>
            <a:ext cx="5263880" cy="16158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r>
              <a:rPr lang="en-US" altLang="ja-JP" sz="1050" dirty="0">
                <a:latin typeface="游ゴシック" panose="020B0400000000000000" pitchFamily="50" charset="-128"/>
                <a:ea typeface="游ゴシック" panose="020B0400000000000000" pitchFamily="50" charset="-128"/>
              </a:rPr>
              <a:t>※</a:t>
            </a:r>
            <a:r>
              <a:rPr lang="ja-JP" altLang="en-US" sz="1050" dirty="0">
                <a:latin typeface="游ゴシック" panose="020B0400000000000000" pitchFamily="50" charset="-128"/>
                <a:ea typeface="游ゴシック" panose="020B0400000000000000" pitchFamily="50" charset="-128"/>
              </a:rPr>
              <a:t>㈱三菱総合研究所「介護現場におけるハラスメント対策マニュアル」</a:t>
            </a:r>
            <a:r>
              <a:rPr lang="en-US" altLang="ja-JP" sz="1050" dirty="0">
                <a:latin typeface="游ゴシック" panose="020B0400000000000000" pitchFamily="50" charset="-128"/>
                <a:ea typeface="游ゴシック" panose="020B0400000000000000" pitchFamily="50" charset="-128"/>
              </a:rPr>
              <a:t>P.16</a:t>
            </a:r>
            <a:r>
              <a:rPr lang="ja-JP" altLang="en-US" sz="1050" dirty="0">
                <a:latin typeface="游ゴシック" panose="020B0400000000000000" pitchFamily="50" charset="-128"/>
                <a:ea typeface="游ゴシック" panose="020B0400000000000000" pitchFamily="50" charset="-128"/>
              </a:rPr>
              <a:t>より抜粋。</a:t>
            </a:r>
          </a:p>
        </p:txBody>
      </p:sp>
      <p:grpSp>
        <p:nvGrpSpPr>
          <p:cNvPr id="10" name="グループ化 9">
            <a:extLst>
              <a:ext uri="{FF2B5EF4-FFF2-40B4-BE49-F238E27FC236}">
                <a16:creationId xmlns:a16="http://schemas.microsoft.com/office/drawing/2014/main" id="{E4E1A615-9EB5-4053-97B6-CBA71CB6873F}"/>
              </a:ext>
            </a:extLst>
          </p:cNvPr>
          <p:cNvGrpSpPr/>
          <p:nvPr/>
        </p:nvGrpSpPr>
        <p:grpSpPr>
          <a:xfrm>
            <a:off x="404481" y="908720"/>
            <a:ext cx="8980356" cy="684000"/>
            <a:chOff x="404481" y="933534"/>
            <a:chExt cx="8980356" cy="684000"/>
          </a:xfrm>
        </p:grpSpPr>
        <p:sp>
          <p:nvSpPr>
            <p:cNvPr id="4" name="正方形/長方形 3">
              <a:extLst>
                <a:ext uri="{FF2B5EF4-FFF2-40B4-BE49-F238E27FC236}">
                  <a16:creationId xmlns:a16="http://schemas.microsoft.com/office/drawing/2014/main" id="{B5499B43-AC03-4600-8D40-E7CB30A0D419}"/>
                </a:ext>
              </a:extLst>
            </p:cNvPr>
            <p:cNvSpPr/>
            <p:nvPr/>
          </p:nvSpPr>
          <p:spPr>
            <a:xfrm>
              <a:off x="1091902" y="1069286"/>
              <a:ext cx="8292935" cy="400110"/>
            </a:xfrm>
            <a:prstGeom prst="rect">
              <a:avLst/>
            </a:prstGeom>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やわらかい文章で事業所からのお願いとして周知を行っている例</a:t>
              </a:r>
              <a:endParaRPr lang="en-US" altLang="ja-JP" sz="2000" b="1"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B9357C12-2310-4B36-BB3C-2E4EBACE1C24}"/>
                </a:ext>
              </a:extLst>
            </p:cNvPr>
            <p:cNvGrpSpPr/>
            <p:nvPr/>
          </p:nvGrpSpPr>
          <p:grpSpPr>
            <a:xfrm>
              <a:off x="404481" y="933534"/>
              <a:ext cx="8868055" cy="684000"/>
              <a:chOff x="404481" y="933534"/>
              <a:chExt cx="8868055" cy="684000"/>
            </a:xfrm>
          </p:grpSpPr>
          <p:pic>
            <p:nvPicPr>
              <p:cNvPr id="6" name="グラフィックス 5" descr="電球と鉛筆">
                <a:extLst>
                  <a:ext uri="{FF2B5EF4-FFF2-40B4-BE49-F238E27FC236}">
                    <a16:creationId xmlns:a16="http://schemas.microsoft.com/office/drawing/2014/main" id="{67E77C19-55A1-4555-978F-1FC927A8F4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481" y="933534"/>
                <a:ext cx="684000" cy="684000"/>
              </a:xfrm>
              <a:prstGeom prst="rect">
                <a:avLst/>
              </a:prstGeom>
            </p:spPr>
          </p:pic>
          <p:cxnSp>
            <p:nvCxnSpPr>
              <p:cNvPr id="8" name="直線コネクタ 7">
                <a:extLst>
                  <a:ext uri="{FF2B5EF4-FFF2-40B4-BE49-F238E27FC236}">
                    <a16:creationId xmlns:a16="http://schemas.microsoft.com/office/drawing/2014/main" id="{37812588-4353-444C-87A5-43F7EEE509AB}"/>
                  </a:ext>
                </a:extLst>
              </p:cNvPr>
              <p:cNvCxnSpPr/>
              <p:nvPr/>
            </p:nvCxnSpPr>
            <p:spPr>
              <a:xfrm>
                <a:off x="776536" y="1484784"/>
                <a:ext cx="8496000" cy="0"/>
              </a:xfrm>
              <a:prstGeom prst="line">
                <a:avLst/>
              </a:prstGeom>
              <a:ln w="44450"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12" name="コンテンツ プレースホルダー 2">
            <a:extLst>
              <a:ext uri="{FF2B5EF4-FFF2-40B4-BE49-F238E27FC236}">
                <a16:creationId xmlns:a16="http://schemas.microsoft.com/office/drawing/2014/main" id="{47AA1970-D42C-44BA-AC2F-A24C67A76F0F}"/>
              </a:ext>
            </a:extLst>
          </p:cNvPr>
          <p:cNvSpPr txBox="1">
            <a:spLocks/>
          </p:cNvSpPr>
          <p:nvPr/>
        </p:nvSpPr>
        <p:spPr>
          <a:xfrm>
            <a:off x="404481" y="3140968"/>
            <a:ext cx="3728319" cy="301877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182563"/>
            <a:r>
              <a:rPr lang="ja-JP" altLang="en-US" sz="1600" dirty="0">
                <a:latin typeface="游ゴシック" panose="020B0400000000000000" pitchFamily="50" charset="-128"/>
                <a:ea typeface="游ゴシック" panose="020B0400000000000000" pitchFamily="50" charset="-128"/>
              </a:rPr>
              <a:t>しかし、文章だけで、契約のタイミングで強く申し出ることは、関係の構築に影響する可能性があるため得策ではありません。</a:t>
            </a:r>
            <a:endParaRPr lang="en-US" altLang="ja-JP" sz="1600" dirty="0">
              <a:latin typeface="游ゴシック" panose="020B0400000000000000" pitchFamily="50" charset="-128"/>
              <a:ea typeface="游ゴシック" panose="020B0400000000000000" pitchFamily="50" charset="-128"/>
            </a:endParaRPr>
          </a:p>
          <a:p>
            <a:pPr indent="182563"/>
            <a:r>
              <a:rPr lang="ja-JP" altLang="en-US" sz="1600" dirty="0">
                <a:latin typeface="游ゴシック" panose="020B0400000000000000" pitchFamily="50" charset="-128"/>
                <a:ea typeface="游ゴシック" panose="020B0400000000000000" pitchFamily="50" charset="-128"/>
              </a:rPr>
              <a:t>そこで、この事業者では、契約書とは別に「訪問看護ステーションからのお願い」としてイラストを用いて柔らかい雰囲気で表現し、利用者・家族の方に配慮いただきたい事項を別途整理し、説明しています。信頼関係の構築に配慮しながら、事業者としてのスタンスをしっかりと示しています。</a:t>
            </a:r>
          </a:p>
        </p:txBody>
      </p:sp>
    </p:spTree>
    <p:extLst>
      <p:ext uri="{BB962C8B-B14F-4D97-AF65-F5344CB8AC3E}">
        <p14:creationId xmlns:p14="http://schemas.microsoft.com/office/powerpoint/2010/main" val="3289320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２．事業所として考えるべきこと、対応すべきこと</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（４）利用者等への周知　実践事例②</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14966" y="1628800"/>
            <a:ext cx="9081834" cy="203389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182563"/>
            <a:r>
              <a:rPr lang="ja-JP" altLang="en-US" sz="1600" dirty="0">
                <a:latin typeface="游ゴシック" panose="020B0400000000000000" pitchFamily="50" charset="-128"/>
                <a:ea typeface="游ゴシック" panose="020B0400000000000000" pitchFamily="50" charset="-128"/>
              </a:rPr>
              <a:t>この法人では毎年２～３名程度の利用者が訪問介護員に精神的暴力やセクシュアルハラスメントを行っていました。そこで職員向けの対策マニュアルの作成や教育を行いました。また、利用者・家族に、適切な提供ができるサービス範囲を理解いただくとともに、弁護士と相談の上、契約書でも解除状況にあたる具体的なハラスメント事例を掲載しています 。</a:t>
            </a:r>
          </a:p>
          <a:p>
            <a:pPr indent="182563"/>
            <a:r>
              <a:rPr lang="ja-JP" altLang="en-US" sz="1600" dirty="0">
                <a:latin typeface="游ゴシック" panose="020B0400000000000000" pitchFamily="50" charset="-128"/>
                <a:ea typeface="游ゴシック" panose="020B0400000000000000" pitchFamily="50" charset="-128"/>
              </a:rPr>
              <a:t>契約書に、事業者側の解除権を定め、予告期間を定めたうえで解除ができる旨を記載するとともに、その別紙に解除する可能性がある行為を示すようにしています。ハラスメントに関する認識は、人によって違うため、対象となる行為を具体化することで、事業者側と利用者の認識を揃える意味をもっています。 </a:t>
            </a:r>
          </a:p>
        </p:txBody>
      </p:sp>
      <p:grpSp>
        <p:nvGrpSpPr>
          <p:cNvPr id="10" name="グループ化 9">
            <a:extLst>
              <a:ext uri="{FF2B5EF4-FFF2-40B4-BE49-F238E27FC236}">
                <a16:creationId xmlns:a16="http://schemas.microsoft.com/office/drawing/2014/main" id="{E4E1A615-9EB5-4053-97B6-CBA71CB6873F}"/>
              </a:ext>
            </a:extLst>
          </p:cNvPr>
          <p:cNvGrpSpPr/>
          <p:nvPr/>
        </p:nvGrpSpPr>
        <p:grpSpPr>
          <a:xfrm>
            <a:off x="404481" y="908720"/>
            <a:ext cx="8980356" cy="684000"/>
            <a:chOff x="404481" y="933534"/>
            <a:chExt cx="8980356" cy="684000"/>
          </a:xfrm>
        </p:grpSpPr>
        <p:sp>
          <p:nvSpPr>
            <p:cNvPr id="4" name="正方形/長方形 3">
              <a:extLst>
                <a:ext uri="{FF2B5EF4-FFF2-40B4-BE49-F238E27FC236}">
                  <a16:creationId xmlns:a16="http://schemas.microsoft.com/office/drawing/2014/main" id="{B5499B43-AC03-4600-8D40-E7CB30A0D419}"/>
                </a:ext>
              </a:extLst>
            </p:cNvPr>
            <p:cNvSpPr/>
            <p:nvPr/>
          </p:nvSpPr>
          <p:spPr>
            <a:xfrm>
              <a:off x="1091902" y="1069286"/>
              <a:ext cx="8292935" cy="400110"/>
            </a:xfrm>
            <a:prstGeom prst="rect">
              <a:avLst/>
            </a:prstGeom>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具体例を記載して、わかりやすく伝えている例</a:t>
              </a:r>
            </a:p>
          </p:txBody>
        </p:sp>
        <p:grpSp>
          <p:nvGrpSpPr>
            <p:cNvPr id="9" name="グループ化 8">
              <a:extLst>
                <a:ext uri="{FF2B5EF4-FFF2-40B4-BE49-F238E27FC236}">
                  <a16:creationId xmlns:a16="http://schemas.microsoft.com/office/drawing/2014/main" id="{B9357C12-2310-4B36-BB3C-2E4EBACE1C24}"/>
                </a:ext>
              </a:extLst>
            </p:cNvPr>
            <p:cNvGrpSpPr/>
            <p:nvPr/>
          </p:nvGrpSpPr>
          <p:grpSpPr>
            <a:xfrm>
              <a:off x="404481" y="933534"/>
              <a:ext cx="8832055" cy="684000"/>
              <a:chOff x="404481" y="933534"/>
              <a:chExt cx="8832055" cy="684000"/>
            </a:xfrm>
          </p:grpSpPr>
          <p:pic>
            <p:nvPicPr>
              <p:cNvPr id="6" name="グラフィックス 5" descr="電球と鉛筆">
                <a:extLst>
                  <a:ext uri="{FF2B5EF4-FFF2-40B4-BE49-F238E27FC236}">
                    <a16:creationId xmlns:a16="http://schemas.microsoft.com/office/drawing/2014/main" id="{67E77C19-55A1-4555-978F-1FC927A8F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481" y="933534"/>
                <a:ext cx="684000" cy="684000"/>
              </a:xfrm>
              <a:prstGeom prst="rect">
                <a:avLst/>
              </a:prstGeom>
            </p:spPr>
          </p:pic>
          <p:cxnSp>
            <p:nvCxnSpPr>
              <p:cNvPr id="8" name="直線コネクタ 7">
                <a:extLst>
                  <a:ext uri="{FF2B5EF4-FFF2-40B4-BE49-F238E27FC236}">
                    <a16:creationId xmlns:a16="http://schemas.microsoft.com/office/drawing/2014/main" id="{37812588-4353-444C-87A5-43F7EEE509AB}"/>
                  </a:ext>
                </a:extLst>
              </p:cNvPr>
              <p:cNvCxnSpPr/>
              <p:nvPr/>
            </p:nvCxnSpPr>
            <p:spPr>
              <a:xfrm>
                <a:off x="776536" y="1484784"/>
                <a:ext cx="8460000" cy="0"/>
              </a:xfrm>
              <a:prstGeom prst="line">
                <a:avLst/>
              </a:prstGeom>
              <a:ln w="44450" cap="rnd">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グループ化 10">
            <a:extLst>
              <a:ext uri="{FF2B5EF4-FFF2-40B4-BE49-F238E27FC236}">
                <a16:creationId xmlns:a16="http://schemas.microsoft.com/office/drawing/2014/main" id="{85701983-D202-4279-ACD6-96C1DEF88457}"/>
              </a:ext>
            </a:extLst>
          </p:cNvPr>
          <p:cNvGrpSpPr/>
          <p:nvPr/>
        </p:nvGrpSpPr>
        <p:grpSpPr>
          <a:xfrm>
            <a:off x="488504" y="3789040"/>
            <a:ext cx="8784976" cy="2520280"/>
            <a:chOff x="488504" y="3429000"/>
            <a:chExt cx="8784976" cy="2520280"/>
          </a:xfrm>
        </p:grpSpPr>
        <p:sp>
          <p:nvSpPr>
            <p:cNvPr id="7" name="四角形: メモ 6">
              <a:extLst>
                <a:ext uri="{FF2B5EF4-FFF2-40B4-BE49-F238E27FC236}">
                  <a16:creationId xmlns:a16="http://schemas.microsoft.com/office/drawing/2014/main" id="{24006D0E-6A8D-4494-AFF5-BE2AC81B7BE4}"/>
                </a:ext>
              </a:extLst>
            </p:cNvPr>
            <p:cNvSpPr/>
            <p:nvPr/>
          </p:nvSpPr>
          <p:spPr>
            <a:xfrm>
              <a:off x="488504" y="3429000"/>
              <a:ext cx="8784976" cy="2520280"/>
            </a:xfrm>
            <a:prstGeom prst="foldedCorner">
              <a:avLst/>
            </a:prstGeom>
            <a:solidFill>
              <a:schemeClr val="bg1"/>
            </a:solidFill>
            <a:ln w="19050">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latin typeface="游ゴシック" panose="020B0400000000000000" pitchFamily="50" charset="-128"/>
                <a:ea typeface="游ゴシック" panose="020B0400000000000000" pitchFamily="50" charset="-128"/>
              </a:endParaRPr>
            </a:p>
          </p:txBody>
        </p:sp>
        <p:sp>
          <p:nvSpPr>
            <p:cNvPr id="14" name="コンテンツ プレースホルダー 2">
              <a:extLst>
                <a:ext uri="{FF2B5EF4-FFF2-40B4-BE49-F238E27FC236}">
                  <a16:creationId xmlns:a16="http://schemas.microsoft.com/office/drawing/2014/main" id="{32A30422-D0E0-4AF8-9AB2-35BD70692893}"/>
                </a:ext>
              </a:extLst>
            </p:cNvPr>
            <p:cNvSpPr txBox="1">
              <a:spLocks/>
            </p:cNvSpPr>
            <p:nvPr/>
          </p:nvSpPr>
          <p:spPr>
            <a:xfrm>
              <a:off x="620507" y="3520222"/>
              <a:ext cx="4332493" cy="23751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b="1" u="sng" dirty="0">
                  <a:latin typeface="游ゴシック" panose="020B0400000000000000" pitchFamily="50" charset="-128"/>
                  <a:ea typeface="游ゴシック" panose="020B0400000000000000" pitchFamily="50" charset="-128"/>
                </a:rPr>
                <a:t>＜契約を解除する場合の具体例の記載＞ </a:t>
              </a:r>
            </a:p>
            <a:p>
              <a:pPr marL="285750" indent="-285750">
                <a:lnSpc>
                  <a:spcPts val="1400"/>
                </a:lnSpc>
                <a:buFont typeface="Wingdings" panose="05000000000000000000" pitchFamily="2" charset="2"/>
                <a:buChar char="u"/>
              </a:pPr>
              <a:r>
                <a:rPr lang="ja-JP" altLang="en-US" sz="1600" dirty="0">
                  <a:latin typeface="游ゴシック" panose="020B0400000000000000" pitchFamily="50" charset="-128"/>
                  <a:ea typeface="游ゴシック" panose="020B0400000000000000" pitchFamily="50" charset="-128"/>
                </a:rPr>
                <a:t>暴力又は乱暴な言動 </a:t>
              </a:r>
            </a:p>
            <a:p>
              <a:pPr marL="539750" lvl="1" indent="-285750">
                <a:lnSpc>
                  <a:spcPts val="14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物を投げつける </a:t>
              </a:r>
            </a:p>
            <a:p>
              <a:pPr marL="539750" lvl="1" indent="-285750">
                <a:lnSpc>
                  <a:spcPts val="15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刃物を向ける、服を引きちぎる、手を払いのける </a:t>
              </a:r>
            </a:p>
            <a:p>
              <a:pPr marL="539750" lvl="1" indent="-285750">
                <a:lnSpc>
                  <a:spcPts val="14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怒鳴る、奇声、大声を発する    など </a:t>
              </a:r>
            </a:p>
            <a:p>
              <a:pPr marL="285750" indent="-285750">
                <a:lnSpc>
                  <a:spcPts val="1400"/>
                </a:lnSpc>
                <a:buFont typeface="Wingdings" panose="05000000000000000000" pitchFamily="2" charset="2"/>
                <a:buChar char="u"/>
              </a:pPr>
              <a:r>
                <a:rPr lang="ja-JP" altLang="en-US" sz="1600" dirty="0">
                  <a:latin typeface="游ゴシック" panose="020B0400000000000000" pitchFamily="50" charset="-128"/>
                  <a:ea typeface="游ゴシック" panose="020B0400000000000000" pitchFamily="50" charset="-128"/>
                </a:rPr>
                <a:t>その他 </a:t>
              </a:r>
            </a:p>
            <a:p>
              <a:pPr marL="539750" lvl="1" indent="-285750">
                <a:lnSpc>
                  <a:spcPts val="15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訪問介護従事者の自宅の住所や電話番号を何度も聞く </a:t>
              </a:r>
            </a:p>
            <a:p>
              <a:pPr marL="539750" lvl="1" indent="-285750">
                <a:lnSpc>
                  <a:spcPts val="14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ストーカー行為                など </a:t>
              </a:r>
            </a:p>
          </p:txBody>
        </p:sp>
        <p:sp>
          <p:nvSpPr>
            <p:cNvPr id="15" name="コンテンツ プレースホルダー 2">
              <a:extLst>
                <a:ext uri="{FF2B5EF4-FFF2-40B4-BE49-F238E27FC236}">
                  <a16:creationId xmlns:a16="http://schemas.microsoft.com/office/drawing/2014/main" id="{635C7B69-A65B-4414-83E3-C964855D2F21}"/>
                </a:ext>
              </a:extLst>
            </p:cNvPr>
            <p:cNvSpPr txBox="1">
              <a:spLocks/>
            </p:cNvSpPr>
            <p:nvPr/>
          </p:nvSpPr>
          <p:spPr>
            <a:xfrm>
              <a:off x="5025010" y="3821282"/>
              <a:ext cx="4246940" cy="92345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85750" indent="-285750">
                <a:lnSpc>
                  <a:spcPts val="1400"/>
                </a:lnSpc>
                <a:buFont typeface="Wingdings" panose="05000000000000000000" pitchFamily="2" charset="2"/>
                <a:buChar char="u"/>
              </a:pPr>
              <a:r>
                <a:rPr lang="ja-JP" altLang="en-US" sz="1600" dirty="0">
                  <a:latin typeface="游ゴシック" panose="020B0400000000000000" pitchFamily="50" charset="-128"/>
                  <a:ea typeface="游ゴシック" panose="020B0400000000000000" pitchFamily="50" charset="-128"/>
                </a:rPr>
                <a:t>セクシュアルハラスメント </a:t>
              </a:r>
            </a:p>
            <a:p>
              <a:pPr marL="539750" lvl="1" indent="-285750">
                <a:lnSpc>
                  <a:spcPts val="14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訪問介護従事者の体を触る、手を握る </a:t>
              </a:r>
            </a:p>
            <a:p>
              <a:pPr marL="539750" lvl="1" indent="-285750">
                <a:lnSpc>
                  <a:spcPts val="14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腕を引っ張り抱きしめる </a:t>
              </a:r>
            </a:p>
            <a:p>
              <a:pPr marL="539750" lvl="1" indent="-285750">
                <a:lnSpc>
                  <a:spcPts val="1400"/>
                </a:lnSpc>
                <a:buClrTx/>
                <a:buFont typeface="Arial" panose="020B0604020202020204" pitchFamily="34" charset="0"/>
                <a:buChar char="•"/>
              </a:pPr>
              <a:r>
                <a:rPr lang="ja-JP" altLang="en-US" sz="1600" dirty="0">
                  <a:latin typeface="游ゴシック" panose="020B0400000000000000" pitchFamily="50" charset="-128"/>
                  <a:ea typeface="游ゴシック" panose="020B0400000000000000" pitchFamily="50" charset="-128"/>
                </a:rPr>
                <a:t>女性のヌード写真を見せる      など </a:t>
              </a:r>
            </a:p>
          </p:txBody>
        </p:sp>
      </p:grpSp>
      <p:sp>
        <p:nvSpPr>
          <p:cNvPr id="5" name="コンテンツ プレースホルダー 2">
            <a:extLst>
              <a:ext uri="{FF2B5EF4-FFF2-40B4-BE49-F238E27FC236}">
                <a16:creationId xmlns:a16="http://schemas.microsoft.com/office/drawing/2014/main" id="{C9BCB200-2065-4739-BE9D-ABA76D0A553F}"/>
              </a:ext>
            </a:extLst>
          </p:cNvPr>
          <p:cNvSpPr txBox="1">
            <a:spLocks/>
          </p:cNvSpPr>
          <p:nvPr/>
        </p:nvSpPr>
        <p:spPr>
          <a:xfrm>
            <a:off x="488504" y="6435769"/>
            <a:ext cx="7361772" cy="16158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050" dirty="0">
                <a:latin typeface="游ゴシック" panose="020B0400000000000000" pitchFamily="50" charset="-128"/>
                <a:ea typeface="游ゴシック" panose="020B0400000000000000" pitchFamily="50" charset="-128"/>
              </a:rPr>
              <a:t>※</a:t>
            </a:r>
            <a:r>
              <a:rPr lang="ja-JP" altLang="en-US" sz="1050" dirty="0">
                <a:latin typeface="游ゴシック" panose="020B0400000000000000" pitchFamily="50" charset="-128"/>
                <a:ea typeface="游ゴシック" panose="020B0400000000000000" pitchFamily="50" charset="-128"/>
              </a:rPr>
              <a:t>㈱三菱総合研究所「介護現場におけるハラスメント対策マニュアル」</a:t>
            </a:r>
            <a:r>
              <a:rPr lang="en-US" altLang="ja-JP" sz="1050" dirty="0">
                <a:latin typeface="游ゴシック" panose="020B0400000000000000" pitchFamily="50" charset="-128"/>
                <a:ea typeface="游ゴシック" panose="020B0400000000000000" pitchFamily="50" charset="-128"/>
              </a:rPr>
              <a:t>P.17</a:t>
            </a:r>
            <a:r>
              <a:rPr lang="ja-JP" altLang="en-US" sz="1050" dirty="0">
                <a:latin typeface="游ゴシック" panose="020B0400000000000000" pitchFamily="50" charset="-128"/>
                <a:ea typeface="游ゴシック" panose="020B0400000000000000" pitchFamily="50" charset="-128"/>
              </a:rPr>
              <a:t>より抜粋。</a:t>
            </a:r>
          </a:p>
        </p:txBody>
      </p:sp>
    </p:spTree>
    <p:extLst>
      <p:ext uri="{BB962C8B-B14F-4D97-AF65-F5344CB8AC3E}">
        <p14:creationId xmlns:p14="http://schemas.microsoft.com/office/powerpoint/2010/main" val="2373354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（５）介護保険サービスの業務範囲等への理解と統一</a:t>
            </a:r>
          </a:p>
        </p:txBody>
      </p:sp>
      <p:grpSp>
        <p:nvGrpSpPr>
          <p:cNvPr id="11" name="グループ化 10">
            <a:extLst>
              <a:ext uri="{FF2B5EF4-FFF2-40B4-BE49-F238E27FC236}">
                <a16:creationId xmlns:a16="http://schemas.microsoft.com/office/drawing/2014/main" id="{4C895719-82ED-4944-AACD-AAAAE1B456AF}"/>
              </a:ext>
            </a:extLst>
          </p:cNvPr>
          <p:cNvGrpSpPr/>
          <p:nvPr/>
        </p:nvGrpSpPr>
        <p:grpSpPr>
          <a:xfrm>
            <a:off x="407198" y="980728"/>
            <a:ext cx="9083836" cy="5005301"/>
            <a:chOff x="407198" y="1052736"/>
            <a:chExt cx="9083836" cy="5005301"/>
          </a:xfrm>
        </p:grpSpPr>
        <p:sp>
          <p:nvSpPr>
            <p:cNvPr id="12" name="コンテンツ プレースホルダー 2">
              <a:extLst>
                <a:ext uri="{FF2B5EF4-FFF2-40B4-BE49-F238E27FC236}">
                  <a16:creationId xmlns:a16="http://schemas.microsoft.com/office/drawing/2014/main" id="{E05EDD55-A7B8-4FF8-BA1E-D560D0D39568}"/>
                </a:ext>
              </a:extLst>
            </p:cNvPr>
            <p:cNvSpPr txBox="1">
              <a:spLocks/>
            </p:cNvSpPr>
            <p:nvPr/>
          </p:nvSpPr>
          <p:spPr>
            <a:xfrm>
              <a:off x="704528" y="1753989"/>
              <a:ext cx="8786506" cy="425757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介護保険サービスの</a:t>
              </a:r>
              <a:r>
                <a:rPr lang="ja-JP" altLang="en-US" b="1" u="sng" dirty="0">
                  <a:latin typeface="游ゴシック" panose="020B0400000000000000" pitchFamily="50" charset="-128"/>
                  <a:ea typeface="游ゴシック" panose="020B0400000000000000" pitchFamily="50" charset="-128"/>
                </a:rPr>
                <a:t>業務範囲の誤った認識や理解不足が、利用者や家族等とのミスコミュニケーションにつながる恐れ</a:t>
              </a:r>
              <a:r>
                <a:rPr lang="ja-JP" altLang="en-US" dirty="0">
                  <a:latin typeface="游ゴシック" panose="020B0400000000000000" pitchFamily="50" charset="-128"/>
                  <a:ea typeface="游ゴシック" panose="020B0400000000000000" pitchFamily="50" charset="-128"/>
                </a:rPr>
                <a:t>があります。</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職員が正しく業務範囲を理解、認識し、施設・事業所内で統一した対応をできるよう、</a:t>
              </a:r>
              <a:r>
                <a:rPr lang="ja-JP" altLang="en-US" b="1" u="sng" dirty="0">
                  <a:latin typeface="游ゴシック" panose="020B0400000000000000" pitchFamily="50" charset="-128"/>
                  <a:ea typeface="游ゴシック" panose="020B0400000000000000" pitchFamily="50" charset="-128"/>
                </a:rPr>
                <a:t>介護保険のサービスの範囲を理解し、対応や説明方法について、施設・事業者内での統一を図る取組</a:t>
              </a:r>
              <a:r>
                <a:rPr lang="ja-JP" altLang="en-US" dirty="0">
                  <a:latin typeface="游ゴシック" panose="020B0400000000000000" pitchFamily="50" charset="-128"/>
                  <a:ea typeface="游ゴシック" panose="020B0400000000000000" pitchFamily="50" charset="-128"/>
                </a:rPr>
                <a:t>を行いましょう。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契約締結時の説明が不十分だったことが原因となり、苦情に発展し、さらには暴言にエスカレートすることも考えられます。契約締結時や事前の説明時に留意すべき点などとして、例えば以下が考えられます。</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利用者が受けられる介護保険のサービスの範囲（契約内容）について、利用者（家族等）と施設・事業所の認識が合っているか確認する。</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ハラスメントは職員の安全を損なうものであると同時に、介護サービスの提供を困難にすることで、場合によっては契約解除となる可能性があることを明確に伝える。</a:t>
              </a:r>
              <a:endParaRPr lang="ja-JP" altLang="en-US" sz="2400" dirty="0">
                <a:latin typeface="游ゴシック" panose="020B0400000000000000" pitchFamily="50" charset="-128"/>
                <a:ea typeface="游ゴシック" panose="020B0400000000000000" pitchFamily="50" charset="-128"/>
              </a:endParaRPr>
            </a:p>
          </p:txBody>
        </p:sp>
        <p:grpSp>
          <p:nvGrpSpPr>
            <p:cNvPr id="13" name="グループ化 12">
              <a:extLst>
                <a:ext uri="{FF2B5EF4-FFF2-40B4-BE49-F238E27FC236}">
                  <a16:creationId xmlns:a16="http://schemas.microsoft.com/office/drawing/2014/main" id="{614167DC-9932-40A5-9EBC-3E2BD644AB3C}"/>
                </a:ext>
              </a:extLst>
            </p:cNvPr>
            <p:cNvGrpSpPr/>
            <p:nvPr/>
          </p:nvGrpSpPr>
          <p:grpSpPr>
            <a:xfrm>
              <a:off x="407198" y="1052736"/>
              <a:ext cx="9081802" cy="5005301"/>
              <a:chOff x="407198" y="1107252"/>
              <a:chExt cx="9081802" cy="5005301"/>
            </a:xfrm>
          </p:grpSpPr>
          <p:cxnSp>
            <p:nvCxnSpPr>
              <p:cNvPr id="17" name="直線コネクタ 16">
                <a:extLst>
                  <a:ext uri="{FF2B5EF4-FFF2-40B4-BE49-F238E27FC236}">
                    <a16:creationId xmlns:a16="http://schemas.microsoft.com/office/drawing/2014/main" id="{34E1F597-A55E-48BD-95A6-5A7D7A833B56}"/>
                  </a:ext>
                </a:extLst>
              </p:cNvPr>
              <p:cNvCxnSpPr/>
              <p:nvPr/>
            </p:nvCxnSpPr>
            <p:spPr>
              <a:xfrm>
                <a:off x="560512" y="1612553"/>
                <a:ext cx="0" cy="4500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4C69761-E245-4683-B669-1AF4657CDAB0}"/>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DB820F1B-6F56-4F72-8F62-D282C4E15AE6}"/>
                  </a:ext>
                </a:extLst>
              </p:cNvPr>
              <p:cNvGrpSpPr/>
              <p:nvPr/>
            </p:nvGrpSpPr>
            <p:grpSpPr>
              <a:xfrm>
                <a:off x="407198" y="1107252"/>
                <a:ext cx="6778048" cy="574126"/>
                <a:chOff x="2288703" y="5212643"/>
                <a:chExt cx="6778048" cy="574126"/>
              </a:xfrm>
            </p:grpSpPr>
            <p:sp>
              <p:nvSpPr>
                <p:cNvPr id="18" name="正方形/長方形 17">
                  <a:extLst>
                    <a:ext uri="{FF2B5EF4-FFF2-40B4-BE49-F238E27FC236}">
                      <a16:creationId xmlns:a16="http://schemas.microsoft.com/office/drawing/2014/main" id="{ABD7416F-CE26-45A5-924C-F0472B536AAE}"/>
                    </a:ext>
                  </a:extLst>
                </p:cNvPr>
                <p:cNvSpPr/>
                <p:nvPr/>
              </p:nvSpPr>
              <p:spPr>
                <a:xfrm>
                  <a:off x="2360711" y="5318769"/>
                  <a:ext cx="6706040"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4D3346FA-13A3-4897-BB82-5A38CCCFFFD4}"/>
                    </a:ext>
                  </a:extLst>
                </p:cNvPr>
                <p:cNvSpPr/>
                <p:nvPr/>
              </p:nvSpPr>
              <p:spPr>
                <a:xfrm>
                  <a:off x="2288703" y="5229201"/>
                  <a:ext cx="6706040"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介護保険サービスの業務範囲等を理解する</a:t>
                  </a:r>
                </a:p>
              </p:txBody>
            </p:sp>
            <p:pic>
              <p:nvPicPr>
                <p:cNvPr id="20" name="グラフィックス 19" descr="右向き指示マーク">
                  <a:extLst>
                    <a:ext uri="{FF2B5EF4-FFF2-40B4-BE49-F238E27FC236}">
                      <a16:creationId xmlns:a16="http://schemas.microsoft.com/office/drawing/2014/main" id="{B0271C32-95CC-436E-8DB0-A0FF95D569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933" y="5212643"/>
                  <a:ext cx="468000" cy="468000"/>
                </a:xfrm>
                <a:prstGeom prst="rect">
                  <a:avLst/>
                </a:prstGeom>
              </p:spPr>
            </p:pic>
          </p:grpSp>
        </p:grpSp>
      </p:grpSp>
    </p:spTree>
    <p:extLst>
      <p:ext uri="{BB962C8B-B14F-4D97-AF65-F5344CB8AC3E}">
        <p14:creationId xmlns:p14="http://schemas.microsoft.com/office/powerpoint/2010/main" val="1286218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（６）職員を対象とした研修等の実施、充実</a:t>
            </a:r>
          </a:p>
        </p:txBody>
      </p:sp>
      <p:sp>
        <p:nvSpPr>
          <p:cNvPr id="12" name="コンテンツ プレースホルダー 2">
            <a:extLst>
              <a:ext uri="{FF2B5EF4-FFF2-40B4-BE49-F238E27FC236}">
                <a16:creationId xmlns:a16="http://schemas.microsoft.com/office/drawing/2014/main" id="{E05EDD55-A7B8-4FF8-BA1E-D560D0D39568}"/>
              </a:ext>
            </a:extLst>
          </p:cNvPr>
          <p:cNvSpPr txBox="1">
            <a:spLocks/>
          </p:cNvSpPr>
          <p:nvPr/>
        </p:nvSpPr>
        <p:spPr>
          <a:xfrm>
            <a:off x="704528" y="1681981"/>
            <a:ext cx="8786506" cy="12952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ハラスメントに関する</a:t>
            </a:r>
            <a:r>
              <a:rPr lang="ja-JP" altLang="en-US" b="1" u="sng" dirty="0">
                <a:latin typeface="游ゴシック" panose="020B0400000000000000" pitchFamily="50" charset="-128"/>
                <a:ea typeface="游ゴシック" panose="020B0400000000000000" pitchFamily="50" charset="-128"/>
              </a:rPr>
              <a:t>職員を対象とした研修を行い</a:t>
            </a:r>
            <a:r>
              <a:rPr lang="ja-JP" altLang="en-US" dirty="0">
                <a:latin typeface="游ゴシック" panose="020B0400000000000000" pitchFamily="50" charset="-128"/>
                <a:ea typeface="游ゴシック" panose="020B0400000000000000" pitchFamily="50" charset="-128"/>
              </a:rPr>
              <a:t>、意識づくりや情報の共有を行いましょう。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学びや意識を一過性にしないため、定期的に、研修の実施、振り返り、意見交換</a:t>
            </a:r>
            <a:r>
              <a:rPr lang="ja-JP" altLang="en-US" dirty="0">
                <a:latin typeface="游ゴシック" panose="020B0400000000000000" pitchFamily="50" charset="-128"/>
                <a:ea typeface="游ゴシック" panose="020B0400000000000000" pitchFamily="50" charset="-128"/>
              </a:rPr>
              <a:t>を行うことが重要です。</a:t>
            </a:r>
            <a:endParaRPr lang="en-US" altLang="ja-JP" dirty="0">
              <a:latin typeface="游ゴシック" panose="020B0400000000000000" pitchFamily="50" charset="-128"/>
              <a:ea typeface="游ゴシック" panose="020B0400000000000000" pitchFamily="50" charset="-128"/>
            </a:endParaRPr>
          </a:p>
        </p:txBody>
      </p:sp>
      <p:grpSp>
        <p:nvGrpSpPr>
          <p:cNvPr id="13" name="グループ化 12">
            <a:extLst>
              <a:ext uri="{FF2B5EF4-FFF2-40B4-BE49-F238E27FC236}">
                <a16:creationId xmlns:a16="http://schemas.microsoft.com/office/drawing/2014/main" id="{614167DC-9932-40A5-9EBC-3E2BD644AB3C}"/>
              </a:ext>
            </a:extLst>
          </p:cNvPr>
          <p:cNvGrpSpPr/>
          <p:nvPr/>
        </p:nvGrpSpPr>
        <p:grpSpPr>
          <a:xfrm>
            <a:off x="407198" y="980728"/>
            <a:ext cx="9081802" cy="3817301"/>
            <a:chOff x="407198" y="1107252"/>
            <a:chExt cx="9081802" cy="3817301"/>
          </a:xfrm>
        </p:grpSpPr>
        <p:cxnSp>
          <p:nvCxnSpPr>
            <p:cNvPr id="14" name="直線コネクタ 13">
              <a:extLst>
                <a:ext uri="{FF2B5EF4-FFF2-40B4-BE49-F238E27FC236}">
                  <a16:creationId xmlns:a16="http://schemas.microsoft.com/office/drawing/2014/main" id="{14C69761-E245-4683-B669-1AF4657CDAB0}"/>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DB820F1B-6F56-4F72-8F62-D282C4E15AE6}"/>
                </a:ext>
              </a:extLst>
            </p:cNvPr>
            <p:cNvGrpSpPr/>
            <p:nvPr/>
          </p:nvGrpSpPr>
          <p:grpSpPr>
            <a:xfrm>
              <a:off x="407198" y="1107252"/>
              <a:ext cx="6778048" cy="574126"/>
              <a:chOff x="2288703" y="5212643"/>
              <a:chExt cx="6778048" cy="574126"/>
            </a:xfrm>
          </p:grpSpPr>
          <p:sp>
            <p:nvSpPr>
              <p:cNvPr id="18" name="正方形/長方形 17">
                <a:extLst>
                  <a:ext uri="{FF2B5EF4-FFF2-40B4-BE49-F238E27FC236}">
                    <a16:creationId xmlns:a16="http://schemas.microsoft.com/office/drawing/2014/main" id="{ABD7416F-CE26-45A5-924C-F0472B536AAE}"/>
                  </a:ext>
                </a:extLst>
              </p:cNvPr>
              <p:cNvSpPr/>
              <p:nvPr/>
            </p:nvSpPr>
            <p:spPr>
              <a:xfrm>
                <a:off x="2360711" y="5318769"/>
                <a:ext cx="6706040"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4D3346FA-13A3-4897-BB82-5A38CCCFFFD4}"/>
                  </a:ext>
                </a:extLst>
              </p:cNvPr>
              <p:cNvSpPr/>
              <p:nvPr/>
            </p:nvSpPr>
            <p:spPr>
              <a:xfrm>
                <a:off x="2288703" y="5229201"/>
                <a:ext cx="6706040"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研修等による職員への周知、意識づくり</a:t>
                </a:r>
              </a:p>
            </p:txBody>
          </p:sp>
          <p:pic>
            <p:nvPicPr>
              <p:cNvPr id="20" name="グラフィックス 19" descr="右向き指示マーク">
                <a:extLst>
                  <a:ext uri="{FF2B5EF4-FFF2-40B4-BE49-F238E27FC236}">
                    <a16:creationId xmlns:a16="http://schemas.microsoft.com/office/drawing/2014/main" id="{B0271C32-95CC-436E-8DB0-A0FF95D569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933" y="5212643"/>
                <a:ext cx="468000" cy="468000"/>
              </a:xfrm>
              <a:prstGeom prst="rect">
                <a:avLst/>
              </a:prstGeom>
            </p:spPr>
          </p:pic>
        </p:grpSp>
        <p:cxnSp>
          <p:nvCxnSpPr>
            <p:cNvPr id="17" name="直線コネクタ 16">
              <a:extLst>
                <a:ext uri="{FF2B5EF4-FFF2-40B4-BE49-F238E27FC236}">
                  <a16:creationId xmlns:a16="http://schemas.microsoft.com/office/drawing/2014/main" id="{34E1F597-A55E-48BD-95A6-5A7D7A833B56}"/>
                </a:ext>
              </a:extLst>
            </p:cNvPr>
            <p:cNvCxnSpPr/>
            <p:nvPr/>
          </p:nvCxnSpPr>
          <p:spPr>
            <a:xfrm>
              <a:off x="560512" y="1612553"/>
              <a:ext cx="0" cy="331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2" name="四角形: 角を丸くする 21">
            <a:extLst>
              <a:ext uri="{FF2B5EF4-FFF2-40B4-BE49-F238E27FC236}">
                <a16:creationId xmlns:a16="http://schemas.microsoft.com/office/drawing/2014/main" id="{23AF83E5-227E-40C0-B08E-5D02B2E51425}"/>
              </a:ext>
            </a:extLst>
          </p:cNvPr>
          <p:cNvSpPr/>
          <p:nvPr/>
        </p:nvSpPr>
        <p:spPr>
          <a:xfrm>
            <a:off x="972428" y="3285902"/>
            <a:ext cx="8445055" cy="1295226"/>
          </a:xfrm>
          <a:prstGeom prst="roundRect">
            <a:avLst>
              <a:gd name="adj" fmla="val 20141"/>
            </a:avLst>
          </a:prstGeom>
          <a:solidFill>
            <a:schemeClr val="accent5">
              <a:lumMod val="20000"/>
              <a:lumOff val="80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algn="ctr"/>
            <a:r>
              <a:rPr kumimoji="1" lang="ja-JP" altLang="en-US" sz="2000" b="1" dirty="0">
                <a:solidFill>
                  <a:schemeClr val="accent2">
                    <a:lumMod val="75000"/>
                  </a:schemeClr>
                </a:solidFill>
                <a:latin typeface="游ゴシック" panose="020B0400000000000000" pitchFamily="50" charset="-128"/>
                <a:ea typeface="游ゴシック" panose="020B0400000000000000" pitchFamily="50" charset="-128"/>
              </a:rPr>
              <a:t>職員向けの研修を行う際には、</a:t>
            </a:r>
            <a:endParaRPr kumimoji="1" lang="en-US" altLang="ja-JP" sz="2000" b="1" dirty="0">
              <a:solidFill>
                <a:schemeClr val="accent2">
                  <a:lumMod val="7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accent2">
                    <a:lumMod val="75000"/>
                  </a:schemeClr>
                </a:solidFill>
                <a:latin typeface="游ゴシック" panose="020B0400000000000000" pitchFamily="50" charset="-128"/>
                <a:ea typeface="游ゴシック" panose="020B0400000000000000" pitchFamily="50" charset="-128"/>
              </a:rPr>
              <a:t>「職員向け研修のための手引き」にある「職員向け研修資料」を</a:t>
            </a:r>
            <a:br>
              <a:rPr kumimoji="1" lang="en-US" altLang="ja-JP" sz="2000" b="1" dirty="0">
                <a:solidFill>
                  <a:schemeClr val="accent2">
                    <a:lumMod val="75000"/>
                  </a:schemeClr>
                </a:solidFill>
                <a:latin typeface="游ゴシック" panose="020B0400000000000000" pitchFamily="50" charset="-128"/>
                <a:ea typeface="游ゴシック" panose="020B0400000000000000" pitchFamily="50" charset="-128"/>
              </a:rPr>
            </a:br>
            <a:r>
              <a:rPr lang="ja-JP" altLang="en-US" sz="2000" b="1" dirty="0">
                <a:solidFill>
                  <a:schemeClr val="accent2">
                    <a:lumMod val="75000"/>
                  </a:schemeClr>
                </a:solidFill>
                <a:latin typeface="游ゴシック" panose="020B0400000000000000" pitchFamily="50" charset="-128"/>
                <a:ea typeface="游ゴシック" panose="020B0400000000000000" pitchFamily="50" charset="-128"/>
              </a:rPr>
              <a:t>是非ご</a:t>
            </a:r>
            <a:r>
              <a:rPr kumimoji="1" lang="ja-JP" altLang="en-US" sz="2000" b="1" dirty="0">
                <a:solidFill>
                  <a:schemeClr val="accent2">
                    <a:lumMod val="75000"/>
                  </a:schemeClr>
                </a:solidFill>
                <a:latin typeface="游ゴシック" panose="020B0400000000000000" pitchFamily="50" charset="-128"/>
                <a:ea typeface="游ゴシック" panose="020B0400000000000000" pitchFamily="50" charset="-128"/>
              </a:rPr>
              <a:t>活用ください。</a:t>
            </a:r>
            <a:endParaRPr kumimoji="1" lang="ja-JP" altLang="en-US" sz="1800" b="1" dirty="0">
              <a:solidFill>
                <a:schemeClr val="accent2">
                  <a:lumMod val="7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0764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CF2E6-2137-4F4A-87D0-D22B04CAB667}"/>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手引きの目的等</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（１）背景</a:t>
            </a:r>
            <a:endParaRPr kumimoji="1" lang="ja-JP" altLang="en-US" dirty="0">
              <a:latin typeface="游ゴシック" panose="020B0400000000000000" pitchFamily="50" charset="-128"/>
              <a:ea typeface="游ゴシック" panose="020B0400000000000000" pitchFamily="50" charset="-128"/>
            </a:endParaRPr>
          </a:p>
        </p:txBody>
      </p:sp>
      <p:sp>
        <p:nvSpPr>
          <p:cNvPr id="3" name="テキスト プレースホルダー 2">
            <a:extLst>
              <a:ext uri="{FF2B5EF4-FFF2-40B4-BE49-F238E27FC236}">
                <a16:creationId xmlns:a16="http://schemas.microsoft.com/office/drawing/2014/main" id="{B6050B5F-9A68-4458-AC43-4F1DF791F7CE}"/>
              </a:ext>
            </a:extLst>
          </p:cNvPr>
          <p:cNvSpPr>
            <a:spLocks noGrp="1"/>
          </p:cNvSpPr>
          <p:nvPr>
            <p:ph type="body" sz="quarter" idx="10"/>
          </p:nvPr>
        </p:nvSpPr>
        <p:spPr>
          <a:xfrm>
            <a:off x="410400" y="980728"/>
            <a:ext cx="4190440" cy="5234766"/>
          </a:xfrm>
        </p:spPr>
        <p:txBody>
          <a:bodyPr/>
          <a:lstStyle/>
          <a:p>
            <a:pPr indent="268288"/>
            <a:r>
              <a:rPr lang="ja-JP" altLang="en-US" sz="2400" dirty="0">
                <a:latin typeface="游ゴシック" panose="020B0400000000000000" pitchFamily="50" charset="-128"/>
                <a:ea typeface="游ゴシック" panose="020B0400000000000000" pitchFamily="50" charset="-128"/>
              </a:rPr>
              <a:t>近年、介護現場では、利用者や家族等による介護職員への身体的暴力や精神的暴力、セクシュアルハラスメントなどが少なからず発生していることが様々な調査で明らかになっています。</a:t>
            </a:r>
            <a:endParaRPr lang="en-US" altLang="ja-JP" sz="2400" dirty="0">
              <a:latin typeface="游ゴシック" panose="020B0400000000000000" pitchFamily="50" charset="-128"/>
              <a:ea typeface="游ゴシック" panose="020B0400000000000000" pitchFamily="50" charset="-128"/>
            </a:endParaRPr>
          </a:p>
          <a:p>
            <a:pPr indent="268288"/>
            <a:r>
              <a:rPr lang="ja-JP" altLang="en-US" sz="2400" dirty="0">
                <a:latin typeface="游ゴシック" panose="020B0400000000000000" pitchFamily="50" charset="-128"/>
                <a:ea typeface="游ゴシック" panose="020B0400000000000000" pitchFamily="50" charset="-128"/>
              </a:rPr>
              <a:t>平成</a:t>
            </a:r>
            <a:r>
              <a:rPr lang="en-US" altLang="ja-JP" sz="2400" dirty="0">
                <a:latin typeface="游ゴシック" panose="020B0400000000000000" pitchFamily="50" charset="-128"/>
                <a:ea typeface="游ゴシック" panose="020B0400000000000000" pitchFamily="50" charset="-128"/>
              </a:rPr>
              <a:t>30</a:t>
            </a:r>
            <a:r>
              <a:rPr lang="ja-JP" altLang="en-US" sz="2400" dirty="0">
                <a:latin typeface="游ゴシック" panose="020B0400000000000000" pitchFamily="50" charset="-128"/>
                <a:ea typeface="游ゴシック" panose="020B0400000000000000" pitchFamily="50" charset="-128"/>
              </a:rPr>
              <a:t>年度に実施された、介護職員を対象とした実態調査では、これまでに利用者や家族等からハラスメントを受けたことがあると回答した職員の割合が</a:t>
            </a:r>
            <a:r>
              <a:rPr lang="en-US" altLang="ja-JP" sz="2400" dirty="0">
                <a:latin typeface="游ゴシック" panose="020B0400000000000000" pitchFamily="50" charset="-128"/>
                <a:ea typeface="游ゴシック" panose="020B0400000000000000" pitchFamily="50" charset="-128"/>
              </a:rPr>
              <a:t>50%</a:t>
            </a:r>
            <a:r>
              <a:rPr lang="ja-JP" altLang="en-US" sz="2400" dirty="0">
                <a:latin typeface="游ゴシック" panose="020B0400000000000000" pitchFamily="50" charset="-128"/>
                <a:ea typeface="游ゴシック" panose="020B0400000000000000" pitchFamily="50" charset="-128"/>
              </a:rPr>
              <a:t>を超えていました。</a:t>
            </a:r>
          </a:p>
        </p:txBody>
      </p:sp>
      <p:pic>
        <p:nvPicPr>
          <p:cNvPr id="4" name="図 3">
            <a:extLst>
              <a:ext uri="{FF2B5EF4-FFF2-40B4-BE49-F238E27FC236}">
                <a16:creationId xmlns:a16="http://schemas.microsoft.com/office/drawing/2014/main" id="{E8F94AED-5B18-4880-B09F-A16D86721933}"/>
              </a:ext>
            </a:extLst>
          </p:cNvPr>
          <p:cNvPicPr>
            <a:picLocks noChangeAspect="1"/>
          </p:cNvPicPr>
          <p:nvPr/>
        </p:nvPicPr>
        <p:blipFill>
          <a:blip r:embed="rId2"/>
          <a:stretch>
            <a:fillRect/>
          </a:stretch>
        </p:blipFill>
        <p:spPr>
          <a:xfrm>
            <a:off x="4600840" y="908720"/>
            <a:ext cx="4896000" cy="5474749"/>
          </a:xfrm>
          <a:prstGeom prst="rect">
            <a:avLst/>
          </a:prstGeom>
        </p:spPr>
      </p:pic>
      <p:sp>
        <p:nvSpPr>
          <p:cNvPr id="6" name="コンテンツ プレースホルダー 2">
            <a:extLst>
              <a:ext uri="{FF2B5EF4-FFF2-40B4-BE49-F238E27FC236}">
                <a16:creationId xmlns:a16="http://schemas.microsoft.com/office/drawing/2014/main" id="{15C16F18-5DDC-42F3-B0C4-611B4802631A}"/>
              </a:ext>
            </a:extLst>
          </p:cNvPr>
          <p:cNvSpPr txBox="1">
            <a:spLocks/>
          </p:cNvSpPr>
          <p:nvPr/>
        </p:nvSpPr>
        <p:spPr>
          <a:xfrm>
            <a:off x="4416900" y="6435768"/>
            <a:ext cx="5263880" cy="16158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r>
              <a:rPr lang="en-US" altLang="ja-JP" sz="1050" dirty="0">
                <a:latin typeface="游ゴシック" panose="020B0400000000000000" pitchFamily="50" charset="-128"/>
                <a:ea typeface="游ゴシック" panose="020B0400000000000000" pitchFamily="50" charset="-128"/>
              </a:rPr>
              <a:t>※</a:t>
            </a:r>
            <a:r>
              <a:rPr lang="ja-JP" altLang="en-US" sz="1050" dirty="0">
                <a:latin typeface="游ゴシック" panose="020B0400000000000000" pitchFamily="50" charset="-128"/>
                <a:ea typeface="游ゴシック" panose="020B0400000000000000" pitchFamily="50" charset="-128"/>
              </a:rPr>
              <a:t>㈱三菱総合研究所「介護現場におけるハラスメント対策マニュアル」</a:t>
            </a:r>
            <a:r>
              <a:rPr lang="en-US" altLang="ja-JP" sz="1050" dirty="0">
                <a:latin typeface="游ゴシック" panose="020B0400000000000000" pitchFamily="50" charset="-128"/>
                <a:ea typeface="游ゴシック" panose="020B0400000000000000" pitchFamily="50" charset="-128"/>
              </a:rPr>
              <a:t>P.5</a:t>
            </a:r>
            <a:r>
              <a:rPr lang="ja-JP" altLang="en-US" sz="1050" dirty="0">
                <a:latin typeface="游ゴシック" panose="020B0400000000000000" pitchFamily="50" charset="-128"/>
                <a:ea typeface="游ゴシック" panose="020B0400000000000000" pitchFamily="50" charset="-128"/>
              </a:rPr>
              <a:t>より抜粋。</a:t>
            </a:r>
          </a:p>
        </p:txBody>
      </p:sp>
    </p:spTree>
    <p:extLst>
      <p:ext uri="{BB962C8B-B14F-4D97-AF65-F5344CB8AC3E}">
        <p14:creationId xmlns:p14="http://schemas.microsoft.com/office/powerpoint/2010/main" val="29872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（７）管理者をサポートする体制の整備</a:t>
            </a:r>
          </a:p>
        </p:txBody>
      </p:sp>
      <p:sp>
        <p:nvSpPr>
          <p:cNvPr id="12" name="コンテンツ プレースホルダー 2">
            <a:extLst>
              <a:ext uri="{FF2B5EF4-FFF2-40B4-BE49-F238E27FC236}">
                <a16:creationId xmlns:a16="http://schemas.microsoft.com/office/drawing/2014/main" id="{E05EDD55-A7B8-4FF8-BA1E-D560D0D39568}"/>
              </a:ext>
            </a:extLst>
          </p:cNvPr>
          <p:cNvSpPr txBox="1">
            <a:spLocks/>
          </p:cNvSpPr>
          <p:nvPr/>
        </p:nvSpPr>
        <p:spPr>
          <a:xfrm>
            <a:off x="704528" y="1681981"/>
            <a:ext cx="8786506" cy="388567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の対応に限らず、何らかのトラブルがあった際は管理者やサービス提供責任者など（以下、管理者等）が対応を一手に引き受けることも多いかもしれません。しかし、管理者等の負荷だけが大きくなることは望ましくありません。</a:t>
            </a:r>
            <a:r>
              <a:rPr lang="ja-JP" altLang="en-US" b="1" u="sng" dirty="0">
                <a:latin typeface="游ゴシック" panose="020B0400000000000000" pitchFamily="50" charset="-128"/>
                <a:ea typeface="游ゴシック" panose="020B0400000000000000" pitchFamily="50" charset="-128"/>
              </a:rPr>
              <a:t>管理者等が一人ですべてを抱え込んでしまわないよう、管理者等をサポートできる体制を整える</a:t>
            </a:r>
            <a:r>
              <a:rPr lang="ja-JP" altLang="en-US" dirty="0">
                <a:latin typeface="游ゴシック" panose="020B0400000000000000" pitchFamily="50" charset="-128"/>
                <a:ea typeface="游ゴシック" panose="020B0400000000000000" pitchFamily="50" charset="-128"/>
              </a:rPr>
              <a:t>ことも重要です。</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職員はもちろん、管理者等の相談先にもなるような相談窓口を施設・事業所や法人に設置しましょう。</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対応チームを作る等、組織として問題に対応する体制作りをしましょう。多職種から構成される施設・事業所であれば、多職種で相談対応のチームを作ることも一例です。</a:t>
            </a:r>
            <a:endParaRPr lang="en-US" altLang="ja-JP"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マニュアルでは、ケアマネジャーや地域包括支援センター等に相談する等、管理者等の負担感に寄り添った指針・対応方法を示しましょう。</a:t>
            </a:r>
            <a:endParaRPr lang="en-US" altLang="ja-JP" dirty="0">
              <a:latin typeface="游ゴシック" panose="020B0400000000000000" pitchFamily="50" charset="-128"/>
              <a:ea typeface="游ゴシック" panose="020B0400000000000000" pitchFamily="50" charset="-128"/>
            </a:endParaRPr>
          </a:p>
        </p:txBody>
      </p:sp>
      <p:grpSp>
        <p:nvGrpSpPr>
          <p:cNvPr id="13" name="グループ化 12">
            <a:extLst>
              <a:ext uri="{FF2B5EF4-FFF2-40B4-BE49-F238E27FC236}">
                <a16:creationId xmlns:a16="http://schemas.microsoft.com/office/drawing/2014/main" id="{614167DC-9932-40A5-9EBC-3E2BD644AB3C}"/>
              </a:ext>
            </a:extLst>
          </p:cNvPr>
          <p:cNvGrpSpPr/>
          <p:nvPr/>
        </p:nvGrpSpPr>
        <p:grpSpPr>
          <a:xfrm>
            <a:off x="407198" y="980728"/>
            <a:ext cx="9081802" cy="4645301"/>
            <a:chOff x="407198" y="1107252"/>
            <a:chExt cx="9081802" cy="4645301"/>
          </a:xfrm>
        </p:grpSpPr>
        <p:cxnSp>
          <p:nvCxnSpPr>
            <p:cNvPr id="17" name="直線コネクタ 16">
              <a:extLst>
                <a:ext uri="{FF2B5EF4-FFF2-40B4-BE49-F238E27FC236}">
                  <a16:creationId xmlns:a16="http://schemas.microsoft.com/office/drawing/2014/main" id="{34E1F597-A55E-48BD-95A6-5A7D7A833B56}"/>
                </a:ext>
              </a:extLst>
            </p:cNvPr>
            <p:cNvCxnSpPr/>
            <p:nvPr/>
          </p:nvCxnSpPr>
          <p:spPr>
            <a:xfrm>
              <a:off x="560512" y="1612553"/>
              <a:ext cx="0" cy="4140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4C69761-E245-4683-B669-1AF4657CDAB0}"/>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DB820F1B-6F56-4F72-8F62-D282C4E15AE6}"/>
                </a:ext>
              </a:extLst>
            </p:cNvPr>
            <p:cNvGrpSpPr/>
            <p:nvPr/>
          </p:nvGrpSpPr>
          <p:grpSpPr>
            <a:xfrm>
              <a:off x="407198" y="1107252"/>
              <a:ext cx="6778048" cy="574126"/>
              <a:chOff x="2288703" y="5212643"/>
              <a:chExt cx="6778048" cy="574126"/>
            </a:xfrm>
          </p:grpSpPr>
          <p:sp>
            <p:nvSpPr>
              <p:cNvPr id="18" name="正方形/長方形 17">
                <a:extLst>
                  <a:ext uri="{FF2B5EF4-FFF2-40B4-BE49-F238E27FC236}">
                    <a16:creationId xmlns:a16="http://schemas.microsoft.com/office/drawing/2014/main" id="{ABD7416F-CE26-45A5-924C-F0472B536AAE}"/>
                  </a:ext>
                </a:extLst>
              </p:cNvPr>
              <p:cNvSpPr/>
              <p:nvPr/>
            </p:nvSpPr>
            <p:spPr>
              <a:xfrm>
                <a:off x="2360711" y="5318769"/>
                <a:ext cx="6706040"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4D3346FA-13A3-4897-BB82-5A38CCCFFFD4}"/>
                  </a:ext>
                </a:extLst>
              </p:cNvPr>
              <p:cNvSpPr/>
              <p:nvPr/>
            </p:nvSpPr>
            <p:spPr>
              <a:xfrm>
                <a:off x="2288703" y="5229201"/>
                <a:ext cx="6706040"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管理者にのみ負荷がかからないための工夫</a:t>
                </a:r>
              </a:p>
            </p:txBody>
          </p:sp>
          <p:pic>
            <p:nvPicPr>
              <p:cNvPr id="20" name="グラフィックス 19" descr="右向き指示マーク">
                <a:extLst>
                  <a:ext uri="{FF2B5EF4-FFF2-40B4-BE49-F238E27FC236}">
                    <a16:creationId xmlns:a16="http://schemas.microsoft.com/office/drawing/2014/main" id="{B0271C32-95CC-436E-8DB0-A0FF95D569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933" y="5212643"/>
                <a:ext cx="468000" cy="468000"/>
              </a:xfrm>
              <a:prstGeom prst="rect">
                <a:avLst/>
              </a:prstGeom>
            </p:spPr>
          </p:pic>
        </p:grpSp>
      </p:grpSp>
    </p:spTree>
    <p:extLst>
      <p:ext uri="{BB962C8B-B14F-4D97-AF65-F5344CB8AC3E}">
        <p14:creationId xmlns:p14="http://schemas.microsoft.com/office/powerpoint/2010/main" val="993113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0647"/>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２．施設・事業所として考えるべきこと、対応すべきこと</a:t>
            </a:r>
            <a:br>
              <a:rPr lang="en-US" altLang="ja-JP" dirty="0">
                <a:highlight>
                  <a:srgbClr val="FFFF00"/>
                </a:highlight>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（８）</a:t>
            </a:r>
            <a:r>
              <a:rPr kumimoji="1" lang="ja-JP" altLang="en-US" dirty="0">
                <a:latin typeface="游ゴシック" panose="020B0400000000000000" pitchFamily="50" charset="-128"/>
                <a:ea typeface="游ゴシック" panose="020B0400000000000000" pitchFamily="50" charset="-128"/>
              </a:rPr>
              <a:t>ハラスメントに係る個人情報の取扱方法の整備</a:t>
            </a:r>
          </a:p>
        </p:txBody>
      </p:sp>
      <p:sp>
        <p:nvSpPr>
          <p:cNvPr id="11" name="コンテンツ プレースホルダー 2">
            <a:extLst>
              <a:ext uri="{FF2B5EF4-FFF2-40B4-BE49-F238E27FC236}">
                <a16:creationId xmlns:a16="http://schemas.microsoft.com/office/drawing/2014/main" id="{E0D62A4C-7C93-49CD-AE7D-4111AFC3DB50}"/>
              </a:ext>
            </a:extLst>
          </p:cNvPr>
          <p:cNvSpPr txBox="1">
            <a:spLocks/>
          </p:cNvSpPr>
          <p:nvPr/>
        </p:nvSpPr>
        <p:spPr>
          <a:xfrm>
            <a:off x="704528" y="1681981"/>
            <a:ext cx="8786506" cy="388567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介護現場におけるハラスメントの対策や取組のひとつとして、ハラスメントに係る個人情報の取扱い方法について、施設・事業所として、例えば以下のような諸点について、個人情報保護法等の法令に従って、あらかじめマニュアルを作成するなどにより、職員に周知しておく必要があります。</a:t>
            </a:r>
            <a:endParaRPr lang="en-US" altLang="ja-JP" dirty="0">
              <a:latin typeface="游ゴシック" panose="020B0400000000000000" pitchFamily="50" charset="-128"/>
              <a:ea typeface="游ゴシック" panose="020B0400000000000000" pitchFamily="50" charset="-128"/>
            </a:endParaRPr>
          </a:p>
          <a:p>
            <a:pPr marL="714375" indent="-457200">
              <a:buFont typeface="+mj-ea"/>
              <a:buAutoNum type="circleNumDbPlain"/>
            </a:pPr>
            <a:r>
              <a:rPr lang="ja-JP" altLang="en-US" dirty="0">
                <a:latin typeface="游ゴシック" panose="020B0400000000000000" pitchFamily="50" charset="-128"/>
                <a:ea typeface="游ゴシック" panose="020B0400000000000000" pitchFamily="50" charset="-128"/>
              </a:rPr>
              <a:t>ハラスメントに係る記録の方法（どの記録に、どのように記載するか等）</a:t>
            </a:r>
          </a:p>
          <a:p>
            <a:pPr marL="714375" indent="-457200">
              <a:buFont typeface="+mj-ea"/>
              <a:buAutoNum type="circleNumDbPlain"/>
            </a:pPr>
            <a:r>
              <a:rPr lang="ja-JP" altLang="en-US" dirty="0">
                <a:latin typeface="游ゴシック" panose="020B0400000000000000" pitchFamily="50" charset="-128"/>
                <a:ea typeface="游ゴシック" panose="020B0400000000000000" pitchFamily="50" charset="-128"/>
              </a:rPr>
              <a:t>他の施設・事業者又は関係機関と連携する際のハラスメントに係る情報の提供・受領の方法（他の施設・事業者又は関係機関との間で提供・受領する情報の範囲、その取扱い方法についての事前の申し合わせの要否等）</a:t>
            </a:r>
          </a:p>
          <a:p>
            <a:pPr marL="714375" indent="-457200">
              <a:buFont typeface="+mj-ea"/>
              <a:buAutoNum type="circleNumDbPlain"/>
            </a:pPr>
            <a:r>
              <a:rPr lang="ja-JP" altLang="en-US" dirty="0">
                <a:latin typeface="游ゴシック" panose="020B0400000000000000" pitchFamily="50" charset="-128"/>
                <a:ea typeface="游ゴシック" panose="020B0400000000000000" pitchFamily="50" charset="-128"/>
              </a:rPr>
              <a:t>ハラスメントに係る記録について開示請求を受けた場合の対応方法（開示の要否・可否、開示する際の留意点等）</a:t>
            </a:r>
          </a:p>
        </p:txBody>
      </p:sp>
      <p:grpSp>
        <p:nvGrpSpPr>
          <p:cNvPr id="12" name="グループ化 11">
            <a:extLst>
              <a:ext uri="{FF2B5EF4-FFF2-40B4-BE49-F238E27FC236}">
                <a16:creationId xmlns:a16="http://schemas.microsoft.com/office/drawing/2014/main" id="{4D559103-B543-456D-A841-F34EFA29E6CD}"/>
              </a:ext>
            </a:extLst>
          </p:cNvPr>
          <p:cNvGrpSpPr/>
          <p:nvPr/>
        </p:nvGrpSpPr>
        <p:grpSpPr>
          <a:xfrm>
            <a:off x="407198" y="980728"/>
            <a:ext cx="9081802" cy="4825301"/>
            <a:chOff x="407198" y="1107252"/>
            <a:chExt cx="9081802" cy="4825301"/>
          </a:xfrm>
        </p:grpSpPr>
        <p:cxnSp>
          <p:nvCxnSpPr>
            <p:cNvPr id="13" name="直線コネクタ 12">
              <a:extLst>
                <a:ext uri="{FF2B5EF4-FFF2-40B4-BE49-F238E27FC236}">
                  <a16:creationId xmlns:a16="http://schemas.microsoft.com/office/drawing/2014/main" id="{23D8D4D3-0D88-46F2-9542-F6ED0099BEAC}"/>
                </a:ext>
              </a:extLst>
            </p:cNvPr>
            <p:cNvCxnSpPr/>
            <p:nvPr/>
          </p:nvCxnSpPr>
          <p:spPr>
            <a:xfrm>
              <a:off x="560512" y="1612553"/>
              <a:ext cx="0" cy="4320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8785728-8EEB-40A3-B1B0-410728582875}"/>
                </a:ext>
              </a:extLst>
            </p:cNvPr>
            <p:cNvCxnSpPr>
              <a:cxnSpLocks/>
            </p:cNvCxnSpPr>
            <p:nvPr/>
          </p:nvCxnSpPr>
          <p:spPr>
            <a:xfrm rot="16200000" flipH="1">
              <a:off x="6573000" y="-1631364"/>
              <a:ext cx="0" cy="5832000"/>
            </a:xfrm>
            <a:prstGeom prst="line">
              <a:avLst/>
            </a:prstGeom>
            <a:ln w="28575" cap="sq">
              <a:solidFill>
                <a:schemeClr val="accent5">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C982C5B5-0F64-44AC-8F92-8A1E5797E75F}"/>
                </a:ext>
              </a:extLst>
            </p:cNvPr>
            <p:cNvGrpSpPr/>
            <p:nvPr/>
          </p:nvGrpSpPr>
          <p:grpSpPr>
            <a:xfrm>
              <a:off x="407198" y="1107252"/>
              <a:ext cx="5193868" cy="574126"/>
              <a:chOff x="2288703" y="5212643"/>
              <a:chExt cx="5193868" cy="574126"/>
            </a:xfrm>
          </p:grpSpPr>
          <p:sp>
            <p:nvSpPr>
              <p:cNvPr id="16" name="正方形/長方形 15">
                <a:extLst>
                  <a:ext uri="{FF2B5EF4-FFF2-40B4-BE49-F238E27FC236}">
                    <a16:creationId xmlns:a16="http://schemas.microsoft.com/office/drawing/2014/main" id="{42CED6F2-EDAD-4497-942F-9A48660E0CB6}"/>
                  </a:ext>
                </a:extLst>
              </p:cNvPr>
              <p:cNvSpPr/>
              <p:nvPr/>
            </p:nvSpPr>
            <p:spPr>
              <a:xfrm>
                <a:off x="2360711" y="5318769"/>
                <a:ext cx="5121860" cy="468000"/>
              </a:xfrm>
              <a:prstGeom prst="rect">
                <a:avLst/>
              </a:prstGeom>
              <a:solidFill>
                <a:schemeClr val="accent5">
                  <a:lumMod val="60000"/>
                  <a:lumOff val="4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9EFF21B8-0732-4B55-BD90-FC2527B62DF2}"/>
                  </a:ext>
                </a:extLst>
              </p:cNvPr>
              <p:cNvSpPr/>
              <p:nvPr/>
            </p:nvSpPr>
            <p:spPr>
              <a:xfrm>
                <a:off x="2288703" y="5229201"/>
                <a:ext cx="5121863" cy="468000"/>
              </a:xfrm>
              <a:prstGeom prst="rect">
                <a:avLst/>
              </a:prstGeom>
              <a:solidFill>
                <a:schemeClr val="accent2">
                  <a:lumMod val="75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個人情報の取り扱い方法の整備</a:t>
                </a:r>
              </a:p>
            </p:txBody>
          </p:sp>
          <p:pic>
            <p:nvPicPr>
              <p:cNvPr id="18" name="グラフィックス 17" descr="右向き指示マーク">
                <a:extLst>
                  <a:ext uri="{FF2B5EF4-FFF2-40B4-BE49-F238E27FC236}">
                    <a16:creationId xmlns:a16="http://schemas.microsoft.com/office/drawing/2014/main" id="{2794D6A0-9518-405B-80EC-BA92924402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5933" y="5212643"/>
                <a:ext cx="468000" cy="468000"/>
              </a:xfrm>
              <a:prstGeom prst="rect">
                <a:avLst/>
              </a:prstGeom>
            </p:spPr>
          </p:pic>
        </p:grpSp>
      </p:grpSp>
    </p:spTree>
    <p:extLst>
      <p:ext uri="{BB962C8B-B14F-4D97-AF65-F5344CB8AC3E}">
        <p14:creationId xmlns:p14="http://schemas.microsoft.com/office/powerpoint/2010/main" val="84518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00C1C-B713-484B-9481-E4EB9957F1F4}"/>
              </a:ext>
            </a:extLst>
          </p:cNvPr>
          <p:cNvSpPr>
            <a:spLocks noGrp="1"/>
          </p:cNvSpPr>
          <p:nvPr>
            <p:ph type="title"/>
          </p:nvPr>
        </p:nvSpPr>
        <p:spPr>
          <a:xfrm>
            <a:off x="410400" y="2780928"/>
            <a:ext cx="9086400" cy="648000"/>
          </a:xfrm>
        </p:spPr>
        <p:txBody>
          <a:bodyPr>
            <a:normAutofit/>
          </a:bodyPr>
          <a:lstStyle/>
          <a:p>
            <a:r>
              <a:rPr lang="ja-JP" altLang="en-US" dirty="0">
                <a:latin typeface="メイリオ" panose="020B0604030504040204" pitchFamily="50" charset="-128"/>
                <a:ea typeface="メイリオ" panose="020B0604030504040204" pitchFamily="50" charset="-128"/>
              </a:rPr>
              <a:t>３．　</a:t>
            </a:r>
            <a:r>
              <a:rPr lang="ja-JP" altLang="en-US" dirty="0">
                <a:latin typeface="游ゴシック" panose="020B0400000000000000" pitchFamily="50" charset="-128"/>
                <a:ea typeface="游ゴシック" panose="020B0400000000000000" pitchFamily="50" charset="-128"/>
              </a:rPr>
              <a:t>相談の受付と対応</a:t>
            </a:r>
            <a:endParaRPr kumimoji="1" lang="ja-JP" altLang="en-US" dirty="0">
              <a:latin typeface="游ゴシック" panose="020B0400000000000000" pitchFamily="50" charset="-128"/>
              <a:ea typeface="游ゴシック" panose="020B0400000000000000" pitchFamily="50" charset="-128"/>
            </a:endParaRPr>
          </a:p>
        </p:txBody>
      </p:sp>
      <p:grpSp>
        <p:nvGrpSpPr>
          <p:cNvPr id="5" name="Group 11">
            <a:extLst>
              <a:ext uri="{FF2B5EF4-FFF2-40B4-BE49-F238E27FC236}">
                <a16:creationId xmlns:a16="http://schemas.microsoft.com/office/drawing/2014/main" id="{55AA5293-C216-4B0C-BD6F-FD6FE1ED50FD}"/>
              </a:ext>
            </a:extLst>
          </p:cNvPr>
          <p:cNvGrpSpPr>
            <a:grpSpLocks noChangeAspect="1"/>
          </p:cNvGrpSpPr>
          <p:nvPr/>
        </p:nvGrpSpPr>
        <p:grpSpPr bwMode="auto">
          <a:xfrm>
            <a:off x="7593715" y="5229200"/>
            <a:ext cx="1903413" cy="1076325"/>
            <a:chOff x="101" y="2909"/>
            <a:chExt cx="1417" cy="801"/>
          </a:xfrm>
        </p:grpSpPr>
        <p:sp>
          <p:nvSpPr>
            <p:cNvPr id="6" name="Freeform 12">
              <a:extLst>
                <a:ext uri="{FF2B5EF4-FFF2-40B4-BE49-F238E27FC236}">
                  <a16:creationId xmlns:a16="http://schemas.microsoft.com/office/drawing/2014/main" id="{5713E6B7-D79E-4556-A1A4-2984FC6305F3}"/>
                </a:ext>
              </a:extLst>
            </p:cNvPr>
            <p:cNvSpPr>
              <a:spLocks noChangeAspect="1"/>
            </p:cNvSpPr>
            <p:nvPr/>
          </p:nvSpPr>
          <p:spPr bwMode="auto">
            <a:xfrm>
              <a:off x="101" y="3110"/>
              <a:ext cx="1413" cy="544"/>
            </a:xfrm>
            <a:custGeom>
              <a:avLst/>
              <a:gdLst>
                <a:gd name="T0" fmla="*/ 0 w 598"/>
                <a:gd name="T1" fmla="*/ 107 h 230"/>
                <a:gd name="T2" fmla="*/ 0 w 598"/>
                <a:gd name="T3" fmla="*/ 230 h 230"/>
                <a:gd name="T4" fmla="*/ 85 w 598"/>
                <a:gd name="T5" fmla="*/ 230 h 230"/>
                <a:gd name="T6" fmla="*/ 598 w 598"/>
                <a:gd name="T7" fmla="*/ 230 h 230"/>
                <a:gd name="T8" fmla="*/ 553 w 598"/>
                <a:gd name="T9" fmla="*/ 203 h 230"/>
                <a:gd name="T10" fmla="*/ 553 w 598"/>
                <a:gd name="T11" fmla="*/ 85 h 230"/>
                <a:gd name="T12" fmla="*/ 531 w 598"/>
                <a:gd name="T13" fmla="*/ 189 h 230"/>
                <a:gd name="T14" fmla="*/ 527 w 598"/>
                <a:gd name="T15" fmla="*/ 187 h 230"/>
                <a:gd name="T16" fmla="*/ 553 w 598"/>
                <a:gd name="T17" fmla="*/ 67 h 230"/>
                <a:gd name="T18" fmla="*/ 553 w 598"/>
                <a:gd name="T19" fmla="*/ 64 h 230"/>
                <a:gd name="T20" fmla="*/ 512 w 598"/>
                <a:gd name="T21" fmla="*/ 23 h 230"/>
                <a:gd name="T22" fmla="*/ 472 w 598"/>
                <a:gd name="T23" fmla="*/ 60 h 230"/>
                <a:gd name="T24" fmla="*/ 472 w 598"/>
                <a:gd name="T25" fmla="*/ 150 h 230"/>
                <a:gd name="T26" fmla="*/ 497 w 598"/>
                <a:gd name="T27" fmla="*/ 150 h 230"/>
                <a:gd name="T28" fmla="*/ 516 w 598"/>
                <a:gd name="T29" fmla="*/ 65 h 230"/>
                <a:gd name="T30" fmla="*/ 518 w 598"/>
                <a:gd name="T31" fmla="*/ 64 h 230"/>
                <a:gd name="T32" fmla="*/ 520 w 598"/>
                <a:gd name="T33" fmla="*/ 66 h 230"/>
                <a:gd name="T34" fmla="*/ 500 w 598"/>
                <a:gd name="T35" fmla="*/ 153 h 230"/>
                <a:gd name="T36" fmla="*/ 471 w 598"/>
                <a:gd name="T37" fmla="*/ 153 h 230"/>
                <a:gd name="T38" fmla="*/ 469 w 598"/>
                <a:gd name="T39" fmla="*/ 152 h 230"/>
                <a:gd name="T40" fmla="*/ 472 w 598"/>
                <a:gd name="T41" fmla="*/ 152 h 230"/>
                <a:gd name="T42" fmla="*/ 472 w 598"/>
                <a:gd name="T43" fmla="*/ 150 h 230"/>
                <a:gd name="T44" fmla="*/ 468 w 598"/>
                <a:gd name="T45" fmla="*/ 146 h 230"/>
                <a:gd name="T46" fmla="*/ 468 w 598"/>
                <a:gd name="T47" fmla="*/ 152 h 230"/>
                <a:gd name="T48" fmla="*/ 395 w 598"/>
                <a:gd name="T49" fmla="*/ 107 h 230"/>
                <a:gd name="T50" fmla="*/ 252 w 598"/>
                <a:gd name="T51" fmla="*/ 107 h 230"/>
                <a:gd name="T52" fmla="*/ 252 w 598"/>
                <a:gd name="T53" fmla="*/ 104 h 230"/>
                <a:gd name="T54" fmla="*/ 239 w 598"/>
                <a:gd name="T55" fmla="*/ 91 h 230"/>
                <a:gd name="T56" fmla="*/ 181 w 598"/>
                <a:gd name="T57" fmla="*/ 91 h 230"/>
                <a:gd name="T58" fmla="*/ 181 w 598"/>
                <a:gd name="T59" fmla="*/ 117 h 230"/>
                <a:gd name="T60" fmla="*/ 188 w 598"/>
                <a:gd name="T61" fmla="*/ 117 h 230"/>
                <a:gd name="T62" fmla="*/ 182 w 598"/>
                <a:gd name="T63" fmla="*/ 121 h 230"/>
                <a:gd name="T64" fmla="*/ 170 w 598"/>
                <a:gd name="T65" fmla="*/ 121 h 230"/>
                <a:gd name="T66" fmla="*/ 154 w 598"/>
                <a:gd name="T67" fmla="*/ 121 h 230"/>
                <a:gd name="T68" fmla="*/ 137 w 598"/>
                <a:gd name="T69" fmla="*/ 38 h 230"/>
                <a:gd name="T70" fmla="*/ 138 w 598"/>
                <a:gd name="T71" fmla="*/ 36 h 230"/>
                <a:gd name="T72" fmla="*/ 140 w 598"/>
                <a:gd name="T73" fmla="*/ 38 h 230"/>
                <a:gd name="T74" fmla="*/ 157 w 598"/>
                <a:gd name="T75" fmla="*/ 117 h 230"/>
                <a:gd name="T76" fmla="*/ 177 w 598"/>
                <a:gd name="T77" fmla="*/ 117 h 230"/>
                <a:gd name="T78" fmla="*/ 177 w 598"/>
                <a:gd name="T79" fmla="*/ 33 h 230"/>
                <a:gd name="T80" fmla="*/ 143 w 598"/>
                <a:gd name="T81" fmla="*/ 0 h 230"/>
                <a:gd name="T82" fmla="*/ 109 w 598"/>
                <a:gd name="T83" fmla="*/ 33 h 230"/>
                <a:gd name="T84" fmla="*/ 109 w 598"/>
                <a:gd name="T85" fmla="*/ 44 h 230"/>
                <a:gd name="T86" fmla="*/ 132 w 598"/>
                <a:gd name="T87" fmla="*/ 150 h 230"/>
                <a:gd name="T88" fmla="*/ 133 w 598"/>
                <a:gd name="T89" fmla="*/ 150 h 230"/>
                <a:gd name="T90" fmla="*/ 129 w 598"/>
                <a:gd name="T91" fmla="*/ 153 h 230"/>
                <a:gd name="T92" fmla="*/ 109 w 598"/>
                <a:gd name="T93" fmla="*/ 62 h 230"/>
                <a:gd name="T94" fmla="*/ 109 w 598"/>
                <a:gd name="T95" fmla="*/ 165 h 230"/>
                <a:gd name="T96" fmla="*/ 85 w 598"/>
                <a:gd name="T97" fmla="*/ 179 h 230"/>
                <a:gd name="T98" fmla="*/ 56 w 598"/>
                <a:gd name="T99" fmla="*/ 179 h 230"/>
                <a:gd name="T100" fmla="*/ 35 w 598"/>
                <a:gd name="T101" fmla="*/ 87 h 230"/>
                <a:gd name="T102" fmla="*/ 37 w 598"/>
                <a:gd name="T103" fmla="*/ 85 h 230"/>
                <a:gd name="T104" fmla="*/ 39 w 598"/>
                <a:gd name="T105" fmla="*/ 86 h 230"/>
                <a:gd name="T106" fmla="*/ 59 w 598"/>
                <a:gd name="T107" fmla="*/ 175 h 230"/>
                <a:gd name="T108" fmla="*/ 85 w 598"/>
                <a:gd name="T109" fmla="*/ 175 h 230"/>
                <a:gd name="T110" fmla="*/ 85 w 598"/>
                <a:gd name="T111" fmla="*/ 81 h 230"/>
                <a:gd name="T112" fmla="*/ 43 w 598"/>
                <a:gd name="T113" fmla="*/ 42 h 230"/>
                <a:gd name="T114" fmla="*/ 0 w 598"/>
                <a:gd name="T115" fmla="*/ 85 h 230"/>
                <a:gd name="T116" fmla="*/ 0 w 598"/>
                <a:gd name="T117" fmla="*/ 88 h 230"/>
                <a:gd name="T118" fmla="*/ 27 w 598"/>
                <a:gd name="T119" fmla="*/ 214 h 230"/>
                <a:gd name="T120" fmla="*/ 24 w 598"/>
                <a:gd name="T121" fmla="*/ 216 h 230"/>
                <a:gd name="T122" fmla="*/ 0 w 598"/>
                <a:gd name="T123" fmla="*/ 10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230">
                  <a:moveTo>
                    <a:pt x="0" y="107"/>
                  </a:moveTo>
                  <a:cubicBezTo>
                    <a:pt x="0" y="230"/>
                    <a:pt x="0" y="230"/>
                    <a:pt x="0" y="230"/>
                  </a:cubicBezTo>
                  <a:cubicBezTo>
                    <a:pt x="85" y="230"/>
                    <a:pt x="85" y="230"/>
                    <a:pt x="85" y="230"/>
                  </a:cubicBezTo>
                  <a:cubicBezTo>
                    <a:pt x="598" y="230"/>
                    <a:pt x="598" y="230"/>
                    <a:pt x="598" y="230"/>
                  </a:cubicBezTo>
                  <a:cubicBezTo>
                    <a:pt x="553" y="203"/>
                    <a:pt x="553" y="203"/>
                    <a:pt x="553" y="203"/>
                  </a:cubicBezTo>
                  <a:cubicBezTo>
                    <a:pt x="553" y="85"/>
                    <a:pt x="553" y="85"/>
                    <a:pt x="553" y="85"/>
                  </a:cubicBezTo>
                  <a:cubicBezTo>
                    <a:pt x="531" y="189"/>
                    <a:pt x="531" y="189"/>
                    <a:pt x="531" y="189"/>
                  </a:cubicBezTo>
                  <a:cubicBezTo>
                    <a:pt x="527" y="187"/>
                    <a:pt x="527" y="187"/>
                    <a:pt x="527" y="187"/>
                  </a:cubicBezTo>
                  <a:cubicBezTo>
                    <a:pt x="528" y="183"/>
                    <a:pt x="550" y="78"/>
                    <a:pt x="553" y="67"/>
                  </a:cubicBezTo>
                  <a:cubicBezTo>
                    <a:pt x="553" y="64"/>
                    <a:pt x="553" y="64"/>
                    <a:pt x="553" y="64"/>
                  </a:cubicBezTo>
                  <a:cubicBezTo>
                    <a:pt x="553" y="41"/>
                    <a:pt x="535" y="23"/>
                    <a:pt x="512" y="23"/>
                  </a:cubicBezTo>
                  <a:cubicBezTo>
                    <a:pt x="490" y="23"/>
                    <a:pt x="472" y="41"/>
                    <a:pt x="472" y="60"/>
                  </a:cubicBezTo>
                  <a:cubicBezTo>
                    <a:pt x="472" y="150"/>
                    <a:pt x="472" y="150"/>
                    <a:pt x="472" y="150"/>
                  </a:cubicBezTo>
                  <a:cubicBezTo>
                    <a:pt x="497" y="150"/>
                    <a:pt x="497" y="150"/>
                    <a:pt x="497" y="150"/>
                  </a:cubicBezTo>
                  <a:cubicBezTo>
                    <a:pt x="498" y="147"/>
                    <a:pt x="516" y="65"/>
                    <a:pt x="516" y="65"/>
                  </a:cubicBezTo>
                  <a:cubicBezTo>
                    <a:pt x="516" y="64"/>
                    <a:pt x="517" y="63"/>
                    <a:pt x="518" y="64"/>
                  </a:cubicBezTo>
                  <a:cubicBezTo>
                    <a:pt x="519" y="64"/>
                    <a:pt x="520" y="65"/>
                    <a:pt x="520" y="66"/>
                  </a:cubicBezTo>
                  <a:cubicBezTo>
                    <a:pt x="500" y="153"/>
                    <a:pt x="500" y="153"/>
                    <a:pt x="500" y="153"/>
                  </a:cubicBezTo>
                  <a:cubicBezTo>
                    <a:pt x="489" y="153"/>
                    <a:pt x="480" y="153"/>
                    <a:pt x="471" y="153"/>
                  </a:cubicBezTo>
                  <a:cubicBezTo>
                    <a:pt x="469" y="152"/>
                    <a:pt x="469" y="152"/>
                    <a:pt x="469" y="152"/>
                  </a:cubicBezTo>
                  <a:cubicBezTo>
                    <a:pt x="472" y="152"/>
                    <a:pt x="472" y="152"/>
                    <a:pt x="472" y="152"/>
                  </a:cubicBezTo>
                  <a:cubicBezTo>
                    <a:pt x="472" y="150"/>
                    <a:pt x="472" y="150"/>
                    <a:pt x="472" y="150"/>
                  </a:cubicBezTo>
                  <a:cubicBezTo>
                    <a:pt x="471" y="149"/>
                    <a:pt x="470" y="147"/>
                    <a:pt x="468" y="146"/>
                  </a:cubicBezTo>
                  <a:cubicBezTo>
                    <a:pt x="468" y="152"/>
                    <a:pt x="468" y="152"/>
                    <a:pt x="468" y="152"/>
                  </a:cubicBezTo>
                  <a:cubicBezTo>
                    <a:pt x="395" y="107"/>
                    <a:pt x="395" y="107"/>
                    <a:pt x="395" y="107"/>
                  </a:cubicBezTo>
                  <a:cubicBezTo>
                    <a:pt x="252" y="107"/>
                    <a:pt x="252" y="107"/>
                    <a:pt x="252" y="107"/>
                  </a:cubicBezTo>
                  <a:cubicBezTo>
                    <a:pt x="252" y="106"/>
                    <a:pt x="252" y="105"/>
                    <a:pt x="252" y="104"/>
                  </a:cubicBezTo>
                  <a:cubicBezTo>
                    <a:pt x="252" y="97"/>
                    <a:pt x="246" y="91"/>
                    <a:pt x="239" y="91"/>
                  </a:cubicBezTo>
                  <a:cubicBezTo>
                    <a:pt x="181" y="91"/>
                    <a:pt x="181" y="91"/>
                    <a:pt x="181" y="91"/>
                  </a:cubicBezTo>
                  <a:cubicBezTo>
                    <a:pt x="181" y="117"/>
                    <a:pt x="181" y="117"/>
                    <a:pt x="181" y="117"/>
                  </a:cubicBezTo>
                  <a:cubicBezTo>
                    <a:pt x="183" y="117"/>
                    <a:pt x="186" y="117"/>
                    <a:pt x="188" y="117"/>
                  </a:cubicBezTo>
                  <a:cubicBezTo>
                    <a:pt x="182" y="121"/>
                    <a:pt x="182" y="121"/>
                    <a:pt x="182" y="121"/>
                  </a:cubicBezTo>
                  <a:cubicBezTo>
                    <a:pt x="170" y="121"/>
                    <a:pt x="170" y="121"/>
                    <a:pt x="170" y="121"/>
                  </a:cubicBezTo>
                  <a:cubicBezTo>
                    <a:pt x="161" y="121"/>
                    <a:pt x="154" y="121"/>
                    <a:pt x="154" y="121"/>
                  </a:cubicBezTo>
                  <a:cubicBezTo>
                    <a:pt x="137" y="38"/>
                    <a:pt x="137" y="38"/>
                    <a:pt x="137" y="38"/>
                  </a:cubicBezTo>
                  <a:cubicBezTo>
                    <a:pt x="137" y="37"/>
                    <a:pt x="137" y="36"/>
                    <a:pt x="138" y="36"/>
                  </a:cubicBezTo>
                  <a:cubicBezTo>
                    <a:pt x="139" y="36"/>
                    <a:pt x="140" y="37"/>
                    <a:pt x="140" y="38"/>
                  </a:cubicBezTo>
                  <a:cubicBezTo>
                    <a:pt x="140" y="38"/>
                    <a:pt x="157" y="114"/>
                    <a:pt x="157" y="117"/>
                  </a:cubicBezTo>
                  <a:cubicBezTo>
                    <a:pt x="177" y="117"/>
                    <a:pt x="177" y="117"/>
                    <a:pt x="177" y="117"/>
                  </a:cubicBezTo>
                  <a:cubicBezTo>
                    <a:pt x="177" y="72"/>
                    <a:pt x="177" y="33"/>
                    <a:pt x="177" y="33"/>
                  </a:cubicBezTo>
                  <a:cubicBezTo>
                    <a:pt x="177" y="15"/>
                    <a:pt x="162" y="0"/>
                    <a:pt x="143" y="0"/>
                  </a:cubicBezTo>
                  <a:cubicBezTo>
                    <a:pt x="124" y="0"/>
                    <a:pt x="109" y="15"/>
                    <a:pt x="109" y="33"/>
                  </a:cubicBezTo>
                  <a:cubicBezTo>
                    <a:pt x="109" y="33"/>
                    <a:pt x="109" y="37"/>
                    <a:pt x="109" y="44"/>
                  </a:cubicBezTo>
                  <a:cubicBezTo>
                    <a:pt x="109" y="44"/>
                    <a:pt x="131" y="148"/>
                    <a:pt x="132" y="150"/>
                  </a:cubicBezTo>
                  <a:cubicBezTo>
                    <a:pt x="132" y="150"/>
                    <a:pt x="133" y="150"/>
                    <a:pt x="133" y="150"/>
                  </a:cubicBezTo>
                  <a:cubicBezTo>
                    <a:pt x="129" y="153"/>
                    <a:pt x="129" y="153"/>
                    <a:pt x="129" y="153"/>
                  </a:cubicBezTo>
                  <a:cubicBezTo>
                    <a:pt x="109" y="62"/>
                    <a:pt x="109" y="62"/>
                    <a:pt x="109" y="62"/>
                  </a:cubicBezTo>
                  <a:cubicBezTo>
                    <a:pt x="109" y="88"/>
                    <a:pt x="109" y="128"/>
                    <a:pt x="109" y="165"/>
                  </a:cubicBezTo>
                  <a:cubicBezTo>
                    <a:pt x="85" y="179"/>
                    <a:pt x="85" y="179"/>
                    <a:pt x="85" y="179"/>
                  </a:cubicBezTo>
                  <a:cubicBezTo>
                    <a:pt x="56" y="179"/>
                    <a:pt x="56" y="179"/>
                    <a:pt x="56" y="179"/>
                  </a:cubicBezTo>
                  <a:cubicBezTo>
                    <a:pt x="35" y="87"/>
                    <a:pt x="35" y="87"/>
                    <a:pt x="35" y="87"/>
                  </a:cubicBezTo>
                  <a:cubicBezTo>
                    <a:pt x="35" y="86"/>
                    <a:pt x="36" y="85"/>
                    <a:pt x="37" y="85"/>
                  </a:cubicBezTo>
                  <a:cubicBezTo>
                    <a:pt x="38" y="85"/>
                    <a:pt x="39" y="85"/>
                    <a:pt x="39" y="86"/>
                  </a:cubicBezTo>
                  <a:cubicBezTo>
                    <a:pt x="39" y="86"/>
                    <a:pt x="58" y="172"/>
                    <a:pt x="59" y="175"/>
                  </a:cubicBezTo>
                  <a:cubicBezTo>
                    <a:pt x="85" y="175"/>
                    <a:pt x="85" y="175"/>
                    <a:pt x="85" y="175"/>
                  </a:cubicBezTo>
                  <a:cubicBezTo>
                    <a:pt x="85" y="81"/>
                    <a:pt x="85" y="81"/>
                    <a:pt x="85" y="81"/>
                  </a:cubicBezTo>
                  <a:cubicBezTo>
                    <a:pt x="85" y="61"/>
                    <a:pt x="66" y="42"/>
                    <a:pt x="43" y="42"/>
                  </a:cubicBezTo>
                  <a:cubicBezTo>
                    <a:pt x="19" y="42"/>
                    <a:pt x="0" y="61"/>
                    <a:pt x="0" y="85"/>
                  </a:cubicBezTo>
                  <a:cubicBezTo>
                    <a:pt x="0" y="88"/>
                    <a:pt x="0" y="88"/>
                    <a:pt x="0" y="88"/>
                  </a:cubicBezTo>
                  <a:cubicBezTo>
                    <a:pt x="2" y="100"/>
                    <a:pt x="25" y="203"/>
                    <a:pt x="27" y="214"/>
                  </a:cubicBezTo>
                  <a:cubicBezTo>
                    <a:pt x="24" y="216"/>
                    <a:pt x="24" y="216"/>
                    <a:pt x="24" y="216"/>
                  </a:cubicBezTo>
                  <a:lnTo>
                    <a:pt x="0" y="107"/>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Rectangle 13">
              <a:extLst>
                <a:ext uri="{FF2B5EF4-FFF2-40B4-BE49-F238E27FC236}">
                  <a16:creationId xmlns:a16="http://schemas.microsoft.com/office/drawing/2014/main" id="{838C1BA3-2161-4997-9B55-7B23D96E054D}"/>
                </a:ext>
              </a:extLst>
            </p:cNvPr>
            <p:cNvSpPr>
              <a:spLocks noChangeAspect="1" noChangeArrowheads="1"/>
            </p:cNvSpPr>
            <p:nvPr/>
          </p:nvSpPr>
          <p:spPr bwMode="auto">
            <a:xfrm>
              <a:off x="101" y="3663"/>
              <a:ext cx="1417" cy="47"/>
            </a:xfrm>
            <a:prstGeom prst="rect">
              <a:avLst/>
            </a:prstGeom>
            <a:solidFill>
              <a:srgbClr val="647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14">
              <a:extLst>
                <a:ext uri="{FF2B5EF4-FFF2-40B4-BE49-F238E27FC236}">
                  <a16:creationId xmlns:a16="http://schemas.microsoft.com/office/drawing/2014/main" id="{C9084A75-41C4-4657-963F-38B6765F79F0}"/>
                </a:ext>
              </a:extLst>
            </p:cNvPr>
            <p:cNvSpPr>
              <a:spLocks noChangeAspect="1"/>
            </p:cNvSpPr>
            <p:nvPr/>
          </p:nvSpPr>
          <p:spPr bwMode="auto">
            <a:xfrm>
              <a:off x="347" y="2909"/>
              <a:ext cx="198" cy="180"/>
            </a:xfrm>
            <a:custGeom>
              <a:avLst/>
              <a:gdLst>
                <a:gd name="T0" fmla="*/ 0 w 84"/>
                <a:gd name="T1" fmla="*/ 68 h 76"/>
                <a:gd name="T2" fmla="*/ 27 w 84"/>
                <a:gd name="T3" fmla="*/ 71 h 76"/>
                <a:gd name="T4" fmla="*/ 46 w 84"/>
                <a:gd name="T5" fmla="*/ 76 h 76"/>
                <a:gd name="T6" fmla="*/ 84 w 84"/>
                <a:gd name="T7" fmla="*/ 38 h 76"/>
                <a:gd name="T8" fmla="*/ 46 w 84"/>
                <a:gd name="T9" fmla="*/ 0 h 76"/>
                <a:gd name="T10" fmla="*/ 8 w 84"/>
                <a:gd name="T11" fmla="*/ 38 h 76"/>
                <a:gd name="T12" fmla="*/ 15 w 84"/>
                <a:gd name="T13" fmla="*/ 60 h 76"/>
                <a:gd name="T14" fmla="*/ 0 w 84"/>
                <a:gd name="T15" fmla="*/ 68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76">
                  <a:moveTo>
                    <a:pt x="0" y="68"/>
                  </a:moveTo>
                  <a:cubicBezTo>
                    <a:pt x="7" y="75"/>
                    <a:pt x="21" y="74"/>
                    <a:pt x="27" y="71"/>
                  </a:cubicBezTo>
                  <a:cubicBezTo>
                    <a:pt x="33" y="74"/>
                    <a:pt x="39" y="76"/>
                    <a:pt x="46" y="76"/>
                  </a:cubicBezTo>
                  <a:cubicBezTo>
                    <a:pt x="67" y="76"/>
                    <a:pt x="84" y="59"/>
                    <a:pt x="84" y="38"/>
                  </a:cubicBezTo>
                  <a:cubicBezTo>
                    <a:pt x="84" y="17"/>
                    <a:pt x="67" y="0"/>
                    <a:pt x="46" y="0"/>
                  </a:cubicBezTo>
                  <a:cubicBezTo>
                    <a:pt x="25" y="0"/>
                    <a:pt x="8" y="17"/>
                    <a:pt x="8" y="38"/>
                  </a:cubicBezTo>
                  <a:cubicBezTo>
                    <a:pt x="8" y="46"/>
                    <a:pt x="11" y="53"/>
                    <a:pt x="15" y="60"/>
                  </a:cubicBezTo>
                  <a:cubicBezTo>
                    <a:pt x="13" y="63"/>
                    <a:pt x="8" y="68"/>
                    <a:pt x="0" y="68"/>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Oval 15">
              <a:extLst>
                <a:ext uri="{FF2B5EF4-FFF2-40B4-BE49-F238E27FC236}">
                  <a16:creationId xmlns:a16="http://schemas.microsoft.com/office/drawing/2014/main" id="{A00EF4C5-DC00-47AC-A139-D7FD748C63DB}"/>
                </a:ext>
              </a:extLst>
            </p:cNvPr>
            <p:cNvSpPr>
              <a:spLocks noChangeAspect="1" noChangeArrowheads="1"/>
            </p:cNvSpPr>
            <p:nvPr/>
          </p:nvSpPr>
          <p:spPr bwMode="auto">
            <a:xfrm>
              <a:off x="113" y="2992"/>
              <a:ext cx="201" cy="199"/>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16">
              <a:extLst>
                <a:ext uri="{FF2B5EF4-FFF2-40B4-BE49-F238E27FC236}">
                  <a16:creationId xmlns:a16="http://schemas.microsoft.com/office/drawing/2014/main" id="{F8157790-18AC-4B33-AD8C-DAB93059627A}"/>
                </a:ext>
              </a:extLst>
            </p:cNvPr>
            <p:cNvSpPr>
              <a:spLocks noChangeAspect="1"/>
            </p:cNvSpPr>
            <p:nvPr/>
          </p:nvSpPr>
          <p:spPr bwMode="auto">
            <a:xfrm>
              <a:off x="1207" y="2935"/>
              <a:ext cx="189" cy="213"/>
            </a:xfrm>
            <a:custGeom>
              <a:avLst/>
              <a:gdLst>
                <a:gd name="T0" fmla="*/ 0 w 80"/>
                <a:gd name="T1" fmla="*/ 50 h 90"/>
                <a:gd name="T2" fmla="*/ 40 w 80"/>
                <a:gd name="T3" fmla="*/ 90 h 90"/>
                <a:gd name="T4" fmla="*/ 80 w 80"/>
                <a:gd name="T5" fmla="*/ 50 h 90"/>
                <a:gd name="T6" fmla="*/ 44 w 80"/>
                <a:gd name="T7" fmla="*/ 10 h 90"/>
                <a:gd name="T8" fmla="*/ 44 w 80"/>
                <a:gd name="T9" fmla="*/ 10 h 90"/>
                <a:gd name="T10" fmla="*/ 20 w 80"/>
                <a:gd name="T11" fmla="*/ 0 h 90"/>
                <a:gd name="T12" fmla="*/ 22 w 80"/>
                <a:gd name="T13" fmla="*/ 13 h 90"/>
                <a:gd name="T14" fmla="*/ 6 w 80"/>
                <a:gd name="T15" fmla="*/ 10 h 90"/>
                <a:gd name="T16" fmla="*/ 13 w 80"/>
                <a:gd name="T17" fmla="*/ 20 h 90"/>
                <a:gd name="T18" fmla="*/ 0 w 80"/>
                <a:gd name="T1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90">
                  <a:moveTo>
                    <a:pt x="0" y="50"/>
                  </a:moveTo>
                  <a:cubicBezTo>
                    <a:pt x="0" y="72"/>
                    <a:pt x="18" y="90"/>
                    <a:pt x="40" y="90"/>
                  </a:cubicBezTo>
                  <a:cubicBezTo>
                    <a:pt x="62" y="90"/>
                    <a:pt x="80" y="72"/>
                    <a:pt x="80" y="50"/>
                  </a:cubicBezTo>
                  <a:cubicBezTo>
                    <a:pt x="80" y="29"/>
                    <a:pt x="64" y="12"/>
                    <a:pt x="44" y="10"/>
                  </a:cubicBezTo>
                  <a:cubicBezTo>
                    <a:pt x="44" y="10"/>
                    <a:pt x="44" y="10"/>
                    <a:pt x="44" y="10"/>
                  </a:cubicBezTo>
                  <a:cubicBezTo>
                    <a:pt x="40" y="10"/>
                    <a:pt x="26" y="8"/>
                    <a:pt x="20" y="0"/>
                  </a:cubicBezTo>
                  <a:cubicBezTo>
                    <a:pt x="19" y="7"/>
                    <a:pt x="21" y="11"/>
                    <a:pt x="22" y="13"/>
                  </a:cubicBezTo>
                  <a:cubicBezTo>
                    <a:pt x="22" y="13"/>
                    <a:pt x="13" y="14"/>
                    <a:pt x="6" y="10"/>
                  </a:cubicBezTo>
                  <a:cubicBezTo>
                    <a:pt x="8" y="14"/>
                    <a:pt x="11" y="18"/>
                    <a:pt x="13" y="20"/>
                  </a:cubicBezTo>
                  <a:cubicBezTo>
                    <a:pt x="5" y="28"/>
                    <a:pt x="0" y="38"/>
                    <a:pt x="0" y="5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7">
              <a:extLst>
                <a:ext uri="{FF2B5EF4-FFF2-40B4-BE49-F238E27FC236}">
                  <a16:creationId xmlns:a16="http://schemas.microsoft.com/office/drawing/2014/main" id="{5647185E-C402-4B3D-9ABA-F2B5F4F6F581}"/>
                </a:ext>
              </a:extLst>
            </p:cNvPr>
            <p:cNvSpPr>
              <a:spLocks noChangeAspect="1"/>
            </p:cNvSpPr>
            <p:nvPr/>
          </p:nvSpPr>
          <p:spPr bwMode="auto">
            <a:xfrm>
              <a:off x="1027" y="3217"/>
              <a:ext cx="180" cy="238"/>
            </a:xfrm>
            <a:custGeom>
              <a:avLst/>
              <a:gdLst>
                <a:gd name="T0" fmla="*/ 45 w 76"/>
                <a:gd name="T1" fmla="*/ 21 h 101"/>
                <a:gd name="T2" fmla="*/ 31 w 76"/>
                <a:gd name="T3" fmla="*/ 7 h 101"/>
                <a:gd name="T4" fmla="*/ 7 w 76"/>
                <a:gd name="T5" fmla="*/ 7 h 101"/>
                <a:gd name="T6" fmla="*/ 7 w 76"/>
                <a:gd name="T7" fmla="*/ 31 h 101"/>
                <a:gd name="T8" fmla="*/ 20 w 76"/>
                <a:gd name="T9" fmla="*/ 45 h 101"/>
                <a:gd name="T10" fmla="*/ 76 w 76"/>
                <a:gd name="T11" fmla="*/ 101 h 101"/>
                <a:gd name="T12" fmla="*/ 76 w 76"/>
                <a:gd name="T13" fmla="*/ 53 h 101"/>
                <a:gd name="T14" fmla="*/ 45 w 76"/>
                <a:gd name="T15" fmla="*/ 2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01">
                  <a:moveTo>
                    <a:pt x="45" y="21"/>
                  </a:moveTo>
                  <a:cubicBezTo>
                    <a:pt x="31" y="7"/>
                    <a:pt x="31" y="7"/>
                    <a:pt x="31" y="7"/>
                  </a:cubicBezTo>
                  <a:cubicBezTo>
                    <a:pt x="24" y="0"/>
                    <a:pt x="13" y="0"/>
                    <a:pt x="7" y="7"/>
                  </a:cubicBezTo>
                  <a:cubicBezTo>
                    <a:pt x="0" y="14"/>
                    <a:pt x="0" y="24"/>
                    <a:pt x="7" y="31"/>
                  </a:cubicBezTo>
                  <a:cubicBezTo>
                    <a:pt x="20" y="45"/>
                    <a:pt x="20" y="45"/>
                    <a:pt x="20" y="45"/>
                  </a:cubicBezTo>
                  <a:cubicBezTo>
                    <a:pt x="20" y="45"/>
                    <a:pt x="56" y="81"/>
                    <a:pt x="76" y="101"/>
                  </a:cubicBezTo>
                  <a:cubicBezTo>
                    <a:pt x="76" y="53"/>
                    <a:pt x="76" y="53"/>
                    <a:pt x="76" y="53"/>
                  </a:cubicBezTo>
                  <a:lnTo>
                    <a:pt x="45" y="21"/>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462325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（１）相談のための体制整備（相談窓口の設置等）</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4635" y="2276872"/>
            <a:ext cx="9086399" cy="420628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8288"/>
            <a:r>
              <a:rPr lang="ja-JP" altLang="en-US" dirty="0">
                <a:latin typeface="游ゴシック" panose="020B0400000000000000" pitchFamily="50" charset="-128"/>
                <a:ea typeface="游ゴシック" panose="020B0400000000000000" pitchFamily="50" charset="-128"/>
              </a:rPr>
              <a:t>ハラスメントの発生に限らず、様々なトラブルやリスクを</a:t>
            </a:r>
            <a:r>
              <a:rPr lang="ja-JP" altLang="en-US" b="1" u="sng" dirty="0">
                <a:latin typeface="游ゴシック" panose="020B0400000000000000" pitchFamily="50" charset="-128"/>
                <a:ea typeface="游ゴシック" panose="020B0400000000000000" pitchFamily="50" charset="-128"/>
              </a:rPr>
              <a:t>職員が抱え込むことなく、管理者に相談したうえで、施設・事業所の事案として捉えて対応することが重要</a:t>
            </a:r>
            <a:r>
              <a:rPr lang="ja-JP" altLang="en-US" dirty="0">
                <a:latin typeface="游ゴシック" panose="020B0400000000000000" pitchFamily="50" charset="-128"/>
                <a:ea typeface="游ゴシック" panose="020B0400000000000000" pitchFamily="50" charset="-128"/>
              </a:rPr>
              <a:t>です。</a:t>
            </a:r>
            <a:endParaRPr lang="en-US" altLang="ja-JP" dirty="0">
              <a:latin typeface="游ゴシック" panose="020B0400000000000000" pitchFamily="50" charset="-128"/>
              <a:ea typeface="游ゴシック" panose="020B0400000000000000" pitchFamily="50" charset="-128"/>
            </a:endParaRPr>
          </a:p>
          <a:p>
            <a:pPr indent="268288"/>
            <a:r>
              <a:rPr lang="ja-JP" altLang="en-US" dirty="0">
                <a:latin typeface="游ゴシック" panose="020B0400000000000000" pitchFamily="50" charset="-128"/>
                <a:ea typeface="游ゴシック" panose="020B0400000000000000" pitchFamily="50" charset="-128"/>
              </a:rPr>
              <a:t>施設・事業所として、職員や管理者等の相談を受け付けるための</a:t>
            </a:r>
            <a:r>
              <a:rPr lang="ja-JP" altLang="en-US" b="1" u="sng" dirty="0">
                <a:latin typeface="游ゴシック" panose="020B0400000000000000" pitchFamily="50" charset="-128"/>
                <a:ea typeface="游ゴシック" panose="020B0400000000000000" pitchFamily="50" charset="-128"/>
              </a:rPr>
              <a:t>相談フローを明確に</a:t>
            </a:r>
            <a:r>
              <a:rPr lang="ja-JP" altLang="en-US" dirty="0">
                <a:latin typeface="游ゴシック" panose="020B0400000000000000" pitchFamily="50" charset="-128"/>
                <a:ea typeface="游ゴシック" panose="020B0400000000000000" pitchFamily="50" charset="-128"/>
              </a:rPr>
              <a:t>し、</a:t>
            </a:r>
            <a:r>
              <a:rPr lang="ja-JP" altLang="en-US" b="1" u="sng" dirty="0">
                <a:latin typeface="游ゴシック" panose="020B0400000000000000" pitchFamily="50" charset="-128"/>
                <a:ea typeface="游ゴシック" panose="020B0400000000000000" pitchFamily="50" charset="-128"/>
              </a:rPr>
              <a:t>体制を整え</a:t>
            </a:r>
            <a:r>
              <a:rPr lang="ja-JP" altLang="en-US" dirty="0">
                <a:latin typeface="游ゴシック" panose="020B0400000000000000" pitchFamily="50" charset="-128"/>
                <a:ea typeface="游ゴシック" panose="020B0400000000000000" pitchFamily="50" charset="-128"/>
              </a:rPr>
              <a:t>ましょう。</a:t>
            </a:r>
            <a:endParaRPr lang="en-US" altLang="ja-JP" dirty="0">
              <a:latin typeface="游ゴシック" panose="020B0400000000000000" pitchFamily="50" charset="-128"/>
              <a:ea typeface="游ゴシック" panose="020B0400000000000000" pitchFamily="50" charset="-128"/>
            </a:endParaRPr>
          </a:p>
          <a:p>
            <a:pPr indent="268288"/>
            <a:r>
              <a:rPr lang="ja-JP" altLang="en-US" dirty="0">
                <a:latin typeface="游ゴシック" panose="020B0400000000000000" pitchFamily="50" charset="-128"/>
                <a:ea typeface="游ゴシック" panose="020B0400000000000000" pitchFamily="50" charset="-128"/>
              </a:rPr>
              <a:t>例えば</a:t>
            </a:r>
            <a:r>
              <a:rPr lang="en-US" altLang="ja-JP" dirty="0">
                <a:latin typeface="游ゴシック" panose="020B0400000000000000" pitchFamily="50" charset="-128"/>
                <a:ea typeface="游ゴシック" panose="020B0400000000000000" pitchFamily="50" charset="-128"/>
              </a:rPr>
              <a:t>…</a:t>
            </a:r>
          </a:p>
          <a:p>
            <a:pPr marL="628650" indent="-2667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相談窓口を設置する</a:t>
            </a:r>
            <a:endParaRPr lang="en-US" altLang="ja-JP" dirty="0">
              <a:latin typeface="游ゴシック" panose="020B0400000000000000" pitchFamily="50" charset="-128"/>
              <a:ea typeface="游ゴシック" panose="020B0400000000000000" pitchFamily="50" charset="-128"/>
            </a:endParaRPr>
          </a:p>
          <a:p>
            <a:pPr marL="628650" indent="-2667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相談受付の担当者を決める</a:t>
            </a:r>
            <a:endParaRPr lang="en-US" altLang="ja-JP" dirty="0">
              <a:latin typeface="游ゴシック" panose="020B0400000000000000" pitchFamily="50" charset="-128"/>
              <a:ea typeface="游ゴシック" panose="020B0400000000000000" pitchFamily="50" charset="-128"/>
            </a:endParaRPr>
          </a:p>
          <a:p>
            <a:pPr marL="628650" indent="-2667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原則として直属の上長（管理者）が相談を受け付ける</a:t>
            </a:r>
            <a:endParaRPr lang="en-US" altLang="ja-JP" dirty="0">
              <a:latin typeface="游ゴシック" panose="020B0400000000000000" pitchFamily="50" charset="-128"/>
              <a:ea typeface="游ゴシック" panose="020B0400000000000000" pitchFamily="50" charset="-128"/>
            </a:endParaRPr>
          </a:p>
          <a:p>
            <a:pPr marL="628650" indent="-2667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管理者等の上長がいない立場の人が相談する場合は〇〇に相談する</a:t>
            </a:r>
            <a:endParaRPr lang="en-US" altLang="ja-JP" dirty="0">
              <a:latin typeface="游ゴシック" panose="020B0400000000000000" pitchFamily="50" charset="-128"/>
              <a:ea typeface="游ゴシック" panose="020B0400000000000000" pitchFamily="50" charset="-128"/>
            </a:endParaRPr>
          </a:p>
          <a:p>
            <a:pPr marL="628650" indent="-2667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相談者が同性の相談担当者を選択できるような体制を整える</a:t>
            </a:r>
            <a:endParaRPr lang="en-US" altLang="ja-JP" dirty="0">
              <a:latin typeface="游ゴシック" panose="020B0400000000000000" pitchFamily="50" charset="-128"/>
              <a:ea typeface="游ゴシック" panose="020B0400000000000000" pitchFamily="50" charset="-128"/>
            </a:endParaRPr>
          </a:p>
          <a:p>
            <a:pPr marL="628650" indent="-266700">
              <a:buFont typeface="Arial" panose="020B0604020202020204" pitchFamily="34" charset="0"/>
              <a:buChar char="•"/>
            </a:pPr>
            <a:r>
              <a:rPr lang="en-US" altLang="ja-JP" dirty="0">
                <a:latin typeface="游ゴシック" panose="020B0400000000000000" pitchFamily="50" charset="-128"/>
                <a:ea typeface="游ゴシック" panose="020B0400000000000000" pitchFamily="50" charset="-128"/>
              </a:rPr>
              <a:t>BPSD</a:t>
            </a:r>
            <a:r>
              <a:rPr lang="ja-JP" altLang="en-US" dirty="0">
                <a:latin typeface="游ゴシック" panose="020B0400000000000000" pitchFamily="50" charset="-128"/>
                <a:ea typeface="游ゴシック" panose="020B0400000000000000" pitchFamily="50" charset="-128"/>
              </a:rPr>
              <a:t>の対応が困難な場合の相談体制を構築する 　　等</a:t>
            </a:r>
          </a:p>
        </p:txBody>
      </p:sp>
      <p:sp>
        <p:nvSpPr>
          <p:cNvPr id="4" name="正方形/長方形 3">
            <a:extLst>
              <a:ext uri="{FF2B5EF4-FFF2-40B4-BE49-F238E27FC236}">
                <a16:creationId xmlns:a16="http://schemas.microsoft.com/office/drawing/2014/main" id="{23C36075-08F0-4617-9B0E-CD61514E039F}"/>
              </a:ext>
            </a:extLst>
          </p:cNvPr>
          <p:cNvSpPr/>
          <p:nvPr/>
        </p:nvSpPr>
        <p:spPr>
          <a:xfrm>
            <a:off x="404635" y="980728"/>
            <a:ext cx="9086399" cy="1116272"/>
          </a:xfrm>
          <a:prstGeom prst="rect">
            <a:avLst/>
          </a:prstGeom>
          <a:solidFill>
            <a:schemeClr val="accent2">
              <a:lumMod val="40000"/>
              <a:lumOff val="60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8000" tIns="72000" rIns="72000" bIns="0" numCol="1" spcCol="0" rtlCol="0" fromWordArt="0" anchor="ctr" anchorCtr="0" forceAA="0" compatLnSpc="1">
            <a:prstTxWarp prst="textNoShape">
              <a:avLst/>
            </a:prstTxWarp>
            <a:noAutofit/>
          </a:bodyPr>
          <a:lstStyle/>
          <a:p>
            <a:r>
              <a:rPr lang="ja-JP" altLang="en-US" sz="2000" dirty="0">
                <a:solidFill>
                  <a:schemeClr val="tx1"/>
                </a:solidFill>
                <a:latin typeface="游ゴシック" panose="020B0400000000000000" pitchFamily="50" charset="-128"/>
                <a:ea typeface="游ゴシック" panose="020B0400000000000000" pitchFamily="50" charset="-128"/>
              </a:rPr>
              <a:t>あなたの法人では、職員はもちろん、管理者も業務で悩んだ時やトラブルが発生した時に、相談できる窓口や相談係を設置するなど、組織としての体制づくりをしていますか。</a:t>
            </a:r>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pic>
        <p:nvPicPr>
          <p:cNvPr id="5" name="グラフィックス 4" descr="ヘルプ">
            <a:extLst>
              <a:ext uri="{FF2B5EF4-FFF2-40B4-BE49-F238E27FC236}">
                <a16:creationId xmlns:a16="http://schemas.microsoft.com/office/drawing/2014/main" id="{71DD2D67-CEA6-4EDE-B437-70EC9C4089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725" y="1196088"/>
            <a:ext cx="684000" cy="684000"/>
          </a:xfrm>
          <a:prstGeom prst="rect">
            <a:avLst/>
          </a:prstGeom>
        </p:spPr>
      </p:pic>
    </p:spTree>
    <p:extLst>
      <p:ext uri="{BB962C8B-B14F-4D97-AF65-F5344CB8AC3E}">
        <p14:creationId xmlns:p14="http://schemas.microsoft.com/office/powerpoint/2010/main" val="1462922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（２）相談を受け付ける側の心構え①</a:t>
            </a:r>
          </a:p>
        </p:txBody>
      </p:sp>
      <p:grpSp>
        <p:nvGrpSpPr>
          <p:cNvPr id="14" name="グループ化 13">
            <a:extLst>
              <a:ext uri="{FF2B5EF4-FFF2-40B4-BE49-F238E27FC236}">
                <a16:creationId xmlns:a16="http://schemas.microsoft.com/office/drawing/2014/main" id="{BEAD66A2-8161-4E15-BD9D-B101EBD78AFE}"/>
              </a:ext>
            </a:extLst>
          </p:cNvPr>
          <p:cNvGrpSpPr/>
          <p:nvPr/>
        </p:nvGrpSpPr>
        <p:grpSpPr>
          <a:xfrm>
            <a:off x="407197" y="997286"/>
            <a:ext cx="9083837" cy="5024743"/>
            <a:chOff x="407197" y="997286"/>
            <a:chExt cx="9083837" cy="5024743"/>
          </a:xfrm>
        </p:grpSpPr>
        <p:grpSp>
          <p:nvGrpSpPr>
            <p:cNvPr id="4" name="グループ化 3">
              <a:extLst>
                <a:ext uri="{FF2B5EF4-FFF2-40B4-BE49-F238E27FC236}">
                  <a16:creationId xmlns:a16="http://schemas.microsoft.com/office/drawing/2014/main" id="{BD7BC043-057A-45B2-82DE-48EAA3102338}"/>
                </a:ext>
              </a:extLst>
            </p:cNvPr>
            <p:cNvGrpSpPr/>
            <p:nvPr/>
          </p:nvGrpSpPr>
          <p:grpSpPr>
            <a:xfrm>
              <a:off x="407197" y="997286"/>
              <a:ext cx="9081803" cy="5024743"/>
              <a:chOff x="407197" y="1123810"/>
              <a:chExt cx="9081803" cy="5024743"/>
            </a:xfrm>
          </p:grpSpPr>
          <p:cxnSp>
            <p:nvCxnSpPr>
              <p:cNvPr id="7" name="直線コネクタ 6">
                <a:extLst>
                  <a:ext uri="{FF2B5EF4-FFF2-40B4-BE49-F238E27FC236}">
                    <a16:creationId xmlns:a16="http://schemas.microsoft.com/office/drawing/2014/main" id="{0646E915-3DDC-4FBC-84AA-BDA870E4F086}"/>
                  </a:ext>
                </a:extLst>
              </p:cNvPr>
              <p:cNvCxnSpPr/>
              <p:nvPr/>
            </p:nvCxnSpPr>
            <p:spPr>
              <a:xfrm>
                <a:off x="560512" y="1612553"/>
                <a:ext cx="0" cy="4536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505A0FB-D288-412E-9F2A-B54B85B60A21}"/>
                  </a:ext>
                </a:extLst>
              </p:cNvPr>
              <p:cNvCxnSpPr>
                <a:cxnSpLocks/>
              </p:cNvCxnSpPr>
              <p:nvPr/>
            </p:nvCxnSpPr>
            <p:spPr>
              <a:xfrm rot="16200000" flipH="1">
                <a:off x="6573000" y="-1631364"/>
                <a:ext cx="0" cy="5832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C2EB656B-AAC8-4B4B-8EE9-F41CF4D8499D}"/>
                  </a:ext>
                </a:extLst>
              </p:cNvPr>
              <p:cNvGrpSpPr/>
              <p:nvPr/>
            </p:nvGrpSpPr>
            <p:grpSpPr>
              <a:xfrm>
                <a:off x="407197" y="1123810"/>
                <a:ext cx="5193869" cy="557568"/>
                <a:chOff x="2288702" y="5229201"/>
                <a:chExt cx="5193869" cy="557568"/>
              </a:xfrm>
            </p:grpSpPr>
            <p:sp>
              <p:nvSpPr>
                <p:cNvPr id="8" name="正方形/長方形 7">
                  <a:extLst>
                    <a:ext uri="{FF2B5EF4-FFF2-40B4-BE49-F238E27FC236}">
                      <a16:creationId xmlns:a16="http://schemas.microsoft.com/office/drawing/2014/main" id="{B1D0FE24-F6E1-4F00-AF0B-1793DAC94A6D}"/>
                    </a:ext>
                  </a:extLst>
                </p:cNvPr>
                <p:cNvSpPr/>
                <p:nvPr/>
              </p:nvSpPr>
              <p:spPr>
                <a:xfrm>
                  <a:off x="2360710" y="5318769"/>
                  <a:ext cx="5121861" cy="468000"/>
                </a:xfrm>
                <a:prstGeom prst="rect">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5175B136-85EA-4F9C-A413-9592F0F7256E}"/>
                    </a:ext>
                  </a:extLst>
                </p:cNvPr>
                <p:cNvSpPr/>
                <p:nvPr/>
              </p:nvSpPr>
              <p:spPr>
                <a:xfrm>
                  <a:off x="2288702" y="5229201"/>
                  <a:ext cx="5121861" cy="468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普段からの職場の雰囲気づくり</a:t>
                  </a:r>
                </a:p>
              </p:txBody>
            </p:sp>
          </p:grpSp>
        </p:grpSp>
        <p:sp>
          <p:nvSpPr>
            <p:cNvPr id="11" name="コンテンツ プレースホルダー 2">
              <a:extLst>
                <a:ext uri="{FF2B5EF4-FFF2-40B4-BE49-F238E27FC236}">
                  <a16:creationId xmlns:a16="http://schemas.microsoft.com/office/drawing/2014/main" id="{55EF3791-9CAA-4BF1-8C86-EF76E3A852DD}"/>
                </a:ext>
              </a:extLst>
            </p:cNvPr>
            <p:cNvSpPr txBox="1">
              <a:spLocks/>
            </p:cNvSpPr>
            <p:nvPr/>
          </p:nvSpPr>
          <p:spPr>
            <a:xfrm>
              <a:off x="704528" y="1681981"/>
              <a:ext cx="8786506" cy="429604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職場の人から「この人なら話せる」と思われるような</a:t>
              </a:r>
              <a:r>
                <a:rPr lang="ja-JP" altLang="en-US" b="1" u="sng" dirty="0">
                  <a:latin typeface="游ゴシック" panose="020B0400000000000000" pitchFamily="50" charset="-128"/>
                  <a:ea typeface="游ゴシック" panose="020B0400000000000000" pitchFamily="50" charset="-128"/>
                </a:rPr>
                <a:t>信頼関係の構築を目指し</a:t>
              </a:r>
              <a:r>
                <a:rPr lang="ja-JP" altLang="en-US" dirty="0">
                  <a:latin typeface="游ゴシック" panose="020B0400000000000000" pitchFamily="50" charset="-128"/>
                  <a:ea typeface="游ゴシック" panose="020B0400000000000000" pitchFamily="50" charset="-128"/>
                </a:rPr>
                <a:t>ましょう。そのためには</a:t>
              </a:r>
              <a:r>
                <a:rPr lang="ja-JP" altLang="en-US" b="1" u="sng" dirty="0">
                  <a:latin typeface="游ゴシック" panose="020B0400000000000000" pitchFamily="50" charset="-128"/>
                  <a:ea typeface="游ゴシック" panose="020B0400000000000000" pitchFamily="50" charset="-128"/>
                </a:rPr>
                <a:t>日頃の言動に注意</a:t>
              </a:r>
              <a:r>
                <a:rPr lang="ja-JP" altLang="en-US" dirty="0">
                  <a:latin typeface="游ゴシック" panose="020B0400000000000000" pitchFamily="50" charset="-128"/>
                  <a:ea typeface="游ゴシック" panose="020B0400000000000000" pitchFamily="50" charset="-128"/>
                </a:rPr>
                <a:t>しましょう。例えば、こんな態度をとっていませんか？</a:t>
              </a:r>
              <a:r>
                <a:rPr lang="en-US" altLang="ja-JP" dirty="0">
                  <a:latin typeface="游ゴシック" panose="020B0400000000000000" pitchFamily="50" charset="-128"/>
                  <a:ea typeface="游ゴシック" panose="020B0400000000000000" pitchFamily="50" charset="-128"/>
                </a:rPr>
                <a:t>…</a:t>
              </a: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気分にむらがあり、その時々で態度が異なる</a:t>
              </a:r>
              <a:endParaRPr lang="en-US" altLang="ja-JP" sz="1800"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噂話を吹聴する</a:t>
              </a:r>
              <a:endParaRPr lang="en-US" altLang="ja-JP" sz="1800"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自分の意見を押し通したり、自分の話ばかりしてしまう傾向がある</a:t>
              </a:r>
              <a:endParaRPr lang="en-US" altLang="ja-JP" sz="1800" dirty="0">
                <a:latin typeface="游ゴシック" panose="020B0400000000000000" pitchFamily="50" charset="-128"/>
                <a:ea typeface="游ゴシック" panose="020B0400000000000000" pitchFamily="50" charset="-128"/>
              </a:endParaRPr>
            </a:p>
            <a:p>
              <a:pPr marL="714375" lvl="1" indent="-342900">
                <a:buClrTx/>
                <a:buFont typeface="Wingdings" panose="05000000000000000000" pitchFamily="2" charset="2"/>
                <a:buChar char="Ø"/>
              </a:pPr>
              <a:r>
                <a:rPr lang="ja-JP" altLang="en-US" sz="1800" dirty="0">
                  <a:latin typeface="游ゴシック" panose="020B0400000000000000" pitchFamily="50" charset="-128"/>
                  <a:ea typeface="游ゴシック" panose="020B0400000000000000" pitchFamily="50" charset="-128"/>
                </a:rPr>
                <a:t>「少し触られるなんて当たり前」等のハラスメントを軽視する言動をとっている　等</a:t>
              </a: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忌憚なく意見を言い合え、情報共有ができるような、</a:t>
              </a:r>
              <a:r>
                <a:rPr lang="ja-JP" altLang="en-US" b="1" u="sng" dirty="0">
                  <a:latin typeface="游ゴシック" panose="020B0400000000000000" pitchFamily="50" charset="-128"/>
                  <a:ea typeface="游ゴシック" panose="020B0400000000000000" pitchFamily="50" charset="-128"/>
                </a:rPr>
                <a:t>職場の風通しを良くするための取組</a:t>
              </a:r>
              <a:r>
                <a:rPr lang="ja-JP" altLang="en-US" dirty="0">
                  <a:latin typeface="游ゴシック" panose="020B0400000000000000" pitchFamily="50" charset="-128"/>
                  <a:ea typeface="游ゴシック" panose="020B0400000000000000" pitchFamily="50" charset="-128"/>
                </a:rPr>
                <a:t>を行い、</a:t>
              </a:r>
              <a:r>
                <a:rPr lang="ja-JP" altLang="en-US" b="1" u="sng" dirty="0">
                  <a:latin typeface="游ゴシック" panose="020B0400000000000000" pitchFamily="50" charset="-128"/>
                  <a:ea typeface="游ゴシック" panose="020B0400000000000000" pitchFamily="50" charset="-128"/>
                </a:rPr>
                <a:t>職員の変化を的確に把握</a:t>
              </a:r>
              <a:r>
                <a:rPr lang="ja-JP" altLang="en-US" dirty="0">
                  <a:latin typeface="游ゴシック" panose="020B0400000000000000" pitchFamily="50" charset="-128"/>
                  <a:ea typeface="游ゴシック" panose="020B0400000000000000" pitchFamily="50" charset="-128"/>
                </a:rPr>
                <a:t>できるようにしましょう。</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面談</a:t>
              </a:r>
              <a:r>
                <a:rPr lang="ja-JP" altLang="en-US" dirty="0">
                  <a:latin typeface="游ゴシック" panose="020B0400000000000000" pitchFamily="50" charset="-128"/>
                  <a:ea typeface="游ゴシック" panose="020B0400000000000000" pitchFamily="50" charset="-128"/>
                </a:rPr>
                <a:t>など、職員が</a:t>
              </a:r>
              <a:r>
                <a:rPr lang="ja-JP" altLang="en-US" b="1" u="sng" dirty="0">
                  <a:latin typeface="游ゴシック" panose="020B0400000000000000" pitchFamily="50" charset="-128"/>
                  <a:ea typeface="游ゴシック" panose="020B0400000000000000" pitchFamily="50" charset="-128"/>
                </a:rPr>
                <a:t>相談しやすい場を定期的に設ける工夫</a:t>
              </a:r>
              <a:r>
                <a:rPr lang="ja-JP" altLang="en-US" dirty="0">
                  <a:latin typeface="游ゴシック" panose="020B0400000000000000" pitchFamily="50" charset="-128"/>
                  <a:ea typeface="游ゴシック" panose="020B0400000000000000" pitchFamily="50" charset="-128"/>
                </a:rPr>
                <a:t>も必要です。 </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日常的な業務報告の際も、</a:t>
              </a:r>
              <a:r>
                <a:rPr lang="ja-JP" altLang="en-US" b="1" u="sng" dirty="0">
                  <a:latin typeface="游ゴシック" panose="020B0400000000000000" pitchFamily="50" charset="-128"/>
                  <a:ea typeface="游ゴシック" panose="020B0400000000000000" pitchFamily="50" charset="-128"/>
                </a:rPr>
                <a:t>ハラスメントの問題やリスク、</a:t>
              </a:r>
              <a:br>
                <a:rPr lang="en-US" altLang="ja-JP" b="1" u="sng" dirty="0">
                  <a:latin typeface="游ゴシック" panose="020B0400000000000000" pitchFamily="50" charset="-128"/>
                  <a:ea typeface="游ゴシック" panose="020B0400000000000000" pitchFamily="50" charset="-128"/>
                </a:rPr>
              </a:br>
              <a:r>
                <a:rPr lang="ja-JP" altLang="en-US" b="1" u="sng" dirty="0">
                  <a:latin typeface="游ゴシック" panose="020B0400000000000000" pitchFamily="50" charset="-128"/>
                  <a:ea typeface="游ゴシック" panose="020B0400000000000000" pitchFamily="50" charset="-128"/>
                </a:rPr>
                <a:t>リスクの予兆が潜んでいる可能性を意識</a:t>
              </a:r>
              <a:r>
                <a:rPr lang="ja-JP" altLang="en-US" dirty="0">
                  <a:latin typeface="游ゴシック" panose="020B0400000000000000" pitchFamily="50" charset="-128"/>
                  <a:ea typeface="游ゴシック" panose="020B0400000000000000" pitchFamily="50" charset="-128"/>
                </a:rPr>
                <a:t>しましょう。</a:t>
              </a:r>
            </a:p>
          </p:txBody>
        </p:sp>
        <p:pic>
          <p:nvPicPr>
            <p:cNvPr id="12" name="グラフィックス 11" descr="つながり">
              <a:extLst>
                <a:ext uri="{FF2B5EF4-FFF2-40B4-BE49-F238E27FC236}">
                  <a16:creationId xmlns:a16="http://schemas.microsoft.com/office/drawing/2014/main" id="{3912A4D9-D87F-46FF-989D-4F4067818E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528" y="997286"/>
              <a:ext cx="504000" cy="504000"/>
            </a:xfrm>
            <a:prstGeom prst="rect">
              <a:avLst/>
            </a:prstGeom>
          </p:spPr>
        </p:pic>
      </p:grpSp>
      <p:sp>
        <p:nvSpPr>
          <p:cNvPr id="16" name="吹き出し: 角を丸めた四角形 15">
            <a:extLst>
              <a:ext uri="{FF2B5EF4-FFF2-40B4-BE49-F238E27FC236}">
                <a16:creationId xmlns:a16="http://schemas.microsoft.com/office/drawing/2014/main" id="{E61D5A4B-0875-4760-B769-9B7CB5832661}"/>
              </a:ext>
            </a:extLst>
          </p:cNvPr>
          <p:cNvSpPr/>
          <p:nvPr/>
        </p:nvSpPr>
        <p:spPr>
          <a:xfrm>
            <a:off x="2301332" y="6048933"/>
            <a:ext cx="5832643" cy="476411"/>
          </a:xfrm>
          <a:prstGeom prst="wedgeRoundRectCallout">
            <a:avLst>
              <a:gd name="adj1" fmla="val 53531"/>
              <a:gd name="adj2" fmla="val -42308"/>
              <a:gd name="adj3" fmla="val 16667"/>
            </a:avLst>
          </a:prstGeom>
          <a:solidFill>
            <a:schemeClr val="accent5">
              <a:lumMod val="20000"/>
              <a:lumOff val="80000"/>
            </a:schemeClr>
          </a:solid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r>
              <a:rPr kumimoji="1" lang="ja-JP" altLang="en-US" dirty="0">
                <a:solidFill>
                  <a:schemeClr val="tx1"/>
                </a:solidFill>
                <a:latin typeface="游ゴシック" panose="020B0400000000000000" pitchFamily="50" charset="-128"/>
                <a:ea typeface="游ゴシック" panose="020B0400000000000000" pitchFamily="50" charset="-128"/>
              </a:rPr>
              <a:t>人間関係に注意を払う、相談や報告しやすい雰囲気作りをすることが</a:t>
            </a:r>
            <a:endParaRPr kumimoji="1" lang="en-US" altLang="ja-JP" dirty="0">
              <a:solidFill>
                <a:schemeClr val="tx1"/>
              </a:solidFill>
              <a:latin typeface="游ゴシック" panose="020B0400000000000000" pitchFamily="50" charset="-128"/>
              <a:ea typeface="游ゴシック" panose="020B0400000000000000" pitchFamily="50" charset="-128"/>
            </a:endParaRPr>
          </a:p>
          <a:p>
            <a:r>
              <a:rPr kumimoji="1" lang="ja-JP" altLang="en-US" dirty="0">
                <a:solidFill>
                  <a:schemeClr val="tx1"/>
                </a:solidFill>
                <a:latin typeface="游ゴシック" panose="020B0400000000000000" pitchFamily="50" charset="-128"/>
                <a:ea typeface="游ゴシック" panose="020B0400000000000000" pitchFamily="50" charset="-128"/>
              </a:rPr>
              <a:t>ハラスメント対策の第一歩になります。</a:t>
            </a:r>
          </a:p>
        </p:txBody>
      </p:sp>
      <p:grpSp>
        <p:nvGrpSpPr>
          <p:cNvPr id="17" name="Group 28">
            <a:extLst>
              <a:ext uri="{FF2B5EF4-FFF2-40B4-BE49-F238E27FC236}">
                <a16:creationId xmlns:a16="http://schemas.microsoft.com/office/drawing/2014/main" id="{4B93BFD1-70A2-41DF-AD10-23A19A43FC15}"/>
              </a:ext>
            </a:extLst>
          </p:cNvPr>
          <p:cNvGrpSpPr>
            <a:grpSpLocks noChangeAspect="1"/>
          </p:cNvGrpSpPr>
          <p:nvPr/>
        </p:nvGrpSpPr>
        <p:grpSpPr bwMode="auto">
          <a:xfrm>
            <a:off x="8409384" y="5800249"/>
            <a:ext cx="1296000" cy="728865"/>
            <a:chOff x="2598" y="1302"/>
            <a:chExt cx="1202" cy="676"/>
          </a:xfrm>
        </p:grpSpPr>
        <p:grpSp>
          <p:nvGrpSpPr>
            <p:cNvPr id="18" name="Group 29">
              <a:extLst>
                <a:ext uri="{FF2B5EF4-FFF2-40B4-BE49-F238E27FC236}">
                  <a16:creationId xmlns:a16="http://schemas.microsoft.com/office/drawing/2014/main" id="{25ACDD21-D516-4589-8F2C-6EADF472E04B}"/>
                </a:ext>
              </a:extLst>
            </p:cNvPr>
            <p:cNvGrpSpPr>
              <a:grpSpLocks noChangeAspect="1"/>
            </p:cNvGrpSpPr>
            <p:nvPr/>
          </p:nvGrpSpPr>
          <p:grpSpPr bwMode="auto">
            <a:xfrm>
              <a:off x="3055" y="1305"/>
              <a:ext cx="286" cy="381"/>
              <a:chOff x="5103" y="2339"/>
              <a:chExt cx="338" cy="451"/>
            </a:xfrm>
          </p:grpSpPr>
          <p:sp>
            <p:nvSpPr>
              <p:cNvPr id="37" name="Oval 30">
                <a:extLst>
                  <a:ext uri="{FF2B5EF4-FFF2-40B4-BE49-F238E27FC236}">
                    <a16:creationId xmlns:a16="http://schemas.microsoft.com/office/drawing/2014/main" id="{AF46A8C0-B62A-4D49-9221-6CF5D8CCE819}"/>
                  </a:ext>
                </a:extLst>
              </p:cNvPr>
              <p:cNvSpPr>
                <a:spLocks noChangeAspect="1" noChangeArrowheads="1"/>
              </p:cNvSpPr>
              <p:nvPr/>
            </p:nvSpPr>
            <p:spPr bwMode="auto">
              <a:xfrm>
                <a:off x="5202" y="2339"/>
                <a:ext cx="140" cy="137"/>
              </a:xfrm>
              <a:prstGeom prst="ellipse">
                <a:avLst/>
              </a:pr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31">
                <a:extLst>
                  <a:ext uri="{FF2B5EF4-FFF2-40B4-BE49-F238E27FC236}">
                    <a16:creationId xmlns:a16="http://schemas.microsoft.com/office/drawing/2014/main" id="{FB563FD3-AD4D-4CE6-A802-7A026440A633}"/>
                  </a:ext>
                </a:extLst>
              </p:cNvPr>
              <p:cNvSpPr>
                <a:spLocks noChangeAspect="1"/>
              </p:cNvSpPr>
              <p:nvPr/>
            </p:nvSpPr>
            <p:spPr bwMode="auto">
              <a:xfrm>
                <a:off x="5103" y="2495"/>
                <a:ext cx="338" cy="295"/>
              </a:xfrm>
              <a:custGeom>
                <a:avLst/>
                <a:gdLst>
                  <a:gd name="T0" fmla="*/ 13 w 143"/>
                  <a:gd name="T1" fmla="*/ 113 h 125"/>
                  <a:gd name="T2" fmla="*/ 24 w 143"/>
                  <a:gd name="T3" fmla="*/ 98 h 125"/>
                  <a:gd name="T4" fmla="*/ 24 w 143"/>
                  <a:gd name="T5" fmla="*/ 44 h 125"/>
                  <a:gd name="T6" fmla="*/ 28 w 143"/>
                  <a:gd name="T7" fmla="*/ 44 h 125"/>
                  <a:gd name="T8" fmla="*/ 28 w 143"/>
                  <a:gd name="T9" fmla="*/ 97 h 125"/>
                  <a:gd name="T10" fmla="*/ 115 w 143"/>
                  <a:gd name="T11" fmla="*/ 97 h 125"/>
                  <a:gd name="T12" fmla="*/ 115 w 143"/>
                  <a:gd name="T13" fmla="*/ 44 h 125"/>
                  <a:gd name="T14" fmla="*/ 119 w 143"/>
                  <a:gd name="T15" fmla="*/ 44 h 125"/>
                  <a:gd name="T16" fmla="*/ 119 w 143"/>
                  <a:gd name="T17" fmla="*/ 97 h 125"/>
                  <a:gd name="T18" fmla="*/ 119 w 143"/>
                  <a:gd name="T19" fmla="*/ 100 h 125"/>
                  <a:gd name="T20" fmla="*/ 28 w 143"/>
                  <a:gd name="T21" fmla="*/ 100 h 125"/>
                  <a:gd name="T22" fmla="*/ 24 w 143"/>
                  <a:gd name="T23" fmla="*/ 101 h 125"/>
                  <a:gd name="T24" fmla="*/ 16 w 143"/>
                  <a:gd name="T25" fmla="*/ 113 h 125"/>
                  <a:gd name="T26" fmla="*/ 24 w 143"/>
                  <a:gd name="T27" fmla="*/ 124 h 125"/>
                  <a:gd name="T28" fmla="*/ 28 w 143"/>
                  <a:gd name="T29" fmla="*/ 125 h 125"/>
                  <a:gd name="T30" fmla="*/ 143 w 143"/>
                  <a:gd name="T31" fmla="*/ 125 h 125"/>
                  <a:gd name="T32" fmla="*/ 143 w 143"/>
                  <a:gd name="T33" fmla="*/ 17 h 125"/>
                  <a:gd name="T34" fmla="*/ 125 w 143"/>
                  <a:gd name="T35" fmla="*/ 0 h 125"/>
                  <a:gd name="T36" fmla="*/ 17 w 143"/>
                  <a:gd name="T37" fmla="*/ 0 h 125"/>
                  <a:gd name="T38" fmla="*/ 0 w 143"/>
                  <a:gd name="T39" fmla="*/ 17 h 125"/>
                  <a:gd name="T40" fmla="*/ 0 w 143"/>
                  <a:gd name="T41" fmla="*/ 125 h 125"/>
                  <a:gd name="T42" fmla="*/ 20 w 143"/>
                  <a:gd name="T43" fmla="*/ 125 h 125"/>
                  <a:gd name="T44" fmla="*/ 13 w 143"/>
                  <a:gd name="T45" fmla="*/ 1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25">
                    <a:moveTo>
                      <a:pt x="13" y="113"/>
                    </a:moveTo>
                    <a:cubicBezTo>
                      <a:pt x="13" y="106"/>
                      <a:pt x="18" y="100"/>
                      <a:pt x="24" y="98"/>
                    </a:cubicBezTo>
                    <a:cubicBezTo>
                      <a:pt x="24" y="69"/>
                      <a:pt x="24" y="44"/>
                      <a:pt x="24" y="44"/>
                    </a:cubicBezTo>
                    <a:cubicBezTo>
                      <a:pt x="28" y="44"/>
                      <a:pt x="28" y="44"/>
                      <a:pt x="28" y="44"/>
                    </a:cubicBezTo>
                    <a:cubicBezTo>
                      <a:pt x="28" y="44"/>
                      <a:pt x="28" y="56"/>
                      <a:pt x="28" y="97"/>
                    </a:cubicBezTo>
                    <a:cubicBezTo>
                      <a:pt x="115" y="97"/>
                      <a:pt x="115" y="97"/>
                      <a:pt x="115" y="97"/>
                    </a:cubicBezTo>
                    <a:cubicBezTo>
                      <a:pt x="115" y="56"/>
                      <a:pt x="115" y="44"/>
                      <a:pt x="115" y="44"/>
                    </a:cubicBezTo>
                    <a:cubicBezTo>
                      <a:pt x="119" y="44"/>
                      <a:pt x="119" y="44"/>
                      <a:pt x="119" y="44"/>
                    </a:cubicBezTo>
                    <a:cubicBezTo>
                      <a:pt x="119" y="44"/>
                      <a:pt x="119" y="68"/>
                      <a:pt x="119" y="97"/>
                    </a:cubicBezTo>
                    <a:cubicBezTo>
                      <a:pt x="119" y="100"/>
                      <a:pt x="119" y="100"/>
                      <a:pt x="119" y="100"/>
                    </a:cubicBezTo>
                    <a:cubicBezTo>
                      <a:pt x="28" y="100"/>
                      <a:pt x="28" y="100"/>
                      <a:pt x="28" y="100"/>
                    </a:cubicBezTo>
                    <a:cubicBezTo>
                      <a:pt x="27" y="100"/>
                      <a:pt x="25" y="101"/>
                      <a:pt x="24" y="101"/>
                    </a:cubicBezTo>
                    <a:cubicBezTo>
                      <a:pt x="19" y="103"/>
                      <a:pt x="16" y="107"/>
                      <a:pt x="16" y="113"/>
                    </a:cubicBezTo>
                    <a:cubicBezTo>
                      <a:pt x="16" y="118"/>
                      <a:pt x="19" y="122"/>
                      <a:pt x="24" y="124"/>
                    </a:cubicBezTo>
                    <a:cubicBezTo>
                      <a:pt x="25" y="125"/>
                      <a:pt x="27" y="125"/>
                      <a:pt x="28" y="125"/>
                    </a:cubicBezTo>
                    <a:cubicBezTo>
                      <a:pt x="143" y="125"/>
                      <a:pt x="143" y="125"/>
                      <a:pt x="143" y="125"/>
                    </a:cubicBezTo>
                    <a:cubicBezTo>
                      <a:pt x="143" y="17"/>
                      <a:pt x="143" y="17"/>
                      <a:pt x="143" y="17"/>
                    </a:cubicBezTo>
                    <a:cubicBezTo>
                      <a:pt x="143" y="9"/>
                      <a:pt x="136" y="0"/>
                      <a:pt x="125" y="0"/>
                    </a:cubicBezTo>
                    <a:cubicBezTo>
                      <a:pt x="17" y="0"/>
                      <a:pt x="17" y="0"/>
                      <a:pt x="17" y="0"/>
                    </a:cubicBezTo>
                    <a:cubicBezTo>
                      <a:pt x="7" y="0"/>
                      <a:pt x="0" y="10"/>
                      <a:pt x="0" y="17"/>
                    </a:cubicBezTo>
                    <a:cubicBezTo>
                      <a:pt x="0" y="125"/>
                      <a:pt x="0" y="125"/>
                      <a:pt x="0" y="125"/>
                    </a:cubicBezTo>
                    <a:cubicBezTo>
                      <a:pt x="20" y="125"/>
                      <a:pt x="20" y="125"/>
                      <a:pt x="20" y="125"/>
                    </a:cubicBezTo>
                    <a:cubicBezTo>
                      <a:pt x="16" y="122"/>
                      <a:pt x="13" y="118"/>
                      <a:pt x="13" y="113"/>
                    </a:cubicBezTo>
                    <a:close/>
                  </a:path>
                </a:pathLst>
              </a:cu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9" name="Group 32">
              <a:extLst>
                <a:ext uri="{FF2B5EF4-FFF2-40B4-BE49-F238E27FC236}">
                  <a16:creationId xmlns:a16="http://schemas.microsoft.com/office/drawing/2014/main" id="{529964FF-AA99-4611-A8BD-B840726F8DB0}"/>
                </a:ext>
              </a:extLst>
            </p:cNvPr>
            <p:cNvGrpSpPr>
              <a:grpSpLocks noChangeAspect="1"/>
            </p:cNvGrpSpPr>
            <p:nvPr/>
          </p:nvGrpSpPr>
          <p:grpSpPr bwMode="auto">
            <a:xfrm>
              <a:off x="2598" y="1683"/>
              <a:ext cx="1202" cy="295"/>
              <a:chOff x="4572" y="3272"/>
              <a:chExt cx="1415" cy="347"/>
            </a:xfrm>
          </p:grpSpPr>
          <p:sp>
            <p:nvSpPr>
              <p:cNvPr id="35" name="Freeform 33">
                <a:extLst>
                  <a:ext uri="{FF2B5EF4-FFF2-40B4-BE49-F238E27FC236}">
                    <a16:creationId xmlns:a16="http://schemas.microsoft.com/office/drawing/2014/main" id="{5BF582DF-2B6F-430F-ACE8-98EA89F0EB67}"/>
                  </a:ext>
                </a:extLst>
              </p:cNvPr>
              <p:cNvSpPr>
                <a:spLocks noChangeAspect="1"/>
              </p:cNvSpPr>
              <p:nvPr/>
            </p:nvSpPr>
            <p:spPr bwMode="auto">
              <a:xfrm>
                <a:off x="4572" y="3272"/>
                <a:ext cx="1412" cy="293"/>
              </a:xfrm>
              <a:custGeom>
                <a:avLst/>
                <a:gdLst>
                  <a:gd name="T0" fmla="*/ 930 w 1412"/>
                  <a:gd name="T1" fmla="*/ 0 h 293"/>
                  <a:gd name="T2" fmla="*/ 484 w 1412"/>
                  <a:gd name="T3" fmla="*/ 0 h 293"/>
                  <a:gd name="T4" fmla="*/ 0 w 1412"/>
                  <a:gd name="T5" fmla="*/ 293 h 293"/>
                  <a:gd name="T6" fmla="*/ 1412 w 1412"/>
                  <a:gd name="T7" fmla="*/ 293 h 293"/>
                  <a:gd name="T8" fmla="*/ 930 w 1412"/>
                  <a:gd name="T9" fmla="*/ 0 h 293"/>
                </a:gdLst>
                <a:ahLst/>
                <a:cxnLst>
                  <a:cxn ang="0">
                    <a:pos x="T0" y="T1"/>
                  </a:cxn>
                  <a:cxn ang="0">
                    <a:pos x="T2" y="T3"/>
                  </a:cxn>
                  <a:cxn ang="0">
                    <a:pos x="T4" y="T5"/>
                  </a:cxn>
                  <a:cxn ang="0">
                    <a:pos x="T6" y="T7"/>
                  </a:cxn>
                  <a:cxn ang="0">
                    <a:pos x="T8" y="T9"/>
                  </a:cxn>
                </a:cxnLst>
                <a:rect l="0" t="0" r="r" b="b"/>
                <a:pathLst>
                  <a:path w="1412" h="293">
                    <a:moveTo>
                      <a:pt x="930" y="0"/>
                    </a:moveTo>
                    <a:lnTo>
                      <a:pt x="484" y="0"/>
                    </a:lnTo>
                    <a:lnTo>
                      <a:pt x="0" y="293"/>
                    </a:lnTo>
                    <a:lnTo>
                      <a:pt x="1412" y="293"/>
                    </a:lnTo>
                    <a:lnTo>
                      <a:pt x="930"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Rectangle 34">
                <a:extLst>
                  <a:ext uri="{FF2B5EF4-FFF2-40B4-BE49-F238E27FC236}">
                    <a16:creationId xmlns:a16="http://schemas.microsoft.com/office/drawing/2014/main" id="{BD5FADDD-A5C7-4CAC-A3CC-E140E4EBB348}"/>
                  </a:ext>
                </a:extLst>
              </p:cNvPr>
              <p:cNvSpPr>
                <a:spLocks noChangeAspect="1" noChangeArrowheads="1"/>
              </p:cNvSpPr>
              <p:nvPr/>
            </p:nvSpPr>
            <p:spPr bwMode="auto">
              <a:xfrm>
                <a:off x="4572" y="3575"/>
                <a:ext cx="1415" cy="4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grpSp>
          <p:nvGrpSpPr>
            <p:cNvPr id="20" name="Group 35">
              <a:extLst>
                <a:ext uri="{FF2B5EF4-FFF2-40B4-BE49-F238E27FC236}">
                  <a16:creationId xmlns:a16="http://schemas.microsoft.com/office/drawing/2014/main" id="{FA42EBD9-B3CF-4CFD-9AC8-3C08DA78F6B2}"/>
                </a:ext>
              </a:extLst>
            </p:cNvPr>
            <p:cNvGrpSpPr>
              <a:grpSpLocks noChangeAspect="1"/>
            </p:cNvGrpSpPr>
            <p:nvPr/>
          </p:nvGrpSpPr>
          <p:grpSpPr bwMode="auto">
            <a:xfrm>
              <a:off x="2811" y="1302"/>
              <a:ext cx="301" cy="501"/>
              <a:chOff x="4818" y="2414"/>
              <a:chExt cx="356" cy="593"/>
            </a:xfrm>
          </p:grpSpPr>
          <p:sp>
            <p:nvSpPr>
              <p:cNvPr id="31" name="Freeform 36">
                <a:extLst>
                  <a:ext uri="{FF2B5EF4-FFF2-40B4-BE49-F238E27FC236}">
                    <a16:creationId xmlns:a16="http://schemas.microsoft.com/office/drawing/2014/main" id="{84A012B8-ED3D-4372-9244-3967B9F37FF6}"/>
                  </a:ext>
                </a:extLst>
              </p:cNvPr>
              <p:cNvSpPr>
                <a:spLocks noChangeAspect="1"/>
              </p:cNvSpPr>
              <p:nvPr/>
            </p:nvSpPr>
            <p:spPr bwMode="auto">
              <a:xfrm>
                <a:off x="4827" y="2752"/>
                <a:ext cx="47" cy="255"/>
              </a:xfrm>
              <a:custGeom>
                <a:avLst/>
                <a:gdLst>
                  <a:gd name="T0" fmla="*/ 0 w 20"/>
                  <a:gd name="T1" fmla="*/ 108 h 108"/>
                  <a:gd name="T2" fmla="*/ 20 w 20"/>
                  <a:gd name="T3" fmla="*/ 95 h 108"/>
                  <a:gd name="T4" fmla="*/ 0 w 20"/>
                  <a:gd name="T5" fmla="*/ 0 h 108"/>
                  <a:gd name="T6" fmla="*/ 0 w 20"/>
                  <a:gd name="T7" fmla="*/ 108 h 108"/>
                </a:gdLst>
                <a:ahLst/>
                <a:cxnLst>
                  <a:cxn ang="0">
                    <a:pos x="T0" y="T1"/>
                  </a:cxn>
                  <a:cxn ang="0">
                    <a:pos x="T2" y="T3"/>
                  </a:cxn>
                  <a:cxn ang="0">
                    <a:pos x="T4" y="T5"/>
                  </a:cxn>
                  <a:cxn ang="0">
                    <a:pos x="T6" y="T7"/>
                  </a:cxn>
                </a:cxnLst>
                <a:rect l="0" t="0" r="r" b="b"/>
                <a:pathLst>
                  <a:path w="20" h="108">
                    <a:moveTo>
                      <a:pt x="0" y="108"/>
                    </a:moveTo>
                    <a:cubicBezTo>
                      <a:pt x="20" y="95"/>
                      <a:pt x="20" y="95"/>
                      <a:pt x="20" y="95"/>
                    </a:cubicBezTo>
                    <a:cubicBezTo>
                      <a:pt x="0" y="0"/>
                      <a:pt x="0" y="0"/>
                      <a:pt x="0" y="0"/>
                    </a:cubicBezTo>
                    <a:cubicBezTo>
                      <a:pt x="0" y="27"/>
                      <a:pt x="0" y="68"/>
                      <a:pt x="0" y="108"/>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37">
                <a:extLst>
                  <a:ext uri="{FF2B5EF4-FFF2-40B4-BE49-F238E27FC236}">
                    <a16:creationId xmlns:a16="http://schemas.microsoft.com/office/drawing/2014/main" id="{C75A4B11-F84C-4465-9D93-A92F9F921532}"/>
                  </a:ext>
                </a:extLst>
              </p:cNvPr>
              <p:cNvSpPr>
                <a:spLocks noChangeAspect="1"/>
              </p:cNvSpPr>
              <p:nvPr/>
            </p:nvSpPr>
            <p:spPr bwMode="auto">
              <a:xfrm>
                <a:off x="4818" y="2414"/>
                <a:ext cx="196" cy="178"/>
              </a:xfrm>
              <a:custGeom>
                <a:avLst/>
                <a:gdLst>
                  <a:gd name="T0" fmla="*/ 0 w 83"/>
                  <a:gd name="T1" fmla="*/ 68 h 75"/>
                  <a:gd name="T2" fmla="*/ 27 w 83"/>
                  <a:gd name="T3" fmla="*/ 71 h 75"/>
                  <a:gd name="T4" fmla="*/ 45 w 83"/>
                  <a:gd name="T5" fmla="*/ 75 h 75"/>
                  <a:gd name="T6" fmla="*/ 83 w 83"/>
                  <a:gd name="T7" fmla="*/ 38 h 75"/>
                  <a:gd name="T8" fmla="*/ 45 w 83"/>
                  <a:gd name="T9" fmla="*/ 0 h 75"/>
                  <a:gd name="T10" fmla="*/ 7 w 83"/>
                  <a:gd name="T11" fmla="*/ 38 h 75"/>
                  <a:gd name="T12" fmla="*/ 15 w 83"/>
                  <a:gd name="T13" fmla="*/ 59 h 75"/>
                  <a:gd name="T14" fmla="*/ 0 w 83"/>
                  <a:gd name="T15" fmla="*/ 6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75">
                    <a:moveTo>
                      <a:pt x="0" y="68"/>
                    </a:moveTo>
                    <a:cubicBezTo>
                      <a:pt x="6" y="74"/>
                      <a:pt x="21" y="73"/>
                      <a:pt x="27" y="71"/>
                    </a:cubicBezTo>
                    <a:cubicBezTo>
                      <a:pt x="32" y="74"/>
                      <a:pt x="39" y="75"/>
                      <a:pt x="45" y="75"/>
                    </a:cubicBezTo>
                    <a:cubicBezTo>
                      <a:pt x="66" y="75"/>
                      <a:pt x="83" y="59"/>
                      <a:pt x="83" y="38"/>
                    </a:cubicBezTo>
                    <a:cubicBezTo>
                      <a:pt x="83" y="17"/>
                      <a:pt x="66" y="0"/>
                      <a:pt x="45" y="0"/>
                    </a:cubicBezTo>
                    <a:cubicBezTo>
                      <a:pt x="25" y="0"/>
                      <a:pt x="7" y="17"/>
                      <a:pt x="7" y="38"/>
                    </a:cubicBezTo>
                    <a:cubicBezTo>
                      <a:pt x="7" y="46"/>
                      <a:pt x="10" y="53"/>
                      <a:pt x="15" y="59"/>
                    </a:cubicBezTo>
                    <a:cubicBezTo>
                      <a:pt x="12" y="63"/>
                      <a:pt x="7" y="68"/>
                      <a:pt x="0" y="68"/>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8">
                <a:extLst>
                  <a:ext uri="{FF2B5EF4-FFF2-40B4-BE49-F238E27FC236}">
                    <a16:creationId xmlns:a16="http://schemas.microsoft.com/office/drawing/2014/main" id="{629BBBDE-EC73-420C-9248-ECE09597A626}"/>
                  </a:ext>
                </a:extLst>
              </p:cNvPr>
              <p:cNvSpPr>
                <a:spLocks noChangeAspect="1"/>
              </p:cNvSpPr>
              <p:nvPr/>
            </p:nvSpPr>
            <p:spPr bwMode="auto">
              <a:xfrm>
                <a:off x="4997" y="2830"/>
                <a:ext cx="170" cy="62"/>
              </a:xfrm>
              <a:custGeom>
                <a:avLst/>
                <a:gdLst>
                  <a:gd name="T0" fmla="*/ 72 w 72"/>
                  <a:gd name="T1" fmla="*/ 13 h 26"/>
                  <a:gd name="T2" fmla="*/ 59 w 72"/>
                  <a:gd name="T3" fmla="*/ 0 h 26"/>
                  <a:gd name="T4" fmla="*/ 0 w 72"/>
                  <a:gd name="T5" fmla="*/ 0 h 26"/>
                  <a:gd name="T6" fmla="*/ 0 w 72"/>
                  <a:gd name="T7" fmla="*/ 26 h 26"/>
                  <a:gd name="T8" fmla="*/ 59 w 72"/>
                  <a:gd name="T9" fmla="*/ 26 h 26"/>
                  <a:gd name="T10" fmla="*/ 72 w 72"/>
                  <a:gd name="T11" fmla="*/ 13 h 26"/>
                </a:gdLst>
                <a:ahLst/>
                <a:cxnLst>
                  <a:cxn ang="0">
                    <a:pos x="T0" y="T1"/>
                  </a:cxn>
                  <a:cxn ang="0">
                    <a:pos x="T2" y="T3"/>
                  </a:cxn>
                  <a:cxn ang="0">
                    <a:pos x="T4" y="T5"/>
                  </a:cxn>
                  <a:cxn ang="0">
                    <a:pos x="T6" y="T7"/>
                  </a:cxn>
                  <a:cxn ang="0">
                    <a:pos x="T8" y="T9"/>
                  </a:cxn>
                  <a:cxn ang="0">
                    <a:pos x="T10" y="T11"/>
                  </a:cxn>
                </a:cxnLst>
                <a:rect l="0" t="0" r="r" b="b"/>
                <a:pathLst>
                  <a:path w="72" h="26">
                    <a:moveTo>
                      <a:pt x="72" y="13"/>
                    </a:moveTo>
                    <a:cubicBezTo>
                      <a:pt x="72" y="6"/>
                      <a:pt x="66" y="0"/>
                      <a:pt x="59" y="0"/>
                    </a:cubicBezTo>
                    <a:cubicBezTo>
                      <a:pt x="0" y="0"/>
                      <a:pt x="0" y="0"/>
                      <a:pt x="0" y="0"/>
                    </a:cubicBezTo>
                    <a:cubicBezTo>
                      <a:pt x="0" y="26"/>
                      <a:pt x="0" y="26"/>
                      <a:pt x="0" y="26"/>
                    </a:cubicBezTo>
                    <a:cubicBezTo>
                      <a:pt x="59" y="26"/>
                      <a:pt x="59" y="26"/>
                      <a:pt x="59" y="26"/>
                    </a:cubicBezTo>
                    <a:cubicBezTo>
                      <a:pt x="66" y="26"/>
                      <a:pt x="72" y="20"/>
                      <a:pt x="72" y="13"/>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39">
                <a:extLst>
                  <a:ext uri="{FF2B5EF4-FFF2-40B4-BE49-F238E27FC236}">
                    <a16:creationId xmlns:a16="http://schemas.microsoft.com/office/drawing/2014/main" id="{F4721D4E-8519-439C-B841-E1ADDA27C8CE}"/>
                  </a:ext>
                </a:extLst>
              </p:cNvPr>
              <p:cNvSpPr>
                <a:spLocks noChangeAspect="1"/>
              </p:cNvSpPr>
              <p:nvPr/>
            </p:nvSpPr>
            <p:spPr bwMode="auto">
              <a:xfrm>
                <a:off x="4829" y="2613"/>
                <a:ext cx="345" cy="357"/>
              </a:xfrm>
              <a:custGeom>
                <a:avLst/>
                <a:gdLst>
                  <a:gd name="T0" fmla="*/ 131 w 146"/>
                  <a:gd name="T1" fmla="*/ 151 h 151"/>
                  <a:gd name="T2" fmla="*/ 146 w 146"/>
                  <a:gd name="T3" fmla="*/ 136 h 151"/>
                  <a:gd name="T4" fmla="*/ 131 w 146"/>
                  <a:gd name="T5" fmla="*/ 122 h 151"/>
                  <a:gd name="T6" fmla="*/ 60 w 146"/>
                  <a:gd name="T7" fmla="*/ 122 h 151"/>
                  <a:gd name="T8" fmla="*/ 45 w 146"/>
                  <a:gd name="T9" fmla="*/ 122 h 151"/>
                  <a:gd name="T10" fmla="*/ 27 w 146"/>
                  <a:gd name="T11" fmla="*/ 39 h 151"/>
                  <a:gd name="T12" fmla="*/ 29 w 146"/>
                  <a:gd name="T13" fmla="*/ 37 h 151"/>
                  <a:gd name="T14" fmla="*/ 31 w 146"/>
                  <a:gd name="T15" fmla="*/ 38 h 151"/>
                  <a:gd name="T16" fmla="*/ 48 w 146"/>
                  <a:gd name="T17" fmla="*/ 118 h 151"/>
                  <a:gd name="T18" fmla="*/ 67 w 146"/>
                  <a:gd name="T19" fmla="*/ 118 h 151"/>
                  <a:gd name="T20" fmla="*/ 67 w 146"/>
                  <a:gd name="T21" fmla="*/ 34 h 151"/>
                  <a:gd name="T22" fmla="*/ 34 w 146"/>
                  <a:gd name="T23" fmla="*/ 0 h 151"/>
                  <a:gd name="T24" fmla="*/ 0 w 146"/>
                  <a:gd name="T25" fmla="*/ 34 h 151"/>
                  <a:gd name="T26" fmla="*/ 0 w 146"/>
                  <a:gd name="T27" fmla="*/ 45 h 151"/>
                  <a:gd name="T28" fmla="*/ 22 w 146"/>
                  <a:gd name="T29" fmla="*/ 151 h 151"/>
                  <a:gd name="T30" fmla="*/ 131 w 146"/>
                  <a:gd name="T3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51">
                    <a:moveTo>
                      <a:pt x="131" y="151"/>
                    </a:moveTo>
                    <a:cubicBezTo>
                      <a:pt x="140" y="151"/>
                      <a:pt x="146" y="144"/>
                      <a:pt x="146" y="136"/>
                    </a:cubicBezTo>
                    <a:cubicBezTo>
                      <a:pt x="146" y="128"/>
                      <a:pt x="140" y="122"/>
                      <a:pt x="131" y="122"/>
                    </a:cubicBezTo>
                    <a:cubicBezTo>
                      <a:pt x="60" y="122"/>
                      <a:pt x="60" y="122"/>
                      <a:pt x="60" y="122"/>
                    </a:cubicBezTo>
                    <a:cubicBezTo>
                      <a:pt x="51" y="122"/>
                      <a:pt x="45" y="122"/>
                      <a:pt x="45" y="122"/>
                    </a:cubicBezTo>
                    <a:cubicBezTo>
                      <a:pt x="27" y="39"/>
                      <a:pt x="27" y="39"/>
                      <a:pt x="27" y="39"/>
                    </a:cubicBezTo>
                    <a:cubicBezTo>
                      <a:pt x="27" y="38"/>
                      <a:pt x="28" y="37"/>
                      <a:pt x="29" y="37"/>
                    </a:cubicBezTo>
                    <a:cubicBezTo>
                      <a:pt x="30" y="37"/>
                      <a:pt x="31" y="37"/>
                      <a:pt x="31" y="38"/>
                    </a:cubicBezTo>
                    <a:cubicBezTo>
                      <a:pt x="31" y="38"/>
                      <a:pt x="47" y="115"/>
                      <a:pt x="48" y="118"/>
                    </a:cubicBezTo>
                    <a:cubicBezTo>
                      <a:pt x="67" y="118"/>
                      <a:pt x="67" y="118"/>
                      <a:pt x="67" y="118"/>
                    </a:cubicBezTo>
                    <a:cubicBezTo>
                      <a:pt x="67" y="73"/>
                      <a:pt x="67" y="34"/>
                      <a:pt x="67" y="34"/>
                    </a:cubicBezTo>
                    <a:cubicBezTo>
                      <a:pt x="67" y="16"/>
                      <a:pt x="52" y="0"/>
                      <a:pt x="34" y="0"/>
                    </a:cubicBezTo>
                    <a:cubicBezTo>
                      <a:pt x="15" y="0"/>
                      <a:pt x="0" y="16"/>
                      <a:pt x="0" y="34"/>
                    </a:cubicBezTo>
                    <a:cubicBezTo>
                      <a:pt x="0" y="34"/>
                      <a:pt x="0" y="38"/>
                      <a:pt x="0" y="45"/>
                    </a:cubicBezTo>
                    <a:cubicBezTo>
                      <a:pt x="0" y="45"/>
                      <a:pt x="22" y="148"/>
                      <a:pt x="22" y="151"/>
                    </a:cubicBezTo>
                    <a:cubicBezTo>
                      <a:pt x="131" y="151"/>
                      <a:pt x="131" y="151"/>
                      <a:pt x="131" y="151"/>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1" name="Group 40">
              <a:extLst>
                <a:ext uri="{FF2B5EF4-FFF2-40B4-BE49-F238E27FC236}">
                  <a16:creationId xmlns:a16="http://schemas.microsoft.com/office/drawing/2014/main" id="{D8CD5740-7872-4A12-A92B-CEC14A6913CE}"/>
                </a:ext>
              </a:extLst>
            </p:cNvPr>
            <p:cNvGrpSpPr>
              <a:grpSpLocks noChangeAspect="1"/>
            </p:cNvGrpSpPr>
            <p:nvPr/>
          </p:nvGrpSpPr>
          <p:grpSpPr bwMode="auto">
            <a:xfrm>
              <a:off x="2602" y="1371"/>
              <a:ext cx="326" cy="560"/>
              <a:chOff x="4572" y="2497"/>
              <a:chExt cx="385" cy="662"/>
            </a:xfrm>
          </p:grpSpPr>
          <p:sp>
            <p:nvSpPr>
              <p:cNvPr id="28" name="Freeform 41">
                <a:extLst>
                  <a:ext uri="{FF2B5EF4-FFF2-40B4-BE49-F238E27FC236}">
                    <a16:creationId xmlns:a16="http://schemas.microsoft.com/office/drawing/2014/main" id="{B9012F73-03EE-4C7E-A57B-68C6B3F017C5}"/>
                  </a:ext>
                </a:extLst>
              </p:cNvPr>
              <p:cNvSpPr>
                <a:spLocks noChangeAspect="1"/>
              </p:cNvSpPr>
              <p:nvPr/>
            </p:nvSpPr>
            <p:spPr bwMode="auto">
              <a:xfrm>
                <a:off x="4572" y="2868"/>
                <a:ext cx="57" cy="291"/>
              </a:xfrm>
              <a:custGeom>
                <a:avLst/>
                <a:gdLst>
                  <a:gd name="T0" fmla="*/ 0 w 57"/>
                  <a:gd name="T1" fmla="*/ 0 h 291"/>
                  <a:gd name="T2" fmla="*/ 0 w 57"/>
                  <a:gd name="T3" fmla="*/ 291 h 291"/>
                  <a:gd name="T4" fmla="*/ 57 w 57"/>
                  <a:gd name="T5" fmla="*/ 258 h 291"/>
                  <a:gd name="T6" fmla="*/ 0 w 57"/>
                  <a:gd name="T7" fmla="*/ 0 h 291"/>
                </a:gdLst>
                <a:ahLst/>
                <a:cxnLst>
                  <a:cxn ang="0">
                    <a:pos x="T0" y="T1"/>
                  </a:cxn>
                  <a:cxn ang="0">
                    <a:pos x="T2" y="T3"/>
                  </a:cxn>
                  <a:cxn ang="0">
                    <a:pos x="T4" y="T5"/>
                  </a:cxn>
                  <a:cxn ang="0">
                    <a:pos x="T6" y="T7"/>
                  </a:cxn>
                </a:cxnLst>
                <a:rect l="0" t="0" r="r" b="b"/>
                <a:pathLst>
                  <a:path w="57" h="291">
                    <a:moveTo>
                      <a:pt x="0" y="0"/>
                    </a:moveTo>
                    <a:lnTo>
                      <a:pt x="0" y="291"/>
                    </a:lnTo>
                    <a:lnTo>
                      <a:pt x="57" y="258"/>
                    </a:lnTo>
                    <a:lnTo>
                      <a:pt x="0" y="0"/>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Oval 42">
                <a:extLst>
                  <a:ext uri="{FF2B5EF4-FFF2-40B4-BE49-F238E27FC236}">
                    <a16:creationId xmlns:a16="http://schemas.microsoft.com/office/drawing/2014/main" id="{E216721D-04B9-4E6D-99B9-975D990C03B4}"/>
                  </a:ext>
                </a:extLst>
              </p:cNvPr>
              <p:cNvSpPr>
                <a:spLocks noChangeAspect="1" noChangeArrowheads="1"/>
              </p:cNvSpPr>
              <p:nvPr/>
            </p:nvSpPr>
            <p:spPr bwMode="auto">
              <a:xfrm>
                <a:off x="4584" y="2497"/>
                <a:ext cx="198" cy="199"/>
              </a:xfrm>
              <a:prstGeom prst="ellipse">
                <a:avLst/>
              </a:pr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43">
                <a:extLst>
                  <a:ext uri="{FF2B5EF4-FFF2-40B4-BE49-F238E27FC236}">
                    <a16:creationId xmlns:a16="http://schemas.microsoft.com/office/drawing/2014/main" id="{0F55BB58-6922-45E2-915E-B38A444D4337}"/>
                  </a:ext>
                </a:extLst>
              </p:cNvPr>
              <p:cNvSpPr>
                <a:spLocks noChangeAspect="1"/>
              </p:cNvSpPr>
              <p:nvPr/>
            </p:nvSpPr>
            <p:spPr bwMode="auto">
              <a:xfrm>
                <a:off x="4572" y="2714"/>
                <a:ext cx="385" cy="409"/>
              </a:xfrm>
              <a:custGeom>
                <a:avLst/>
                <a:gdLst>
                  <a:gd name="T0" fmla="*/ 124 w 163"/>
                  <a:gd name="T1" fmla="*/ 172 h 173"/>
                  <a:gd name="T2" fmla="*/ 145 w 163"/>
                  <a:gd name="T3" fmla="*/ 172 h 173"/>
                  <a:gd name="T4" fmla="*/ 163 w 163"/>
                  <a:gd name="T5" fmla="*/ 155 h 173"/>
                  <a:gd name="T6" fmla="*/ 145 w 163"/>
                  <a:gd name="T7" fmla="*/ 137 h 173"/>
                  <a:gd name="T8" fmla="*/ 55 w 163"/>
                  <a:gd name="T9" fmla="*/ 137 h 173"/>
                  <a:gd name="T10" fmla="*/ 35 w 163"/>
                  <a:gd name="T11" fmla="*/ 45 h 173"/>
                  <a:gd name="T12" fmla="*/ 36 w 163"/>
                  <a:gd name="T13" fmla="*/ 43 h 173"/>
                  <a:gd name="T14" fmla="*/ 39 w 163"/>
                  <a:gd name="T15" fmla="*/ 44 h 173"/>
                  <a:gd name="T16" fmla="*/ 58 w 163"/>
                  <a:gd name="T17" fmla="*/ 133 h 173"/>
                  <a:gd name="T18" fmla="*/ 85 w 163"/>
                  <a:gd name="T19" fmla="*/ 133 h 173"/>
                  <a:gd name="T20" fmla="*/ 85 w 163"/>
                  <a:gd name="T21" fmla="*/ 39 h 173"/>
                  <a:gd name="T22" fmla="*/ 42 w 163"/>
                  <a:gd name="T23" fmla="*/ 0 h 173"/>
                  <a:gd name="T24" fmla="*/ 0 w 163"/>
                  <a:gd name="T25" fmla="*/ 43 h 173"/>
                  <a:gd name="T26" fmla="*/ 0 w 163"/>
                  <a:gd name="T27" fmla="*/ 46 h 173"/>
                  <a:gd name="T28" fmla="*/ 27 w 163"/>
                  <a:gd name="T29" fmla="*/ 173 h 173"/>
                  <a:gd name="T30" fmla="*/ 124 w 163"/>
                  <a:gd name="T31"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73">
                    <a:moveTo>
                      <a:pt x="124" y="172"/>
                    </a:moveTo>
                    <a:cubicBezTo>
                      <a:pt x="145" y="172"/>
                      <a:pt x="145" y="172"/>
                      <a:pt x="145" y="172"/>
                    </a:cubicBezTo>
                    <a:cubicBezTo>
                      <a:pt x="155" y="172"/>
                      <a:pt x="163" y="165"/>
                      <a:pt x="163" y="155"/>
                    </a:cubicBezTo>
                    <a:cubicBezTo>
                      <a:pt x="163" y="145"/>
                      <a:pt x="155" y="137"/>
                      <a:pt x="145" y="137"/>
                    </a:cubicBezTo>
                    <a:cubicBezTo>
                      <a:pt x="55" y="137"/>
                      <a:pt x="55" y="137"/>
                      <a:pt x="55" y="137"/>
                    </a:cubicBezTo>
                    <a:cubicBezTo>
                      <a:pt x="35" y="45"/>
                      <a:pt x="35" y="45"/>
                      <a:pt x="35" y="45"/>
                    </a:cubicBezTo>
                    <a:cubicBezTo>
                      <a:pt x="35" y="44"/>
                      <a:pt x="35" y="43"/>
                      <a:pt x="36" y="43"/>
                    </a:cubicBezTo>
                    <a:cubicBezTo>
                      <a:pt x="37" y="42"/>
                      <a:pt x="39" y="43"/>
                      <a:pt x="39" y="44"/>
                    </a:cubicBezTo>
                    <a:cubicBezTo>
                      <a:pt x="39" y="44"/>
                      <a:pt x="58" y="130"/>
                      <a:pt x="58" y="133"/>
                    </a:cubicBezTo>
                    <a:cubicBezTo>
                      <a:pt x="85" y="133"/>
                      <a:pt x="85" y="133"/>
                      <a:pt x="85" y="133"/>
                    </a:cubicBezTo>
                    <a:cubicBezTo>
                      <a:pt x="85" y="39"/>
                      <a:pt x="85" y="39"/>
                      <a:pt x="85" y="39"/>
                    </a:cubicBezTo>
                    <a:cubicBezTo>
                      <a:pt x="85" y="19"/>
                      <a:pt x="66" y="0"/>
                      <a:pt x="42" y="0"/>
                    </a:cubicBezTo>
                    <a:cubicBezTo>
                      <a:pt x="19" y="0"/>
                      <a:pt x="0" y="19"/>
                      <a:pt x="0" y="43"/>
                    </a:cubicBezTo>
                    <a:cubicBezTo>
                      <a:pt x="0" y="46"/>
                      <a:pt x="0" y="46"/>
                      <a:pt x="0" y="46"/>
                    </a:cubicBezTo>
                    <a:cubicBezTo>
                      <a:pt x="2" y="58"/>
                      <a:pt x="26" y="170"/>
                      <a:pt x="27" y="173"/>
                    </a:cubicBezTo>
                    <a:cubicBezTo>
                      <a:pt x="30" y="173"/>
                      <a:pt x="124" y="172"/>
                      <a:pt x="124" y="172"/>
                    </a:cubicBez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2" name="Group 44">
              <a:extLst>
                <a:ext uri="{FF2B5EF4-FFF2-40B4-BE49-F238E27FC236}">
                  <a16:creationId xmlns:a16="http://schemas.microsoft.com/office/drawing/2014/main" id="{E1FAD2B5-167D-4DB1-B30F-9C043E838A60}"/>
                </a:ext>
              </a:extLst>
            </p:cNvPr>
            <p:cNvGrpSpPr>
              <a:grpSpLocks noChangeAspect="1"/>
            </p:cNvGrpSpPr>
            <p:nvPr/>
          </p:nvGrpSpPr>
          <p:grpSpPr bwMode="auto">
            <a:xfrm>
              <a:off x="3384" y="1322"/>
              <a:ext cx="324" cy="555"/>
              <a:chOff x="5495" y="2438"/>
              <a:chExt cx="383" cy="657"/>
            </a:xfrm>
          </p:grpSpPr>
          <p:sp>
            <p:nvSpPr>
              <p:cNvPr id="23" name="Freeform 45">
                <a:extLst>
                  <a:ext uri="{FF2B5EF4-FFF2-40B4-BE49-F238E27FC236}">
                    <a16:creationId xmlns:a16="http://schemas.microsoft.com/office/drawing/2014/main" id="{FE553AC3-03F7-4DD8-8A7C-BD6BC6DF396A}"/>
                  </a:ext>
                </a:extLst>
              </p:cNvPr>
              <p:cNvSpPr>
                <a:spLocks noChangeAspect="1"/>
              </p:cNvSpPr>
              <p:nvPr/>
            </p:nvSpPr>
            <p:spPr bwMode="auto">
              <a:xfrm>
                <a:off x="5824" y="2811"/>
                <a:ext cx="54" cy="284"/>
              </a:xfrm>
              <a:custGeom>
                <a:avLst/>
                <a:gdLst>
                  <a:gd name="T0" fmla="*/ 54 w 54"/>
                  <a:gd name="T1" fmla="*/ 0 h 284"/>
                  <a:gd name="T2" fmla="*/ 0 w 54"/>
                  <a:gd name="T3" fmla="*/ 251 h 284"/>
                  <a:gd name="T4" fmla="*/ 54 w 54"/>
                  <a:gd name="T5" fmla="*/ 284 h 284"/>
                  <a:gd name="T6" fmla="*/ 54 w 54"/>
                  <a:gd name="T7" fmla="*/ 0 h 284"/>
                </a:gdLst>
                <a:ahLst/>
                <a:cxnLst>
                  <a:cxn ang="0">
                    <a:pos x="T0" y="T1"/>
                  </a:cxn>
                  <a:cxn ang="0">
                    <a:pos x="T2" y="T3"/>
                  </a:cxn>
                  <a:cxn ang="0">
                    <a:pos x="T4" y="T5"/>
                  </a:cxn>
                  <a:cxn ang="0">
                    <a:pos x="T6" y="T7"/>
                  </a:cxn>
                </a:cxnLst>
                <a:rect l="0" t="0" r="r" b="b"/>
                <a:pathLst>
                  <a:path w="54" h="284">
                    <a:moveTo>
                      <a:pt x="54" y="0"/>
                    </a:moveTo>
                    <a:lnTo>
                      <a:pt x="0" y="251"/>
                    </a:lnTo>
                    <a:lnTo>
                      <a:pt x="54" y="284"/>
                    </a:lnTo>
                    <a:lnTo>
                      <a:pt x="54" y="0"/>
                    </a:ln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46">
                <a:extLst>
                  <a:ext uri="{FF2B5EF4-FFF2-40B4-BE49-F238E27FC236}">
                    <a16:creationId xmlns:a16="http://schemas.microsoft.com/office/drawing/2014/main" id="{0C688C25-F86B-49B5-9511-9B7BB569D1FE}"/>
                  </a:ext>
                </a:extLst>
              </p:cNvPr>
              <p:cNvSpPr>
                <a:spLocks noChangeAspect="1"/>
              </p:cNvSpPr>
              <p:nvPr/>
            </p:nvSpPr>
            <p:spPr bwMode="auto">
              <a:xfrm>
                <a:off x="5675" y="2438"/>
                <a:ext cx="191" cy="213"/>
              </a:xfrm>
              <a:custGeom>
                <a:avLst/>
                <a:gdLst>
                  <a:gd name="T0" fmla="*/ 0 w 81"/>
                  <a:gd name="T1" fmla="*/ 50 h 90"/>
                  <a:gd name="T2" fmla="*/ 40 w 81"/>
                  <a:gd name="T3" fmla="*/ 90 h 90"/>
                  <a:gd name="T4" fmla="*/ 81 w 81"/>
                  <a:gd name="T5" fmla="*/ 50 h 90"/>
                  <a:gd name="T6" fmla="*/ 45 w 81"/>
                  <a:gd name="T7" fmla="*/ 11 h 90"/>
                  <a:gd name="T8" fmla="*/ 44 w 81"/>
                  <a:gd name="T9" fmla="*/ 11 h 90"/>
                  <a:gd name="T10" fmla="*/ 20 w 81"/>
                  <a:gd name="T11" fmla="*/ 0 h 90"/>
                  <a:gd name="T12" fmla="*/ 22 w 81"/>
                  <a:gd name="T13" fmla="*/ 13 h 90"/>
                  <a:gd name="T14" fmla="*/ 7 w 81"/>
                  <a:gd name="T15" fmla="*/ 11 h 90"/>
                  <a:gd name="T16" fmla="*/ 14 w 81"/>
                  <a:gd name="T17" fmla="*/ 21 h 90"/>
                  <a:gd name="T18" fmla="*/ 0 w 81"/>
                  <a:gd name="T1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90">
                    <a:moveTo>
                      <a:pt x="0" y="50"/>
                    </a:moveTo>
                    <a:cubicBezTo>
                      <a:pt x="0" y="73"/>
                      <a:pt x="19" y="90"/>
                      <a:pt x="40" y="90"/>
                    </a:cubicBezTo>
                    <a:cubicBezTo>
                      <a:pt x="62" y="90"/>
                      <a:pt x="81" y="73"/>
                      <a:pt x="81" y="50"/>
                    </a:cubicBezTo>
                    <a:cubicBezTo>
                      <a:pt x="81" y="30"/>
                      <a:pt x="65" y="13"/>
                      <a:pt x="45" y="11"/>
                    </a:cubicBezTo>
                    <a:cubicBezTo>
                      <a:pt x="45" y="11"/>
                      <a:pt x="44" y="11"/>
                      <a:pt x="44" y="11"/>
                    </a:cubicBezTo>
                    <a:cubicBezTo>
                      <a:pt x="41" y="10"/>
                      <a:pt x="26" y="8"/>
                      <a:pt x="20" y="0"/>
                    </a:cubicBezTo>
                    <a:cubicBezTo>
                      <a:pt x="20" y="7"/>
                      <a:pt x="21" y="11"/>
                      <a:pt x="22" y="13"/>
                    </a:cubicBezTo>
                    <a:cubicBezTo>
                      <a:pt x="22" y="13"/>
                      <a:pt x="13" y="15"/>
                      <a:pt x="7" y="11"/>
                    </a:cubicBezTo>
                    <a:cubicBezTo>
                      <a:pt x="8" y="14"/>
                      <a:pt x="11" y="18"/>
                      <a:pt x="14" y="21"/>
                    </a:cubicBezTo>
                    <a:cubicBezTo>
                      <a:pt x="5" y="28"/>
                      <a:pt x="0" y="39"/>
                      <a:pt x="0" y="50"/>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47">
                <a:extLst>
                  <a:ext uri="{FF2B5EF4-FFF2-40B4-BE49-F238E27FC236}">
                    <a16:creationId xmlns:a16="http://schemas.microsoft.com/office/drawing/2014/main" id="{6198CC15-A8AC-41AB-BDB5-FDE5B190CFCA}"/>
                  </a:ext>
                </a:extLst>
              </p:cNvPr>
              <p:cNvSpPr>
                <a:spLocks noChangeAspect="1"/>
              </p:cNvSpPr>
              <p:nvPr/>
            </p:nvSpPr>
            <p:spPr bwMode="auto">
              <a:xfrm>
                <a:off x="5495" y="2722"/>
                <a:ext cx="182" cy="238"/>
              </a:xfrm>
              <a:custGeom>
                <a:avLst/>
                <a:gdLst>
                  <a:gd name="T0" fmla="*/ 21 w 77"/>
                  <a:gd name="T1" fmla="*/ 44 h 101"/>
                  <a:gd name="T2" fmla="*/ 77 w 77"/>
                  <a:gd name="T3" fmla="*/ 101 h 101"/>
                  <a:gd name="T4" fmla="*/ 77 w 77"/>
                  <a:gd name="T5" fmla="*/ 53 h 101"/>
                  <a:gd name="T6" fmla="*/ 45 w 77"/>
                  <a:gd name="T7" fmla="*/ 21 h 101"/>
                  <a:gd name="T8" fmla="*/ 31 w 77"/>
                  <a:gd name="T9" fmla="*/ 7 h 101"/>
                  <a:gd name="T10" fmla="*/ 7 w 77"/>
                  <a:gd name="T11" fmla="*/ 7 h 101"/>
                  <a:gd name="T12" fmla="*/ 7 w 77"/>
                  <a:gd name="T13" fmla="*/ 31 h 101"/>
                  <a:gd name="T14" fmla="*/ 21 w 77"/>
                  <a:gd name="T15" fmla="*/ 44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01">
                    <a:moveTo>
                      <a:pt x="21" y="44"/>
                    </a:moveTo>
                    <a:cubicBezTo>
                      <a:pt x="21" y="44"/>
                      <a:pt x="57" y="80"/>
                      <a:pt x="77" y="101"/>
                    </a:cubicBezTo>
                    <a:cubicBezTo>
                      <a:pt x="77" y="53"/>
                      <a:pt x="77" y="53"/>
                      <a:pt x="77" y="53"/>
                    </a:cubicBezTo>
                    <a:cubicBezTo>
                      <a:pt x="45" y="21"/>
                      <a:pt x="45" y="21"/>
                      <a:pt x="45" y="21"/>
                    </a:cubicBezTo>
                    <a:cubicBezTo>
                      <a:pt x="31" y="7"/>
                      <a:pt x="31" y="7"/>
                      <a:pt x="31" y="7"/>
                    </a:cubicBezTo>
                    <a:cubicBezTo>
                      <a:pt x="24" y="0"/>
                      <a:pt x="14" y="0"/>
                      <a:pt x="7" y="7"/>
                    </a:cubicBezTo>
                    <a:cubicBezTo>
                      <a:pt x="0" y="13"/>
                      <a:pt x="0" y="24"/>
                      <a:pt x="7" y="31"/>
                    </a:cubicBezTo>
                    <a:cubicBezTo>
                      <a:pt x="21" y="44"/>
                      <a:pt x="21" y="44"/>
                      <a:pt x="21" y="44"/>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48">
                <a:extLst>
                  <a:ext uri="{FF2B5EF4-FFF2-40B4-BE49-F238E27FC236}">
                    <a16:creationId xmlns:a16="http://schemas.microsoft.com/office/drawing/2014/main" id="{1A008755-89A9-4B6F-9EF1-4F720056D94D}"/>
                  </a:ext>
                </a:extLst>
              </p:cNvPr>
              <p:cNvSpPr>
                <a:spLocks noChangeAspect="1"/>
              </p:cNvSpPr>
              <p:nvPr/>
            </p:nvSpPr>
            <p:spPr bwMode="auto">
              <a:xfrm>
                <a:off x="5677" y="2960"/>
                <a:ext cx="7" cy="14"/>
              </a:xfrm>
              <a:custGeom>
                <a:avLst/>
                <a:gdLst>
                  <a:gd name="T0" fmla="*/ 3 w 3"/>
                  <a:gd name="T1" fmla="*/ 6 h 6"/>
                  <a:gd name="T2" fmla="*/ 3 w 3"/>
                  <a:gd name="T3" fmla="*/ 4 h 6"/>
                  <a:gd name="T4" fmla="*/ 0 w 3"/>
                  <a:gd name="T5" fmla="*/ 0 h 6"/>
                  <a:gd name="T6" fmla="*/ 0 w 3"/>
                  <a:gd name="T7" fmla="*/ 6 h 6"/>
                  <a:gd name="T8" fmla="*/ 3 w 3"/>
                  <a:gd name="T9" fmla="*/ 6 h 6"/>
                </a:gdLst>
                <a:ahLst/>
                <a:cxnLst>
                  <a:cxn ang="0">
                    <a:pos x="T0" y="T1"/>
                  </a:cxn>
                  <a:cxn ang="0">
                    <a:pos x="T2" y="T3"/>
                  </a:cxn>
                  <a:cxn ang="0">
                    <a:pos x="T4" y="T5"/>
                  </a:cxn>
                  <a:cxn ang="0">
                    <a:pos x="T6" y="T7"/>
                  </a:cxn>
                  <a:cxn ang="0">
                    <a:pos x="T8" y="T9"/>
                  </a:cxn>
                </a:cxnLst>
                <a:rect l="0" t="0" r="r" b="b"/>
                <a:pathLst>
                  <a:path w="3" h="6">
                    <a:moveTo>
                      <a:pt x="3" y="6"/>
                    </a:moveTo>
                    <a:cubicBezTo>
                      <a:pt x="3" y="4"/>
                      <a:pt x="3" y="4"/>
                      <a:pt x="3" y="4"/>
                    </a:cubicBezTo>
                    <a:cubicBezTo>
                      <a:pt x="2" y="2"/>
                      <a:pt x="1" y="1"/>
                      <a:pt x="0" y="0"/>
                    </a:cubicBezTo>
                    <a:cubicBezTo>
                      <a:pt x="0" y="6"/>
                      <a:pt x="0" y="6"/>
                      <a:pt x="0" y="6"/>
                    </a:cubicBezTo>
                    <a:cubicBezTo>
                      <a:pt x="3" y="6"/>
                      <a:pt x="3" y="6"/>
                      <a:pt x="3" y="6"/>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49">
                <a:extLst>
                  <a:ext uri="{FF2B5EF4-FFF2-40B4-BE49-F238E27FC236}">
                    <a16:creationId xmlns:a16="http://schemas.microsoft.com/office/drawing/2014/main" id="{F999092F-364A-45C8-9389-78AC03B806D6}"/>
                  </a:ext>
                </a:extLst>
              </p:cNvPr>
              <p:cNvSpPr>
                <a:spLocks noChangeAspect="1"/>
              </p:cNvSpPr>
              <p:nvPr/>
            </p:nvSpPr>
            <p:spPr bwMode="auto">
              <a:xfrm>
                <a:off x="5512" y="2670"/>
                <a:ext cx="366" cy="387"/>
              </a:xfrm>
              <a:custGeom>
                <a:avLst/>
                <a:gdLst>
                  <a:gd name="T0" fmla="*/ 155 w 155"/>
                  <a:gd name="T1" fmla="*/ 40 h 164"/>
                  <a:gd name="T2" fmla="*/ 114 w 155"/>
                  <a:gd name="T3" fmla="*/ 0 h 164"/>
                  <a:gd name="T4" fmla="*/ 74 w 155"/>
                  <a:gd name="T5" fmla="*/ 37 h 164"/>
                  <a:gd name="T6" fmla="*/ 74 w 155"/>
                  <a:gd name="T7" fmla="*/ 126 h 164"/>
                  <a:gd name="T8" fmla="*/ 99 w 155"/>
                  <a:gd name="T9" fmla="*/ 126 h 164"/>
                  <a:gd name="T10" fmla="*/ 117 w 155"/>
                  <a:gd name="T11" fmla="*/ 42 h 164"/>
                  <a:gd name="T12" fmla="*/ 120 w 155"/>
                  <a:gd name="T13" fmla="*/ 40 h 164"/>
                  <a:gd name="T14" fmla="*/ 121 w 155"/>
                  <a:gd name="T15" fmla="*/ 43 h 164"/>
                  <a:gd name="T16" fmla="*/ 102 w 155"/>
                  <a:gd name="T17" fmla="*/ 130 h 164"/>
                  <a:gd name="T18" fmla="*/ 17 w 155"/>
                  <a:gd name="T19" fmla="*/ 130 h 164"/>
                  <a:gd name="T20" fmla="*/ 0 w 155"/>
                  <a:gd name="T21" fmla="*/ 147 h 164"/>
                  <a:gd name="T22" fmla="*/ 17 w 155"/>
                  <a:gd name="T23" fmla="*/ 164 h 164"/>
                  <a:gd name="T24" fmla="*/ 36 w 155"/>
                  <a:gd name="T25" fmla="*/ 164 h 164"/>
                  <a:gd name="T26" fmla="*/ 128 w 155"/>
                  <a:gd name="T27" fmla="*/ 164 h 164"/>
                  <a:gd name="T28" fmla="*/ 155 w 155"/>
                  <a:gd name="T29" fmla="*/ 43 h 164"/>
                  <a:gd name="T30" fmla="*/ 155 w 155"/>
                  <a:gd name="T31" fmla="*/ 4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64">
                    <a:moveTo>
                      <a:pt x="155" y="40"/>
                    </a:moveTo>
                    <a:cubicBezTo>
                      <a:pt x="155" y="18"/>
                      <a:pt x="136" y="0"/>
                      <a:pt x="114" y="0"/>
                    </a:cubicBezTo>
                    <a:cubicBezTo>
                      <a:pt x="92" y="0"/>
                      <a:pt x="74" y="18"/>
                      <a:pt x="74" y="37"/>
                    </a:cubicBezTo>
                    <a:cubicBezTo>
                      <a:pt x="74" y="126"/>
                      <a:pt x="74" y="126"/>
                      <a:pt x="74" y="126"/>
                    </a:cubicBezTo>
                    <a:cubicBezTo>
                      <a:pt x="99" y="126"/>
                      <a:pt x="99" y="126"/>
                      <a:pt x="99" y="126"/>
                    </a:cubicBezTo>
                    <a:cubicBezTo>
                      <a:pt x="99" y="123"/>
                      <a:pt x="117" y="42"/>
                      <a:pt x="117" y="42"/>
                    </a:cubicBezTo>
                    <a:cubicBezTo>
                      <a:pt x="117" y="41"/>
                      <a:pt x="119" y="40"/>
                      <a:pt x="120" y="40"/>
                    </a:cubicBezTo>
                    <a:cubicBezTo>
                      <a:pt x="121" y="41"/>
                      <a:pt x="121" y="42"/>
                      <a:pt x="121" y="43"/>
                    </a:cubicBezTo>
                    <a:cubicBezTo>
                      <a:pt x="102" y="130"/>
                      <a:pt x="102" y="130"/>
                      <a:pt x="102" y="130"/>
                    </a:cubicBezTo>
                    <a:cubicBezTo>
                      <a:pt x="17" y="130"/>
                      <a:pt x="17" y="130"/>
                      <a:pt x="17" y="130"/>
                    </a:cubicBezTo>
                    <a:cubicBezTo>
                      <a:pt x="8" y="130"/>
                      <a:pt x="0" y="138"/>
                      <a:pt x="0" y="147"/>
                    </a:cubicBezTo>
                    <a:cubicBezTo>
                      <a:pt x="0" y="157"/>
                      <a:pt x="8" y="164"/>
                      <a:pt x="17" y="164"/>
                    </a:cubicBezTo>
                    <a:cubicBezTo>
                      <a:pt x="36" y="164"/>
                      <a:pt x="36" y="164"/>
                      <a:pt x="36" y="164"/>
                    </a:cubicBezTo>
                    <a:cubicBezTo>
                      <a:pt x="36" y="164"/>
                      <a:pt x="125" y="164"/>
                      <a:pt x="128" y="164"/>
                    </a:cubicBezTo>
                    <a:cubicBezTo>
                      <a:pt x="129" y="161"/>
                      <a:pt x="152" y="55"/>
                      <a:pt x="155" y="43"/>
                    </a:cubicBezTo>
                    <a:cubicBezTo>
                      <a:pt x="155" y="40"/>
                      <a:pt x="155" y="40"/>
                      <a:pt x="155" y="40"/>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Tree>
    <p:extLst>
      <p:ext uri="{BB962C8B-B14F-4D97-AF65-F5344CB8AC3E}">
        <p14:creationId xmlns:p14="http://schemas.microsoft.com/office/powerpoint/2010/main" val="1007176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（２）相談を受け付ける側の心構え②</a:t>
            </a:r>
          </a:p>
        </p:txBody>
      </p:sp>
      <p:grpSp>
        <p:nvGrpSpPr>
          <p:cNvPr id="40" name="グループ化 39">
            <a:extLst>
              <a:ext uri="{FF2B5EF4-FFF2-40B4-BE49-F238E27FC236}">
                <a16:creationId xmlns:a16="http://schemas.microsoft.com/office/drawing/2014/main" id="{1E25E0BC-0F68-40C6-A572-17F99AB7E9C7}"/>
              </a:ext>
            </a:extLst>
          </p:cNvPr>
          <p:cNvGrpSpPr/>
          <p:nvPr/>
        </p:nvGrpSpPr>
        <p:grpSpPr>
          <a:xfrm>
            <a:off x="2216706" y="2420888"/>
            <a:ext cx="6696734" cy="1296143"/>
            <a:chOff x="1237397" y="2339303"/>
            <a:chExt cx="2614855" cy="1296143"/>
          </a:xfrm>
        </p:grpSpPr>
        <p:sp>
          <p:nvSpPr>
            <p:cNvPr id="37" name="吹き出し: 角を丸めた四角形 36">
              <a:extLst>
                <a:ext uri="{FF2B5EF4-FFF2-40B4-BE49-F238E27FC236}">
                  <a16:creationId xmlns:a16="http://schemas.microsoft.com/office/drawing/2014/main" id="{4AADF906-4F89-486A-8D16-2CD6DBE9A69F}"/>
                </a:ext>
              </a:extLst>
            </p:cNvPr>
            <p:cNvSpPr/>
            <p:nvPr/>
          </p:nvSpPr>
          <p:spPr>
            <a:xfrm>
              <a:off x="1237397" y="2339303"/>
              <a:ext cx="2614855" cy="1296143"/>
            </a:xfrm>
            <a:prstGeom prst="wedgeRoundRectCallout">
              <a:avLst>
                <a:gd name="adj1" fmla="val -55396"/>
                <a:gd name="adj2" fmla="val -4273"/>
                <a:gd name="adj3" fmla="val 16667"/>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5" name="コンテンツ プレースホルダー 2">
              <a:extLst>
                <a:ext uri="{FF2B5EF4-FFF2-40B4-BE49-F238E27FC236}">
                  <a16:creationId xmlns:a16="http://schemas.microsoft.com/office/drawing/2014/main" id="{ECC7EDD8-F7F3-4E54-9E0C-DB963AC140D8}"/>
                </a:ext>
              </a:extLst>
            </p:cNvPr>
            <p:cNvSpPr txBox="1">
              <a:spLocks/>
            </p:cNvSpPr>
            <p:nvPr/>
          </p:nvSpPr>
          <p:spPr>
            <a:xfrm>
              <a:off x="1337355" y="2463410"/>
              <a:ext cx="2486780" cy="107721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400" dirty="0">
                  <a:latin typeface="游ゴシック" panose="020B0400000000000000" pitchFamily="50" charset="-128"/>
                  <a:ea typeface="游ゴシック" panose="020B0400000000000000" pitchFamily="50" charset="-128"/>
                </a:rPr>
                <a:t>あの利用者さん、今はまだそんなにひどくないけど、</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ここ最近で急に暴力的な言動をとり始めて気になるなあ</a:t>
              </a:r>
              <a:r>
                <a:rPr lang="en-US" altLang="ja-JP" sz="1400" dirty="0">
                  <a:latin typeface="游ゴシック" panose="020B0400000000000000" pitchFamily="50" charset="-128"/>
                  <a:ea typeface="游ゴシック" panose="020B0400000000000000" pitchFamily="50" charset="-128"/>
                </a:rPr>
                <a:t>…</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認知症でも暴力的な言動が増えるケースがあった</a:t>
              </a:r>
              <a:r>
                <a:rPr lang="ja-JP" altLang="en-US" sz="1400" dirty="0" err="1">
                  <a:latin typeface="游ゴシック" panose="020B0400000000000000" pitchFamily="50" charset="-128"/>
                  <a:ea typeface="游ゴシック" panose="020B0400000000000000" pitchFamily="50" charset="-128"/>
                </a:rPr>
                <a:t>よ</a:t>
              </a:r>
              <a:r>
                <a:rPr lang="ja-JP" altLang="en-US" sz="1400" dirty="0">
                  <a:latin typeface="游ゴシック" panose="020B0400000000000000" pitchFamily="50" charset="-128"/>
                  <a:ea typeface="游ゴシック" panose="020B0400000000000000" pitchFamily="50" charset="-128"/>
                </a:rPr>
                <a:t>なあ</a:t>
              </a:r>
              <a:r>
                <a:rPr lang="en-US" altLang="ja-JP" sz="1400" dirty="0">
                  <a:latin typeface="游ゴシック" panose="020B0400000000000000" pitchFamily="50" charset="-128"/>
                  <a:ea typeface="游ゴシック" panose="020B0400000000000000" pitchFamily="50" charset="-128"/>
                </a:rPr>
                <a:t>…</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管理者に相談してみようかな、でも、「いまだにそんなことも知らなかったの、</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勉強不足だな、あなたはまだまだ半人前」って思われたら嫌だな</a:t>
              </a:r>
              <a:r>
                <a:rPr lang="en-US" altLang="ja-JP" sz="1400" dirty="0">
                  <a:latin typeface="游ゴシック" panose="020B0400000000000000" pitchFamily="50" charset="-128"/>
                  <a:ea typeface="游ゴシック" panose="020B0400000000000000" pitchFamily="50" charset="-128"/>
                </a:rPr>
                <a:t>…</a:t>
              </a:r>
            </a:p>
          </p:txBody>
        </p:sp>
      </p:grpSp>
      <p:grpSp>
        <p:nvGrpSpPr>
          <p:cNvPr id="41" name="グループ化 40">
            <a:extLst>
              <a:ext uri="{FF2B5EF4-FFF2-40B4-BE49-F238E27FC236}">
                <a16:creationId xmlns:a16="http://schemas.microsoft.com/office/drawing/2014/main" id="{5CAB63F6-7A73-4788-A9C7-888C5793BDF0}"/>
              </a:ext>
            </a:extLst>
          </p:cNvPr>
          <p:cNvGrpSpPr/>
          <p:nvPr/>
        </p:nvGrpSpPr>
        <p:grpSpPr>
          <a:xfrm>
            <a:off x="2216713" y="4271866"/>
            <a:ext cx="6696727" cy="1868942"/>
            <a:chOff x="5889208" y="2339302"/>
            <a:chExt cx="3571589" cy="2025568"/>
          </a:xfrm>
        </p:grpSpPr>
        <p:sp>
          <p:nvSpPr>
            <p:cNvPr id="38" name="吹き出し: 角を丸めた四角形 37">
              <a:extLst>
                <a:ext uri="{FF2B5EF4-FFF2-40B4-BE49-F238E27FC236}">
                  <a16:creationId xmlns:a16="http://schemas.microsoft.com/office/drawing/2014/main" id="{AD5DD96C-C0BA-4675-96CD-FD5F3AF468F7}"/>
                </a:ext>
              </a:extLst>
            </p:cNvPr>
            <p:cNvSpPr/>
            <p:nvPr/>
          </p:nvSpPr>
          <p:spPr>
            <a:xfrm>
              <a:off x="5889208" y="2339302"/>
              <a:ext cx="3571589" cy="2025568"/>
            </a:xfrm>
            <a:prstGeom prst="wedgeRoundRectCallout">
              <a:avLst>
                <a:gd name="adj1" fmla="val -55662"/>
                <a:gd name="adj2" fmla="val -7325"/>
                <a:gd name="adj3" fmla="val 16667"/>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9" name="コンテンツ プレースホルダー 2">
              <a:extLst>
                <a:ext uri="{FF2B5EF4-FFF2-40B4-BE49-F238E27FC236}">
                  <a16:creationId xmlns:a16="http://schemas.microsoft.com/office/drawing/2014/main" id="{822FE298-30D4-40AF-B22B-D73F07C3BF48}"/>
                </a:ext>
              </a:extLst>
            </p:cNvPr>
            <p:cNvSpPr txBox="1">
              <a:spLocks/>
            </p:cNvSpPr>
            <p:nvPr/>
          </p:nvSpPr>
          <p:spPr>
            <a:xfrm>
              <a:off x="6050421" y="2522800"/>
              <a:ext cx="3330579" cy="163449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400" dirty="0">
                  <a:latin typeface="游ゴシック" panose="020B0400000000000000" pitchFamily="50" charset="-128"/>
                  <a:ea typeface="游ゴシック" panose="020B0400000000000000" pitchFamily="50" charset="-128"/>
                </a:rPr>
                <a:t>同僚の</a:t>
              </a:r>
              <a:r>
                <a:rPr lang="en-US" altLang="ja-JP" sz="1400" dirty="0">
                  <a:latin typeface="游ゴシック" panose="020B0400000000000000" pitchFamily="50" charset="-128"/>
                  <a:ea typeface="游ゴシック" panose="020B0400000000000000" pitchFamily="50" charset="-128"/>
                </a:rPr>
                <a:t>A</a:t>
              </a:r>
              <a:r>
                <a:rPr lang="ja-JP" altLang="en-US" sz="1400" dirty="0" err="1">
                  <a:latin typeface="游ゴシック" panose="020B0400000000000000" pitchFamily="50" charset="-128"/>
                  <a:ea typeface="游ゴシック" panose="020B0400000000000000" pitchFamily="50" charset="-128"/>
                </a:rPr>
                <a:t>さんは</a:t>
              </a:r>
              <a:r>
                <a:rPr lang="ja-JP" altLang="en-US" sz="1400" dirty="0">
                  <a:latin typeface="游ゴシック" panose="020B0400000000000000" pitchFamily="50" charset="-128"/>
                  <a:ea typeface="游ゴシック" panose="020B0400000000000000" pitchFamily="50" charset="-128"/>
                </a:rPr>
                <a:t>利用者からセクハラを受けてもあまり気にしていないで</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平気みたい。</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同僚の</a:t>
              </a:r>
              <a:r>
                <a:rPr lang="en-US" altLang="ja-JP" sz="1400" dirty="0">
                  <a:latin typeface="游ゴシック" panose="020B0400000000000000" pitchFamily="50" charset="-128"/>
                  <a:ea typeface="游ゴシック" panose="020B0400000000000000" pitchFamily="50" charset="-128"/>
                </a:rPr>
                <a:t>B</a:t>
              </a:r>
              <a:r>
                <a:rPr lang="ja-JP" altLang="en-US" sz="1400" dirty="0">
                  <a:latin typeface="游ゴシック" panose="020B0400000000000000" pitchFamily="50" charset="-128"/>
                  <a:ea typeface="游ゴシック" panose="020B0400000000000000" pitchFamily="50" charset="-128"/>
                </a:rPr>
                <a:t>さんも利用者から体を触られそうになってもうまく対応しているな。</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でも私は性的な言動を受けたら固まってしまってうまく対処できない</a:t>
              </a:r>
              <a:r>
                <a:rPr lang="en-US" altLang="ja-JP" sz="1400" dirty="0">
                  <a:latin typeface="游ゴシック" panose="020B0400000000000000" pitchFamily="50" charset="-128"/>
                  <a:ea typeface="游ゴシック" panose="020B0400000000000000" pitchFamily="50" charset="-128"/>
                </a:rPr>
                <a:t>…</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今はまだ我慢できる範囲だけど、やっぱり嫌だなあ。</a:t>
              </a:r>
              <a:br>
                <a:rPr lang="en-US" altLang="ja-JP" sz="1400" dirty="0">
                  <a:highlight>
                    <a:srgbClr val="FFFF00"/>
                  </a:highlight>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どうすればいいのかな、上司に相談して逆に自分の評価が下がってしまったらどうしよう？</a:t>
              </a:r>
              <a:endParaRPr lang="en-US" altLang="ja-JP" sz="1400" dirty="0">
                <a:latin typeface="游ゴシック" panose="020B0400000000000000" pitchFamily="50" charset="-128"/>
                <a:ea typeface="游ゴシック" panose="020B0400000000000000" pitchFamily="50" charset="-128"/>
              </a:endParaRPr>
            </a:p>
          </p:txBody>
        </p:sp>
      </p:grpSp>
      <p:grpSp>
        <p:nvGrpSpPr>
          <p:cNvPr id="5" name="グループ化 4">
            <a:extLst>
              <a:ext uri="{FF2B5EF4-FFF2-40B4-BE49-F238E27FC236}">
                <a16:creationId xmlns:a16="http://schemas.microsoft.com/office/drawing/2014/main" id="{DD17B98E-C827-4F5E-A54A-C48172302283}"/>
              </a:ext>
            </a:extLst>
          </p:cNvPr>
          <p:cNvGrpSpPr/>
          <p:nvPr/>
        </p:nvGrpSpPr>
        <p:grpSpPr>
          <a:xfrm>
            <a:off x="560512" y="956704"/>
            <a:ext cx="8928000" cy="5388024"/>
            <a:chOff x="560512" y="956704"/>
            <a:chExt cx="8928000" cy="5388024"/>
          </a:xfrm>
        </p:grpSpPr>
        <p:grpSp>
          <p:nvGrpSpPr>
            <p:cNvPr id="4" name="グループ化 3">
              <a:extLst>
                <a:ext uri="{FF2B5EF4-FFF2-40B4-BE49-F238E27FC236}">
                  <a16:creationId xmlns:a16="http://schemas.microsoft.com/office/drawing/2014/main" id="{0B2E0348-8AC1-47DA-853D-64C35D0DE92F}"/>
                </a:ext>
              </a:extLst>
            </p:cNvPr>
            <p:cNvGrpSpPr/>
            <p:nvPr/>
          </p:nvGrpSpPr>
          <p:grpSpPr>
            <a:xfrm>
              <a:off x="560512" y="956704"/>
              <a:ext cx="8928000" cy="5388024"/>
              <a:chOff x="560512" y="956704"/>
              <a:chExt cx="8928000" cy="5388024"/>
            </a:xfrm>
          </p:grpSpPr>
          <p:cxnSp>
            <p:nvCxnSpPr>
              <p:cNvPr id="21" name="直線コネクタ 20">
                <a:extLst>
                  <a:ext uri="{FF2B5EF4-FFF2-40B4-BE49-F238E27FC236}">
                    <a16:creationId xmlns:a16="http://schemas.microsoft.com/office/drawing/2014/main" id="{890FBB11-E596-43DE-B140-016CCE597902}"/>
                  </a:ext>
                </a:extLst>
              </p:cNvPr>
              <p:cNvCxnSpPr/>
              <p:nvPr/>
            </p:nvCxnSpPr>
            <p:spPr>
              <a:xfrm>
                <a:off x="560512" y="980728"/>
                <a:ext cx="0" cy="5364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B3E4F6F-CEA5-4580-8D49-1ECF9FDA1D0E}"/>
                  </a:ext>
                </a:extLst>
              </p:cNvPr>
              <p:cNvCxnSpPr>
                <a:cxnSpLocks/>
              </p:cNvCxnSpPr>
              <p:nvPr/>
            </p:nvCxnSpPr>
            <p:spPr>
              <a:xfrm rot="16200000">
                <a:off x="5024512" y="-3507296"/>
                <a:ext cx="0" cy="8928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3" name="テキスト ボックス 2">
              <a:extLst>
                <a:ext uri="{FF2B5EF4-FFF2-40B4-BE49-F238E27FC236}">
                  <a16:creationId xmlns:a16="http://schemas.microsoft.com/office/drawing/2014/main" id="{9A493E3F-FBBC-4996-9C60-3DF2B750C152}"/>
                </a:ext>
              </a:extLst>
            </p:cNvPr>
            <p:cNvSpPr txBox="1"/>
            <p:nvPr/>
          </p:nvSpPr>
          <p:spPr>
            <a:xfrm>
              <a:off x="776536" y="1115084"/>
              <a:ext cx="8711974" cy="923330"/>
            </a:xfrm>
            <a:prstGeom prst="rect">
              <a:avLst/>
            </a:prstGeom>
            <a:noFill/>
            <a:ln>
              <a:noFill/>
            </a:ln>
          </p:spPr>
          <p:txBody>
            <a:bodyPr wrap="square" lIns="0" tIns="0" rIns="0" bIns="0" rtlCol="0">
              <a:spAutoFit/>
            </a:bodyPr>
            <a:lstStyle/>
            <a:p>
              <a:pPr indent="265113"/>
              <a:r>
                <a:rPr lang="ja-JP" altLang="en-US" sz="2000" dirty="0">
                  <a:latin typeface="游ゴシック" panose="020B0400000000000000" pitchFamily="50" charset="-128"/>
                  <a:ea typeface="游ゴシック" panose="020B0400000000000000" pitchFamily="50" charset="-128"/>
                </a:rPr>
                <a:t>相談や報告をしやすい環境作りができても、次のように考えて、相談することをためらう職員がいるかもしれません。</a:t>
              </a:r>
              <a:endParaRPr lang="en-US" altLang="ja-JP" sz="2000" dirty="0">
                <a:latin typeface="游ゴシック" panose="020B0400000000000000" pitchFamily="50" charset="-128"/>
                <a:ea typeface="游ゴシック" panose="020B0400000000000000" pitchFamily="50" charset="-128"/>
              </a:endParaRPr>
            </a:p>
            <a:p>
              <a:pPr indent="265113"/>
              <a:r>
                <a:rPr lang="ja-JP" altLang="en-US" sz="2000" dirty="0">
                  <a:latin typeface="游ゴシック" panose="020B0400000000000000" pitchFamily="50" charset="-128"/>
                  <a:ea typeface="游ゴシック" panose="020B0400000000000000" pitchFamily="50" charset="-128"/>
                </a:rPr>
                <a:t>こうした職員が、より早く相談できるような取組も考えてみてください。</a:t>
              </a:r>
            </a:p>
          </p:txBody>
        </p:sp>
      </p:grpSp>
      <p:grpSp>
        <p:nvGrpSpPr>
          <p:cNvPr id="6" name="グループ化 5">
            <a:extLst>
              <a:ext uri="{FF2B5EF4-FFF2-40B4-BE49-F238E27FC236}">
                <a16:creationId xmlns:a16="http://schemas.microsoft.com/office/drawing/2014/main" id="{33EF3F40-6636-4501-83A3-FCC61F666D75}"/>
              </a:ext>
            </a:extLst>
          </p:cNvPr>
          <p:cNvGrpSpPr/>
          <p:nvPr/>
        </p:nvGrpSpPr>
        <p:grpSpPr>
          <a:xfrm>
            <a:off x="977421" y="2772205"/>
            <a:ext cx="735013" cy="944486"/>
            <a:chOff x="977421" y="2919489"/>
            <a:chExt cx="735013" cy="944486"/>
          </a:xfrm>
        </p:grpSpPr>
        <p:sp>
          <p:nvSpPr>
            <p:cNvPr id="16" name="Freeform 135">
              <a:extLst>
                <a:ext uri="{FF2B5EF4-FFF2-40B4-BE49-F238E27FC236}">
                  <a16:creationId xmlns:a16="http://schemas.microsoft.com/office/drawing/2014/main" id="{B5530255-CF39-4894-9294-CA1B7745919F}"/>
                </a:ext>
              </a:extLst>
            </p:cNvPr>
            <p:cNvSpPr>
              <a:spLocks noChangeAspect="1"/>
            </p:cNvSpPr>
            <p:nvPr/>
          </p:nvSpPr>
          <p:spPr bwMode="gray">
            <a:xfrm>
              <a:off x="977421" y="3429000"/>
              <a:ext cx="735013" cy="434975"/>
            </a:xfrm>
            <a:custGeom>
              <a:avLst/>
              <a:gdLst>
                <a:gd name="T0" fmla="*/ 301 w 301"/>
                <a:gd name="T1" fmla="*/ 35 h 178"/>
                <a:gd name="T2" fmla="*/ 263 w 301"/>
                <a:gd name="T3" fmla="*/ 0 h 178"/>
                <a:gd name="T4" fmla="*/ 35 w 301"/>
                <a:gd name="T5" fmla="*/ 0 h 178"/>
                <a:gd name="T6" fmla="*/ 0 w 301"/>
                <a:gd name="T7" fmla="*/ 35 h 178"/>
                <a:gd name="T8" fmla="*/ 0 w 301"/>
                <a:gd name="T9" fmla="*/ 178 h 178"/>
                <a:gd name="T10" fmla="*/ 50 w 301"/>
                <a:gd name="T11" fmla="*/ 178 h 178"/>
                <a:gd name="T12" fmla="*/ 50 w 301"/>
                <a:gd name="T13" fmla="*/ 93 h 178"/>
                <a:gd name="T14" fmla="*/ 59 w 301"/>
                <a:gd name="T15" fmla="*/ 93 h 178"/>
                <a:gd name="T16" fmla="*/ 59 w 301"/>
                <a:gd name="T17" fmla="*/ 178 h 178"/>
                <a:gd name="T18" fmla="*/ 241 w 301"/>
                <a:gd name="T19" fmla="*/ 178 h 178"/>
                <a:gd name="T20" fmla="*/ 241 w 301"/>
                <a:gd name="T21" fmla="*/ 93 h 178"/>
                <a:gd name="T22" fmla="*/ 251 w 301"/>
                <a:gd name="T23" fmla="*/ 93 h 178"/>
                <a:gd name="T24" fmla="*/ 251 w 301"/>
                <a:gd name="T25" fmla="*/ 178 h 178"/>
                <a:gd name="T26" fmla="*/ 301 w 301"/>
                <a:gd name="T27" fmla="*/ 178 h 178"/>
                <a:gd name="T28" fmla="*/ 301 w 301"/>
                <a:gd name="T29"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178">
                  <a:moveTo>
                    <a:pt x="301" y="35"/>
                  </a:moveTo>
                  <a:cubicBezTo>
                    <a:pt x="301" y="19"/>
                    <a:pt x="285" y="0"/>
                    <a:pt x="263" y="0"/>
                  </a:cubicBezTo>
                  <a:cubicBezTo>
                    <a:pt x="243" y="0"/>
                    <a:pt x="55" y="0"/>
                    <a:pt x="35" y="0"/>
                  </a:cubicBezTo>
                  <a:cubicBezTo>
                    <a:pt x="15" y="0"/>
                    <a:pt x="0" y="20"/>
                    <a:pt x="0" y="35"/>
                  </a:cubicBezTo>
                  <a:cubicBezTo>
                    <a:pt x="0" y="41"/>
                    <a:pt x="0" y="112"/>
                    <a:pt x="0" y="178"/>
                  </a:cubicBezTo>
                  <a:cubicBezTo>
                    <a:pt x="50" y="178"/>
                    <a:pt x="50" y="178"/>
                    <a:pt x="50" y="178"/>
                  </a:cubicBezTo>
                  <a:cubicBezTo>
                    <a:pt x="50" y="138"/>
                    <a:pt x="50" y="93"/>
                    <a:pt x="50" y="93"/>
                  </a:cubicBezTo>
                  <a:cubicBezTo>
                    <a:pt x="59" y="93"/>
                    <a:pt x="59" y="93"/>
                    <a:pt x="59" y="93"/>
                  </a:cubicBezTo>
                  <a:cubicBezTo>
                    <a:pt x="59" y="93"/>
                    <a:pt x="59" y="125"/>
                    <a:pt x="59" y="178"/>
                  </a:cubicBezTo>
                  <a:cubicBezTo>
                    <a:pt x="241" y="178"/>
                    <a:pt x="241" y="178"/>
                    <a:pt x="241" y="178"/>
                  </a:cubicBezTo>
                  <a:cubicBezTo>
                    <a:pt x="241" y="125"/>
                    <a:pt x="241" y="93"/>
                    <a:pt x="241" y="93"/>
                  </a:cubicBezTo>
                  <a:cubicBezTo>
                    <a:pt x="251" y="93"/>
                    <a:pt x="251" y="93"/>
                    <a:pt x="251" y="93"/>
                  </a:cubicBezTo>
                  <a:cubicBezTo>
                    <a:pt x="251" y="93"/>
                    <a:pt x="251" y="138"/>
                    <a:pt x="251" y="178"/>
                  </a:cubicBezTo>
                  <a:cubicBezTo>
                    <a:pt x="301" y="178"/>
                    <a:pt x="301" y="178"/>
                    <a:pt x="301" y="178"/>
                  </a:cubicBezTo>
                  <a:cubicBezTo>
                    <a:pt x="301" y="112"/>
                    <a:pt x="301" y="41"/>
                    <a:pt x="301" y="35"/>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 name="Group 85">
              <a:extLst>
                <a:ext uri="{FF2B5EF4-FFF2-40B4-BE49-F238E27FC236}">
                  <a16:creationId xmlns:a16="http://schemas.microsoft.com/office/drawing/2014/main" id="{1555103B-2378-44AD-9CD0-A1AF05B20DFD}"/>
                </a:ext>
              </a:extLst>
            </p:cNvPr>
            <p:cNvGrpSpPr>
              <a:grpSpLocks noChangeAspect="1"/>
            </p:cNvGrpSpPr>
            <p:nvPr/>
          </p:nvGrpSpPr>
          <p:grpSpPr bwMode="auto">
            <a:xfrm>
              <a:off x="1128927" y="2919489"/>
              <a:ext cx="432000" cy="432000"/>
              <a:chOff x="2942" y="1744"/>
              <a:chExt cx="355" cy="355"/>
            </a:xfrm>
          </p:grpSpPr>
          <p:sp>
            <p:nvSpPr>
              <p:cNvPr id="18" name="Oval 86">
                <a:extLst>
                  <a:ext uri="{FF2B5EF4-FFF2-40B4-BE49-F238E27FC236}">
                    <a16:creationId xmlns:a16="http://schemas.microsoft.com/office/drawing/2014/main" id="{14824CFE-0446-43E8-8293-C0CB91509A9B}"/>
                  </a:ext>
                </a:extLst>
              </p:cNvPr>
              <p:cNvSpPr>
                <a:spLocks noChangeAspect="1" noChangeArrowheads="1"/>
              </p:cNvSpPr>
              <p:nvPr/>
            </p:nvSpPr>
            <p:spPr bwMode="gray">
              <a:xfrm>
                <a:off x="2942" y="1744"/>
                <a:ext cx="355" cy="355"/>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87">
                <a:extLst>
                  <a:ext uri="{FF2B5EF4-FFF2-40B4-BE49-F238E27FC236}">
                    <a16:creationId xmlns:a16="http://schemas.microsoft.com/office/drawing/2014/main" id="{F74C1E1A-7146-46C7-8E9D-0148BCCE6886}"/>
                  </a:ext>
                </a:extLst>
              </p:cNvPr>
              <p:cNvSpPr>
                <a:spLocks noChangeAspect="1"/>
              </p:cNvSpPr>
              <p:nvPr/>
            </p:nvSpPr>
            <p:spPr bwMode="gray">
              <a:xfrm>
                <a:off x="3004" y="1995"/>
                <a:ext cx="238" cy="37"/>
              </a:xfrm>
              <a:custGeom>
                <a:avLst/>
                <a:gdLst>
                  <a:gd name="T0" fmla="*/ 86 w 101"/>
                  <a:gd name="T1" fmla="*/ 11 h 16"/>
                  <a:gd name="T2" fmla="*/ 81 w 101"/>
                  <a:gd name="T3" fmla="*/ 8 h 16"/>
                  <a:gd name="T4" fmla="*/ 81 w 101"/>
                  <a:gd name="T5" fmla="*/ 8 h 16"/>
                  <a:gd name="T6" fmla="*/ 77 w 101"/>
                  <a:gd name="T7" fmla="*/ 11 h 16"/>
                  <a:gd name="T8" fmla="*/ 77 w 101"/>
                  <a:gd name="T9" fmla="*/ 11 h 16"/>
                  <a:gd name="T10" fmla="*/ 66 w 101"/>
                  <a:gd name="T11" fmla="*/ 16 h 16"/>
                  <a:gd name="T12" fmla="*/ 66 w 101"/>
                  <a:gd name="T13" fmla="*/ 16 h 16"/>
                  <a:gd name="T14" fmla="*/ 55 w 101"/>
                  <a:gd name="T15" fmla="*/ 11 h 16"/>
                  <a:gd name="T16" fmla="*/ 55 w 101"/>
                  <a:gd name="T17" fmla="*/ 11 h 16"/>
                  <a:gd name="T18" fmla="*/ 50 w 101"/>
                  <a:gd name="T19" fmla="*/ 8 h 16"/>
                  <a:gd name="T20" fmla="*/ 50 w 101"/>
                  <a:gd name="T21" fmla="*/ 8 h 16"/>
                  <a:gd name="T22" fmla="*/ 45 w 101"/>
                  <a:gd name="T23" fmla="*/ 11 h 16"/>
                  <a:gd name="T24" fmla="*/ 45 w 101"/>
                  <a:gd name="T25" fmla="*/ 11 h 16"/>
                  <a:gd name="T26" fmla="*/ 35 w 101"/>
                  <a:gd name="T27" fmla="*/ 16 h 16"/>
                  <a:gd name="T28" fmla="*/ 35 w 101"/>
                  <a:gd name="T29" fmla="*/ 16 h 16"/>
                  <a:gd name="T30" fmla="*/ 24 w 101"/>
                  <a:gd name="T31" fmla="*/ 11 h 16"/>
                  <a:gd name="T32" fmla="*/ 24 w 101"/>
                  <a:gd name="T33" fmla="*/ 11 h 16"/>
                  <a:gd name="T34" fmla="*/ 19 w 101"/>
                  <a:gd name="T35" fmla="*/ 8 h 16"/>
                  <a:gd name="T36" fmla="*/ 19 w 101"/>
                  <a:gd name="T37" fmla="*/ 8 h 16"/>
                  <a:gd name="T38" fmla="*/ 14 w 101"/>
                  <a:gd name="T39" fmla="*/ 11 h 16"/>
                  <a:gd name="T40" fmla="*/ 14 w 101"/>
                  <a:gd name="T41" fmla="*/ 11 h 16"/>
                  <a:gd name="T42" fmla="*/ 4 w 101"/>
                  <a:gd name="T43" fmla="*/ 16 h 16"/>
                  <a:gd name="T44" fmla="*/ 4 w 101"/>
                  <a:gd name="T45" fmla="*/ 16 h 16"/>
                  <a:gd name="T46" fmla="*/ 4 w 101"/>
                  <a:gd name="T47" fmla="*/ 16 h 16"/>
                  <a:gd name="T48" fmla="*/ 0 w 101"/>
                  <a:gd name="T49" fmla="*/ 12 h 16"/>
                  <a:gd name="T50" fmla="*/ 0 w 101"/>
                  <a:gd name="T51" fmla="*/ 12 h 16"/>
                  <a:gd name="T52" fmla="*/ 4 w 101"/>
                  <a:gd name="T53" fmla="*/ 8 h 16"/>
                  <a:gd name="T54" fmla="*/ 4 w 101"/>
                  <a:gd name="T55" fmla="*/ 8 h 16"/>
                  <a:gd name="T56" fmla="*/ 9 w 101"/>
                  <a:gd name="T57" fmla="*/ 5 h 16"/>
                  <a:gd name="T58" fmla="*/ 9 w 101"/>
                  <a:gd name="T59" fmla="*/ 5 h 16"/>
                  <a:gd name="T60" fmla="*/ 19 w 101"/>
                  <a:gd name="T61" fmla="*/ 0 h 16"/>
                  <a:gd name="T62" fmla="*/ 19 w 101"/>
                  <a:gd name="T63" fmla="*/ 0 h 16"/>
                  <a:gd name="T64" fmla="*/ 30 w 101"/>
                  <a:gd name="T65" fmla="*/ 5 h 16"/>
                  <a:gd name="T66" fmla="*/ 30 w 101"/>
                  <a:gd name="T67" fmla="*/ 5 h 16"/>
                  <a:gd name="T68" fmla="*/ 35 w 101"/>
                  <a:gd name="T69" fmla="*/ 8 h 16"/>
                  <a:gd name="T70" fmla="*/ 35 w 101"/>
                  <a:gd name="T71" fmla="*/ 8 h 16"/>
                  <a:gd name="T72" fmla="*/ 40 w 101"/>
                  <a:gd name="T73" fmla="*/ 5 h 16"/>
                  <a:gd name="T74" fmla="*/ 40 w 101"/>
                  <a:gd name="T75" fmla="*/ 5 h 16"/>
                  <a:gd name="T76" fmla="*/ 50 w 101"/>
                  <a:gd name="T77" fmla="*/ 0 h 16"/>
                  <a:gd name="T78" fmla="*/ 50 w 101"/>
                  <a:gd name="T79" fmla="*/ 0 h 16"/>
                  <a:gd name="T80" fmla="*/ 61 w 101"/>
                  <a:gd name="T81" fmla="*/ 5 h 16"/>
                  <a:gd name="T82" fmla="*/ 61 w 101"/>
                  <a:gd name="T83" fmla="*/ 5 h 16"/>
                  <a:gd name="T84" fmla="*/ 66 w 101"/>
                  <a:gd name="T85" fmla="*/ 8 h 16"/>
                  <a:gd name="T86" fmla="*/ 66 w 101"/>
                  <a:gd name="T87" fmla="*/ 8 h 16"/>
                  <a:gd name="T88" fmla="*/ 71 w 101"/>
                  <a:gd name="T89" fmla="*/ 5 h 16"/>
                  <a:gd name="T90" fmla="*/ 71 w 101"/>
                  <a:gd name="T91" fmla="*/ 5 h 16"/>
                  <a:gd name="T92" fmla="*/ 81 w 101"/>
                  <a:gd name="T93" fmla="*/ 0 h 16"/>
                  <a:gd name="T94" fmla="*/ 81 w 101"/>
                  <a:gd name="T95" fmla="*/ 0 h 16"/>
                  <a:gd name="T96" fmla="*/ 92 w 101"/>
                  <a:gd name="T97" fmla="*/ 5 h 16"/>
                  <a:gd name="T98" fmla="*/ 92 w 101"/>
                  <a:gd name="T99" fmla="*/ 5 h 16"/>
                  <a:gd name="T100" fmla="*/ 97 w 101"/>
                  <a:gd name="T101" fmla="*/ 8 h 16"/>
                  <a:gd name="T102" fmla="*/ 97 w 101"/>
                  <a:gd name="T103" fmla="*/ 8 h 16"/>
                  <a:gd name="T104" fmla="*/ 101 w 101"/>
                  <a:gd name="T105" fmla="*/ 12 h 16"/>
                  <a:gd name="T106" fmla="*/ 101 w 101"/>
                  <a:gd name="T107" fmla="*/ 12 h 16"/>
                  <a:gd name="T108" fmla="*/ 97 w 101"/>
                  <a:gd name="T109" fmla="*/ 16 h 16"/>
                  <a:gd name="T110" fmla="*/ 97 w 101"/>
                  <a:gd name="T111" fmla="*/ 16 h 16"/>
                  <a:gd name="T112" fmla="*/ 97 w 101"/>
                  <a:gd name="T113" fmla="*/ 16 h 16"/>
                  <a:gd name="T114" fmla="*/ 97 w 101"/>
                  <a:gd name="T115" fmla="*/ 16 h 16"/>
                  <a:gd name="T116" fmla="*/ 86 w 101"/>
                  <a:gd name="T1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6">
                    <a:moveTo>
                      <a:pt x="86" y="11"/>
                    </a:moveTo>
                    <a:cubicBezTo>
                      <a:pt x="84" y="8"/>
                      <a:pt x="84" y="8"/>
                      <a:pt x="81" y="8"/>
                    </a:cubicBezTo>
                    <a:cubicBezTo>
                      <a:pt x="81" y="8"/>
                      <a:pt x="81" y="8"/>
                      <a:pt x="81" y="8"/>
                    </a:cubicBezTo>
                    <a:cubicBezTo>
                      <a:pt x="79" y="8"/>
                      <a:pt x="79" y="8"/>
                      <a:pt x="77" y="11"/>
                    </a:cubicBezTo>
                    <a:cubicBezTo>
                      <a:pt x="77" y="11"/>
                      <a:pt x="77" y="11"/>
                      <a:pt x="77" y="11"/>
                    </a:cubicBezTo>
                    <a:cubicBezTo>
                      <a:pt x="75" y="12"/>
                      <a:pt x="71" y="16"/>
                      <a:pt x="66" y="16"/>
                    </a:cubicBezTo>
                    <a:cubicBezTo>
                      <a:pt x="66" y="16"/>
                      <a:pt x="66" y="16"/>
                      <a:pt x="66" y="16"/>
                    </a:cubicBezTo>
                    <a:cubicBezTo>
                      <a:pt x="60" y="16"/>
                      <a:pt x="57" y="12"/>
                      <a:pt x="55" y="11"/>
                    </a:cubicBezTo>
                    <a:cubicBezTo>
                      <a:pt x="55" y="11"/>
                      <a:pt x="55" y="11"/>
                      <a:pt x="55" y="11"/>
                    </a:cubicBezTo>
                    <a:cubicBezTo>
                      <a:pt x="53" y="8"/>
                      <a:pt x="53" y="8"/>
                      <a:pt x="50" y="8"/>
                    </a:cubicBezTo>
                    <a:cubicBezTo>
                      <a:pt x="50" y="8"/>
                      <a:pt x="50" y="8"/>
                      <a:pt x="50" y="8"/>
                    </a:cubicBezTo>
                    <a:cubicBezTo>
                      <a:pt x="48" y="8"/>
                      <a:pt x="47" y="8"/>
                      <a:pt x="45" y="11"/>
                    </a:cubicBezTo>
                    <a:cubicBezTo>
                      <a:pt x="45" y="11"/>
                      <a:pt x="45" y="11"/>
                      <a:pt x="45" y="11"/>
                    </a:cubicBezTo>
                    <a:cubicBezTo>
                      <a:pt x="44" y="12"/>
                      <a:pt x="40" y="16"/>
                      <a:pt x="35" y="16"/>
                    </a:cubicBezTo>
                    <a:cubicBezTo>
                      <a:pt x="35" y="16"/>
                      <a:pt x="35" y="16"/>
                      <a:pt x="35" y="16"/>
                    </a:cubicBezTo>
                    <a:cubicBezTo>
                      <a:pt x="29" y="16"/>
                      <a:pt x="26" y="12"/>
                      <a:pt x="24" y="11"/>
                    </a:cubicBezTo>
                    <a:cubicBezTo>
                      <a:pt x="24" y="11"/>
                      <a:pt x="24" y="11"/>
                      <a:pt x="24" y="11"/>
                    </a:cubicBezTo>
                    <a:cubicBezTo>
                      <a:pt x="22" y="8"/>
                      <a:pt x="22" y="8"/>
                      <a:pt x="19" y="8"/>
                    </a:cubicBezTo>
                    <a:cubicBezTo>
                      <a:pt x="19" y="8"/>
                      <a:pt x="19" y="8"/>
                      <a:pt x="19" y="8"/>
                    </a:cubicBezTo>
                    <a:cubicBezTo>
                      <a:pt x="17" y="8"/>
                      <a:pt x="16" y="8"/>
                      <a:pt x="14" y="11"/>
                    </a:cubicBezTo>
                    <a:cubicBezTo>
                      <a:pt x="14" y="11"/>
                      <a:pt x="14" y="11"/>
                      <a:pt x="14" y="11"/>
                    </a:cubicBezTo>
                    <a:cubicBezTo>
                      <a:pt x="13" y="12"/>
                      <a:pt x="9" y="16"/>
                      <a:pt x="4" y="16"/>
                    </a:cubicBezTo>
                    <a:cubicBezTo>
                      <a:pt x="4" y="16"/>
                      <a:pt x="4" y="16"/>
                      <a:pt x="4" y="16"/>
                    </a:cubicBezTo>
                    <a:cubicBezTo>
                      <a:pt x="4" y="16"/>
                      <a:pt x="4" y="16"/>
                      <a:pt x="4" y="16"/>
                    </a:cubicBezTo>
                    <a:cubicBezTo>
                      <a:pt x="1" y="16"/>
                      <a:pt x="0" y="14"/>
                      <a:pt x="0" y="12"/>
                    </a:cubicBezTo>
                    <a:cubicBezTo>
                      <a:pt x="0" y="12"/>
                      <a:pt x="0" y="12"/>
                      <a:pt x="0" y="12"/>
                    </a:cubicBezTo>
                    <a:cubicBezTo>
                      <a:pt x="0" y="10"/>
                      <a:pt x="1" y="8"/>
                      <a:pt x="4" y="8"/>
                    </a:cubicBezTo>
                    <a:cubicBezTo>
                      <a:pt x="4" y="8"/>
                      <a:pt x="4" y="8"/>
                      <a:pt x="4" y="8"/>
                    </a:cubicBezTo>
                    <a:cubicBezTo>
                      <a:pt x="6" y="8"/>
                      <a:pt x="6" y="7"/>
                      <a:pt x="9" y="5"/>
                    </a:cubicBezTo>
                    <a:cubicBezTo>
                      <a:pt x="9" y="5"/>
                      <a:pt x="9" y="5"/>
                      <a:pt x="9" y="5"/>
                    </a:cubicBezTo>
                    <a:cubicBezTo>
                      <a:pt x="10" y="3"/>
                      <a:pt x="14" y="0"/>
                      <a:pt x="19" y="0"/>
                    </a:cubicBezTo>
                    <a:cubicBezTo>
                      <a:pt x="19" y="0"/>
                      <a:pt x="19" y="0"/>
                      <a:pt x="19" y="0"/>
                    </a:cubicBezTo>
                    <a:cubicBezTo>
                      <a:pt x="25" y="0"/>
                      <a:pt x="28" y="3"/>
                      <a:pt x="30" y="5"/>
                    </a:cubicBezTo>
                    <a:cubicBezTo>
                      <a:pt x="30" y="5"/>
                      <a:pt x="30" y="5"/>
                      <a:pt x="30" y="5"/>
                    </a:cubicBezTo>
                    <a:cubicBezTo>
                      <a:pt x="32" y="7"/>
                      <a:pt x="32" y="8"/>
                      <a:pt x="35" y="8"/>
                    </a:cubicBezTo>
                    <a:cubicBezTo>
                      <a:pt x="35" y="8"/>
                      <a:pt x="35" y="8"/>
                      <a:pt x="35" y="8"/>
                    </a:cubicBezTo>
                    <a:cubicBezTo>
                      <a:pt x="37" y="8"/>
                      <a:pt x="38" y="7"/>
                      <a:pt x="40" y="5"/>
                    </a:cubicBezTo>
                    <a:cubicBezTo>
                      <a:pt x="40" y="5"/>
                      <a:pt x="40" y="5"/>
                      <a:pt x="40" y="5"/>
                    </a:cubicBezTo>
                    <a:cubicBezTo>
                      <a:pt x="41" y="3"/>
                      <a:pt x="45" y="0"/>
                      <a:pt x="50" y="0"/>
                    </a:cubicBezTo>
                    <a:cubicBezTo>
                      <a:pt x="50" y="0"/>
                      <a:pt x="50" y="0"/>
                      <a:pt x="50" y="0"/>
                    </a:cubicBezTo>
                    <a:cubicBezTo>
                      <a:pt x="56" y="0"/>
                      <a:pt x="59" y="3"/>
                      <a:pt x="61" y="5"/>
                    </a:cubicBezTo>
                    <a:cubicBezTo>
                      <a:pt x="61" y="5"/>
                      <a:pt x="61" y="5"/>
                      <a:pt x="61" y="5"/>
                    </a:cubicBezTo>
                    <a:cubicBezTo>
                      <a:pt x="63" y="7"/>
                      <a:pt x="64" y="8"/>
                      <a:pt x="66" y="8"/>
                    </a:cubicBezTo>
                    <a:cubicBezTo>
                      <a:pt x="66" y="8"/>
                      <a:pt x="66" y="8"/>
                      <a:pt x="66" y="8"/>
                    </a:cubicBezTo>
                    <a:cubicBezTo>
                      <a:pt x="68" y="8"/>
                      <a:pt x="69" y="7"/>
                      <a:pt x="71" y="5"/>
                    </a:cubicBezTo>
                    <a:cubicBezTo>
                      <a:pt x="71" y="5"/>
                      <a:pt x="71" y="5"/>
                      <a:pt x="71" y="5"/>
                    </a:cubicBezTo>
                    <a:cubicBezTo>
                      <a:pt x="73" y="3"/>
                      <a:pt x="76" y="0"/>
                      <a:pt x="81" y="0"/>
                    </a:cubicBezTo>
                    <a:cubicBezTo>
                      <a:pt x="81" y="0"/>
                      <a:pt x="81" y="0"/>
                      <a:pt x="81" y="0"/>
                    </a:cubicBezTo>
                    <a:cubicBezTo>
                      <a:pt x="87" y="0"/>
                      <a:pt x="90" y="3"/>
                      <a:pt x="92" y="5"/>
                    </a:cubicBezTo>
                    <a:cubicBezTo>
                      <a:pt x="92" y="5"/>
                      <a:pt x="92" y="5"/>
                      <a:pt x="92" y="5"/>
                    </a:cubicBezTo>
                    <a:cubicBezTo>
                      <a:pt x="94" y="7"/>
                      <a:pt x="95" y="8"/>
                      <a:pt x="97" y="8"/>
                    </a:cubicBezTo>
                    <a:cubicBezTo>
                      <a:pt x="97" y="8"/>
                      <a:pt x="97" y="8"/>
                      <a:pt x="97" y="8"/>
                    </a:cubicBezTo>
                    <a:cubicBezTo>
                      <a:pt x="99" y="8"/>
                      <a:pt x="101" y="10"/>
                      <a:pt x="101" y="12"/>
                    </a:cubicBezTo>
                    <a:cubicBezTo>
                      <a:pt x="101" y="12"/>
                      <a:pt x="101" y="12"/>
                      <a:pt x="101" y="12"/>
                    </a:cubicBezTo>
                    <a:cubicBezTo>
                      <a:pt x="101" y="14"/>
                      <a:pt x="99" y="16"/>
                      <a:pt x="97" y="16"/>
                    </a:cubicBezTo>
                    <a:cubicBezTo>
                      <a:pt x="97" y="16"/>
                      <a:pt x="97" y="16"/>
                      <a:pt x="97" y="16"/>
                    </a:cubicBezTo>
                    <a:cubicBezTo>
                      <a:pt x="97" y="16"/>
                      <a:pt x="97" y="16"/>
                      <a:pt x="97" y="16"/>
                    </a:cubicBezTo>
                    <a:cubicBezTo>
                      <a:pt x="97" y="16"/>
                      <a:pt x="97" y="16"/>
                      <a:pt x="97" y="16"/>
                    </a:cubicBezTo>
                    <a:cubicBezTo>
                      <a:pt x="91" y="16"/>
                      <a:pt x="88" y="12"/>
                      <a:pt x="8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8">
                <a:extLst>
                  <a:ext uri="{FF2B5EF4-FFF2-40B4-BE49-F238E27FC236}">
                    <a16:creationId xmlns:a16="http://schemas.microsoft.com/office/drawing/2014/main" id="{47B5DDE3-9D75-4277-9063-6E092E979684}"/>
                  </a:ext>
                </a:extLst>
              </p:cNvPr>
              <p:cNvSpPr>
                <a:spLocks noChangeAspect="1"/>
              </p:cNvSpPr>
              <p:nvPr/>
            </p:nvSpPr>
            <p:spPr bwMode="gray">
              <a:xfrm>
                <a:off x="3207" y="1803"/>
                <a:ext cx="54" cy="78"/>
              </a:xfrm>
              <a:custGeom>
                <a:avLst/>
                <a:gdLst>
                  <a:gd name="T0" fmla="*/ 11 w 23"/>
                  <a:gd name="T1" fmla="*/ 0 h 33"/>
                  <a:gd name="T2" fmla="*/ 11 w 23"/>
                  <a:gd name="T3" fmla="*/ 33 h 33"/>
                  <a:gd name="T4" fmla="*/ 11 w 23"/>
                  <a:gd name="T5" fmla="*/ 0 h 33"/>
                </a:gdLst>
                <a:ahLst/>
                <a:cxnLst>
                  <a:cxn ang="0">
                    <a:pos x="T0" y="T1"/>
                  </a:cxn>
                  <a:cxn ang="0">
                    <a:pos x="T2" y="T3"/>
                  </a:cxn>
                  <a:cxn ang="0">
                    <a:pos x="T4" y="T5"/>
                  </a:cxn>
                </a:cxnLst>
                <a:rect l="0" t="0" r="r" b="b"/>
                <a:pathLst>
                  <a:path w="23" h="33">
                    <a:moveTo>
                      <a:pt x="11" y="0"/>
                    </a:moveTo>
                    <a:cubicBezTo>
                      <a:pt x="7" y="12"/>
                      <a:pt x="0" y="33"/>
                      <a:pt x="11" y="33"/>
                    </a:cubicBezTo>
                    <a:cubicBezTo>
                      <a:pt x="23" y="33"/>
                      <a:pt x="15" y="13"/>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7" name="グループ化 6">
            <a:extLst>
              <a:ext uri="{FF2B5EF4-FFF2-40B4-BE49-F238E27FC236}">
                <a16:creationId xmlns:a16="http://schemas.microsoft.com/office/drawing/2014/main" id="{40304640-2566-41B1-B41A-5E61F504993E}"/>
              </a:ext>
            </a:extLst>
          </p:cNvPr>
          <p:cNvGrpSpPr/>
          <p:nvPr/>
        </p:nvGrpSpPr>
        <p:grpSpPr>
          <a:xfrm>
            <a:off x="978855" y="4896079"/>
            <a:ext cx="762072" cy="1222705"/>
            <a:chOff x="978855" y="4896079"/>
            <a:chExt cx="762072" cy="1222705"/>
          </a:xfrm>
        </p:grpSpPr>
        <p:sp>
          <p:nvSpPr>
            <p:cNvPr id="23" name="Freeform 135">
              <a:extLst>
                <a:ext uri="{FF2B5EF4-FFF2-40B4-BE49-F238E27FC236}">
                  <a16:creationId xmlns:a16="http://schemas.microsoft.com/office/drawing/2014/main" id="{99BA2BA9-086D-4E22-8FCC-BCF1DC653A03}"/>
                </a:ext>
              </a:extLst>
            </p:cNvPr>
            <p:cNvSpPr>
              <a:spLocks noChangeAspect="1"/>
            </p:cNvSpPr>
            <p:nvPr/>
          </p:nvSpPr>
          <p:spPr bwMode="gray">
            <a:xfrm>
              <a:off x="978855" y="5683809"/>
              <a:ext cx="735013" cy="434975"/>
            </a:xfrm>
            <a:custGeom>
              <a:avLst/>
              <a:gdLst>
                <a:gd name="T0" fmla="*/ 301 w 301"/>
                <a:gd name="T1" fmla="*/ 35 h 178"/>
                <a:gd name="T2" fmla="*/ 263 w 301"/>
                <a:gd name="T3" fmla="*/ 0 h 178"/>
                <a:gd name="T4" fmla="*/ 35 w 301"/>
                <a:gd name="T5" fmla="*/ 0 h 178"/>
                <a:gd name="T6" fmla="*/ 0 w 301"/>
                <a:gd name="T7" fmla="*/ 35 h 178"/>
                <a:gd name="T8" fmla="*/ 0 w 301"/>
                <a:gd name="T9" fmla="*/ 178 h 178"/>
                <a:gd name="T10" fmla="*/ 50 w 301"/>
                <a:gd name="T11" fmla="*/ 178 h 178"/>
                <a:gd name="T12" fmla="*/ 50 w 301"/>
                <a:gd name="T13" fmla="*/ 93 h 178"/>
                <a:gd name="T14" fmla="*/ 59 w 301"/>
                <a:gd name="T15" fmla="*/ 93 h 178"/>
                <a:gd name="T16" fmla="*/ 59 w 301"/>
                <a:gd name="T17" fmla="*/ 178 h 178"/>
                <a:gd name="T18" fmla="*/ 241 w 301"/>
                <a:gd name="T19" fmla="*/ 178 h 178"/>
                <a:gd name="T20" fmla="*/ 241 w 301"/>
                <a:gd name="T21" fmla="*/ 93 h 178"/>
                <a:gd name="T22" fmla="*/ 251 w 301"/>
                <a:gd name="T23" fmla="*/ 93 h 178"/>
                <a:gd name="T24" fmla="*/ 251 w 301"/>
                <a:gd name="T25" fmla="*/ 178 h 178"/>
                <a:gd name="T26" fmla="*/ 301 w 301"/>
                <a:gd name="T27" fmla="*/ 178 h 178"/>
                <a:gd name="T28" fmla="*/ 301 w 301"/>
                <a:gd name="T29"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178">
                  <a:moveTo>
                    <a:pt x="301" y="35"/>
                  </a:moveTo>
                  <a:cubicBezTo>
                    <a:pt x="301" y="19"/>
                    <a:pt x="285" y="0"/>
                    <a:pt x="263" y="0"/>
                  </a:cubicBezTo>
                  <a:cubicBezTo>
                    <a:pt x="243" y="0"/>
                    <a:pt x="55" y="0"/>
                    <a:pt x="35" y="0"/>
                  </a:cubicBezTo>
                  <a:cubicBezTo>
                    <a:pt x="15" y="0"/>
                    <a:pt x="0" y="20"/>
                    <a:pt x="0" y="35"/>
                  </a:cubicBezTo>
                  <a:cubicBezTo>
                    <a:pt x="0" y="41"/>
                    <a:pt x="0" y="112"/>
                    <a:pt x="0" y="178"/>
                  </a:cubicBezTo>
                  <a:cubicBezTo>
                    <a:pt x="50" y="178"/>
                    <a:pt x="50" y="178"/>
                    <a:pt x="50" y="178"/>
                  </a:cubicBezTo>
                  <a:cubicBezTo>
                    <a:pt x="50" y="138"/>
                    <a:pt x="50" y="93"/>
                    <a:pt x="50" y="93"/>
                  </a:cubicBezTo>
                  <a:cubicBezTo>
                    <a:pt x="59" y="93"/>
                    <a:pt x="59" y="93"/>
                    <a:pt x="59" y="93"/>
                  </a:cubicBezTo>
                  <a:cubicBezTo>
                    <a:pt x="59" y="93"/>
                    <a:pt x="59" y="125"/>
                    <a:pt x="59" y="178"/>
                  </a:cubicBezTo>
                  <a:cubicBezTo>
                    <a:pt x="241" y="178"/>
                    <a:pt x="241" y="178"/>
                    <a:pt x="241" y="178"/>
                  </a:cubicBezTo>
                  <a:cubicBezTo>
                    <a:pt x="241" y="125"/>
                    <a:pt x="241" y="93"/>
                    <a:pt x="241" y="93"/>
                  </a:cubicBezTo>
                  <a:cubicBezTo>
                    <a:pt x="251" y="93"/>
                    <a:pt x="251" y="93"/>
                    <a:pt x="251" y="93"/>
                  </a:cubicBezTo>
                  <a:cubicBezTo>
                    <a:pt x="251" y="93"/>
                    <a:pt x="251" y="138"/>
                    <a:pt x="251" y="178"/>
                  </a:cubicBezTo>
                  <a:cubicBezTo>
                    <a:pt x="301" y="178"/>
                    <a:pt x="301" y="178"/>
                    <a:pt x="301" y="178"/>
                  </a:cubicBezTo>
                  <a:cubicBezTo>
                    <a:pt x="301" y="112"/>
                    <a:pt x="301" y="41"/>
                    <a:pt x="301" y="35"/>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nvGrpSpPr>
            <p:cNvPr id="29" name="Group 89">
              <a:extLst>
                <a:ext uri="{FF2B5EF4-FFF2-40B4-BE49-F238E27FC236}">
                  <a16:creationId xmlns:a16="http://schemas.microsoft.com/office/drawing/2014/main" id="{56C0E243-0BF1-4F98-9077-A78D1E3B2A29}"/>
                </a:ext>
              </a:extLst>
            </p:cNvPr>
            <p:cNvGrpSpPr>
              <a:grpSpLocks noChangeAspect="1"/>
            </p:cNvGrpSpPr>
            <p:nvPr/>
          </p:nvGrpSpPr>
          <p:grpSpPr bwMode="auto">
            <a:xfrm>
              <a:off x="1128927" y="4896079"/>
              <a:ext cx="612000" cy="708437"/>
              <a:chOff x="1112" y="5119"/>
              <a:chExt cx="507" cy="586"/>
            </a:xfrm>
          </p:grpSpPr>
          <p:sp>
            <p:nvSpPr>
              <p:cNvPr id="31" name="Oval 90">
                <a:extLst>
                  <a:ext uri="{FF2B5EF4-FFF2-40B4-BE49-F238E27FC236}">
                    <a16:creationId xmlns:a16="http://schemas.microsoft.com/office/drawing/2014/main" id="{1F6CDDFA-6C94-4D61-826E-0A5E417780F3}"/>
                  </a:ext>
                </a:extLst>
              </p:cNvPr>
              <p:cNvSpPr>
                <a:spLocks noChangeAspect="1" noChangeArrowheads="1"/>
              </p:cNvSpPr>
              <p:nvPr/>
            </p:nvSpPr>
            <p:spPr bwMode="gray">
              <a:xfrm>
                <a:off x="1112" y="5351"/>
                <a:ext cx="352" cy="354"/>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91">
                <a:extLst>
                  <a:ext uri="{FF2B5EF4-FFF2-40B4-BE49-F238E27FC236}">
                    <a16:creationId xmlns:a16="http://schemas.microsoft.com/office/drawing/2014/main" id="{9DF14FC5-DF72-4911-98C3-8C121C98EC21}"/>
                  </a:ext>
                </a:extLst>
              </p:cNvPr>
              <p:cNvSpPr>
                <a:spLocks noChangeAspect="1" noEditPoints="1"/>
              </p:cNvSpPr>
              <p:nvPr/>
            </p:nvSpPr>
            <p:spPr bwMode="gray">
              <a:xfrm>
                <a:off x="1407" y="5119"/>
                <a:ext cx="212" cy="270"/>
              </a:xfrm>
              <a:custGeom>
                <a:avLst/>
                <a:gdLst>
                  <a:gd name="T0" fmla="*/ 15 w 90"/>
                  <a:gd name="T1" fmla="*/ 4 h 114"/>
                  <a:gd name="T2" fmla="*/ 81 w 90"/>
                  <a:gd name="T3" fmla="*/ 59 h 114"/>
                  <a:gd name="T4" fmla="*/ 27 w 90"/>
                  <a:gd name="T5" fmla="*/ 11 h 114"/>
                  <a:gd name="T6" fmla="*/ 11 w 90"/>
                  <a:gd name="T7" fmla="*/ 22 h 114"/>
                  <a:gd name="T8" fmla="*/ 2 w 90"/>
                  <a:gd name="T9" fmla="*/ 29 h 114"/>
                  <a:gd name="T10" fmla="*/ 11 w 90"/>
                  <a:gd name="T11" fmla="*/ 61 h 114"/>
                  <a:gd name="T12" fmla="*/ 11 w 90"/>
                  <a:gd name="T13" fmla="*/ 63 h 114"/>
                  <a:gd name="T14" fmla="*/ 14 w 90"/>
                  <a:gd name="T15" fmla="*/ 76 h 114"/>
                  <a:gd name="T16" fmla="*/ 11 w 90"/>
                  <a:gd name="T17" fmla="*/ 78 h 114"/>
                  <a:gd name="T18" fmla="*/ 11 w 90"/>
                  <a:gd name="T19" fmla="*/ 100 h 114"/>
                  <a:gd name="T20" fmla="*/ 7 w 90"/>
                  <a:gd name="T21" fmla="*/ 114 h 114"/>
                  <a:gd name="T22" fmla="*/ 20 w 90"/>
                  <a:gd name="T23" fmla="*/ 96 h 114"/>
                  <a:gd name="T24" fmla="*/ 40 w 90"/>
                  <a:gd name="T25" fmla="*/ 85 h 114"/>
                  <a:gd name="T26" fmla="*/ 66 w 90"/>
                  <a:gd name="T27" fmla="*/ 74 h 114"/>
                  <a:gd name="T28" fmla="*/ 81 w 90"/>
                  <a:gd name="T29" fmla="*/ 65 h 114"/>
                  <a:gd name="T30" fmla="*/ 15 w 90"/>
                  <a:gd name="T31" fmla="*/ 0 h 114"/>
                  <a:gd name="T32" fmla="*/ 6 w 90"/>
                  <a:gd name="T33" fmla="*/ 31 h 114"/>
                  <a:gd name="T34" fmla="*/ 23 w 90"/>
                  <a:gd name="T35" fmla="*/ 44 h 114"/>
                  <a:gd name="T36" fmla="*/ 24 w 90"/>
                  <a:gd name="T37" fmla="*/ 34 h 114"/>
                  <a:gd name="T38" fmla="*/ 61 w 90"/>
                  <a:gd name="T39" fmla="*/ 65 h 114"/>
                  <a:gd name="T40" fmla="*/ 45 w 90"/>
                  <a:gd name="T41" fmla="*/ 58 h 114"/>
                  <a:gd name="T42" fmla="*/ 24 w 90"/>
                  <a:gd name="T43" fmla="*/ 34 h 114"/>
                  <a:gd name="T44" fmla="*/ 42 w 90"/>
                  <a:gd name="T45" fmla="*/ 64 h 114"/>
                  <a:gd name="T46" fmla="*/ 38 w 90"/>
                  <a:gd name="T47" fmla="*/ 68 h 114"/>
                  <a:gd name="T48" fmla="*/ 26 w 90"/>
                  <a:gd name="T49" fmla="*/ 48 h 114"/>
                  <a:gd name="T50" fmla="*/ 24 w 90"/>
                  <a:gd name="T51" fmla="*/ 66 h 114"/>
                  <a:gd name="T52" fmla="*/ 16 w 90"/>
                  <a:gd name="T53" fmla="*/ 63 h 114"/>
                  <a:gd name="T54" fmla="*/ 31 w 90"/>
                  <a:gd name="T55" fmla="*/ 65 h 114"/>
                  <a:gd name="T56" fmla="*/ 19 w 90"/>
                  <a:gd name="T57" fmla="*/ 58 h 114"/>
                  <a:gd name="T58" fmla="*/ 25 w 90"/>
                  <a:gd name="T59" fmla="*/ 67 h 114"/>
                  <a:gd name="T60" fmla="*/ 25 w 90"/>
                  <a:gd name="T61" fmla="*/ 74 h 114"/>
                  <a:gd name="T62" fmla="*/ 43 w 90"/>
                  <a:gd name="T63" fmla="*/ 39 h 114"/>
                  <a:gd name="T64" fmla="*/ 66 w 90"/>
                  <a:gd name="T65" fmla="*/ 65 h 114"/>
                  <a:gd name="T66" fmla="*/ 60 w 90"/>
                  <a:gd name="T67" fmla="*/ 55 h 114"/>
                  <a:gd name="T68" fmla="*/ 15 w 90"/>
                  <a:gd name="T69" fmla="*/ 18 h 114"/>
                  <a:gd name="T70" fmla="*/ 77 w 90"/>
                  <a:gd name="T71" fmla="*/ 56 h 114"/>
                  <a:gd name="T72" fmla="*/ 55 w 90"/>
                  <a:gd name="T73" fmla="*/ 41 h 114"/>
                  <a:gd name="T74" fmla="*/ 15 w 90"/>
                  <a:gd name="T75" fmla="*/ 21 h 114"/>
                  <a:gd name="T76" fmla="*/ 53 w 90"/>
                  <a:gd name="T77" fmla="*/ 68 h 114"/>
                  <a:gd name="T78" fmla="*/ 47 w 90"/>
                  <a:gd name="T79" fmla="*/ 69 h 114"/>
                  <a:gd name="T80" fmla="*/ 14 w 90"/>
                  <a:gd name="T81" fmla="*/ 86 h 114"/>
                  <a:gd name="T82" fmla="*/ 18 w 90"/>
                  <a:gd name="T83" fmla="*/ 80 h 114"/>
                  <a:gd name="T84" fmla="*/ 19 w 90"/>
                  <a:gd name="T85" fmla="*/ 87 h 114"/>
                  <a:gd name="T86" fmla="*/ 35 w 90"/>
                  <a:gd name="T87" fmla="*/ 82 h 114"/>
                  <a:gd name="T88" fmla="*/ 25 w 90"/>
                  <a:gd name="T89" fmla="*/ 79 h 114"/>
                  <a:gd name="T90" fmla="*/ 40 w 90"/>
                  <a:gd name="T91" fmla="*/ 79 h 114"/>
                  <a:gd name="T92" fmla="*/ 46 w 90"/>
                  <a:gd name="T93" fmla="*/ 76 h 114"/>
                  <a:gd name="T94" fmla="*/ 46 w 90"/>
                  <a:gd name="T95" fmla="*/ 76 h 114"/>
                  <a:gd name="T96" fmla="*/ 35 w 90"/>
                  <a:gd name="T97" fmla="*/ 87 h 114"/>
                  <a:gd name="T98" fmla="*/ 22 w 90"/>
                  <a:gd name="T99" fmla="*/ 9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114">
                    <a:moveTo>
                      <a:pt x="13" y="2"/>
                    </a:moveTo>
                    <a:cubicBezTo>
                      <a:pt x="13" y="2"/>
                      <a:pt x="13" y="2"/>
                      <a:pt x="13" y="2"/>
                    </a:cubicBezTo>
                    <a:cubicBezTo>
                      <a:pt x="13" y="3"/>
                      <a:pt x="14" y="4"/>
                      <a:pt x="15" y="4"/>
                    </a:cubicBezTo>
                    <a:cubicBezTo>
                      <a:pt x="27" y="6"/>
                      <a:pt x="81" y="28"/>
                      <a:pt x="86" y="48"/>
                    </a:cubicBezTo>
                    <a:cubicBezTo>
                      <a:pt x="86" y="49"/>
                      <a:pt x="86" y="50"/>
                      <a:pt x="86" y="50"/>
                    </a:cubicBezTo>
                    <a:cubicBezTo>
                      <a:pt x="86" y="54"/>
                      <a:pt x="84" y="56"/>
                      <a:pt x="81" y="59"/>
                    </a:cubicBezTo>
                    <a:cubicBezTo>
                      <a:pt x="81" y="58"/>
                      <a:pt x="82" y="57"/>
                      <a:pt x="82" y="56"/>
                    </a:cubicBezTo>
                    <a:cubicBezTo>
                      <a:pt x="82" y="54"/>
                      <a:pt x="81" y="52"/>
                      <a:pt x="81" y="50"/>
                    </a:cubicBezTo>
                    <a:cubicBezTo>
                      <a:pt x="75" y="32"/>
                      <a:pt x="46" y="14"/>
                      <a:pt x="27" y="11"/>
                    </a:cubicBezTo>
                    <a:cubicBezTo>
                      <a:pt x="18" y="10"/>
                      <a:pt x="13" y="13"/>
                      <a:pt x="11" y="16"/>
                    </a:cubicBezTo>
                    <a:cubicBezTo>
                      <a:pt x="11" y="17"/>
                      <a:pt x="10" y="18"/>
                      <a:pt x="10" y="19"/>
                    </a:cubicBezTo>
                    <a:cubicBezTo>
                      <a:pt x="10" y="20"/>
                      <a:pt x="10" y="21"/>
                      <a:pt x="11" y="22"/>
                    </a:cubicBezTo>
                    <a:cubicBezTo>
                      <a:pt x="11" y="23"/>
                      <a:pt x="11" y="24"/>
                      <a:pt x="12" y="25"/>
                    </a:cubicBezTo>
                    <a:cubicBezTo>
                      <a:pt x="11" y="25"/>
                      <a:pt x="10" y="25"/>
                      <a:pt x="9" y="25"/>
                    </a:cubicBezTo>
                    <a:cubicBezTo>
                      <a:pt x="5" y="25"/>
                      <a:pt x="3" y="27"/>
                      <a:pt x="2" y="29"/>
                    </a:cubicBezTo>
                    <a:cubicBezTo>
                      <a:pt x="1" y="31"/>
                      <a:pt x="0" y="33"/>
                      <a:pt x="0" y="35"/>
                    </a:cubicBezTo>
                    <a:cubicBezTo>
                      <a:pt x="0" y="42"/>
                      <a:pt x="4" y="50"/>
                      <a:pt x="12" y="57"/>
                    </a:cubicBezTo>
                    <a:cubicBezTo>
                      <a:pt x="12" y="58"/>
                      <a:pt x="11" y="60"/>
                      <a:pt x="11" y="61"/>
                    </a:cubicBezTo>
                    <a:cubicBezTo>
                      <a:pt x="11" y="61"/>
                      <a:pt x="11" y="61"/>
                      <a:pt x="11" y="61"/>
                    </a:cubicBezTo>
                    <a:cubicBezTo>
                      <a:pt x="11" y="62"/>
                      <a:pt x="11" y="62"/>
                      <a:pt x="11" y="63"/>
                    </a:cubicBezTo>
                    <a:cubicBezTo>
                      <a:pt x="11" y="63"/>
                      <a:pt x="11" y="63"/>
                      <a:pt x="11" y="63"/>
                    </a:cubicBezTo>
                    <a:cubicBezTo>
                      <a:pt x="11" y="64"/>
                      <a:pt x="11" y="64"/>
                      <a:pt x="11" y="64"/>
                    </a:cubicBezTo>
                    <a:cubicBezTo>
                      <a:pt x="11" y="68"/>
                      <a:pt x="13" y="71"/>
                      <a:pt x="14" y="74"/>
                    </a:cubicBezTo>
                    <a:cubicBezTo>
                      <a:pt x="14" y="75"/>
                      <a:pt x="14" y="75"/>
                      <a:pt x="14" y="76"/>
                    </a:cubicBezTo>
                    <a:cubicBezTo>
                      <a:pt x="14" y="76"/>
                      <a:pt x="14" y="77"/>
                      <a:pt x="14" y="77"/>
                    </a:cubicBezTo>
                    <a:cubicBezTo>
                      <a:pt x="13" y="77"/>
                      <a:pt x="13" y="77"/>
                      <a:pt x="12" y="77"/>
                    </a:cubicBezTo>
                    <a:cubicBezTo>
                      <a:pt x="12" y="77"/>
                      <a:pt x="11" y="78"/>
                      <a:pt x="11" y="78"/>
                    </a:cubicBezTo>
                    <a:cubicBezTo>
                      <a:pt x="9" y="82"/>
                      <a:pt x="8" y="86"/>
                      <a:pt x="8" y="90"/>
                    </a:cubicBezTo>
                    <a:cubicBezTo>
                      <a:pt x="8" y="93"/>
                      <a:pt x="9" y="97"/>
                      <a:pt x="11" y="100"/>
                    </a:cubicBezTo>
                    <a:cubicBezTo>
                      <a:pt x="11" y="100"/>
                      <a:pt x="11" y="100"/>
                      <a:pt x="11" y="100"/>
                    </a:cubicBezTo>
                    <a:cubicBezTo>
                      <a:pt x="9" y="104"/>
                      <a:pt x="8" y="107"/>
                      <a:pt x="6" y="111"/>
                    </a:cubicBezTo>
                    <a:cubicBezTo>
                      <a:pt x="6" y="111"/>
                      <a:pt x="5" y="111"/>
                      <a:pt x="5" y="112"/>
                    </a:cubicBezTo>
                    <a:cubicBezTo>
                      <a:pt x="5" y="113"/>
                      <a:pt x="6" y="113"/>
                      <a:pt x="7" y="114"/>
                    </a:cubicBezTo>
                    <a:cubicBezTo>
                      <a:pt x="8" y="114"/>
                      <a:pt x="9" y="114"/>
                      <a:pt x="10" y="113"/>
                    </a:cubicBezTo>
                    <a:cubicBezTo>
                      <a:pt x="12" y="109"/>
                      <a:pt x="14" y="104"/>
                      <a:pt x="16" y="100"/>
                    </a:cubicBezTo>
                    <a:cubicBezTo>
                      <a:pt x="17" y="99"/>
                      <a:pt x="19" y="97"/>
                      <a:pt x="20" y="96"/>
                    </a:cubicBezTo>
                    <a:cubicBezTo>
                      <a:pt x="21" y="96"/>
                      <a:pt x="21" y="97"/>
                      <a:pt x="22" y="98"/>
                    </a:cubicBezTo>
                    <a:cubicBezTo>
                      <a:pt x="29" y="101"/>
                      <a:pt x="33" y="100"/>
                      <a:pt x="35" y="98"/>
                    </a:cubicBezTo>
                    <a:cubicBezTo>
                      <a:pt x="38" y="95"/>
                      <a:pt x="40" y="90"/>
                      <a:pt x="40" y="85"/>
                    </a:cubicBezTo>
                    <a:cubicBezTo>
                      <a:pt x="40" y="84"/>
                      <a:pt x="41" y="84"/>
                      <a:pt x="41" y="84"/>
                    </a:cubicBezTo>
                    <a:cubicBezTo>
                      <a:pt x="52" y="86"/>
                      <a:pt x="61" y="84"/>
                      <a:pt x="65" y="78"/>
                    </a:cubicBezTo>
                    <a:cubicBezTo>
                      <a:pt x="65" y="77"/>
                      <a:pt x="66" y="75"/>
                      <a:pt x="66" y="74"/>
                    </a:cubicBezTo>
                    <a:cubicBezTo>
                      <a:pt x="69" y="74"/>
                      <a:pt x="73" y="72"/>
                      <a:pt x="76" y="69"/>
                    </a:cubicBezTo>
                    <a:cubicBezTo>
                      <a:pt x="76" y="69"/>
                      <a:pt x="77" y="68"/>
                      <a:pt x="77" y="67"/>
                    </a:cubicBezTo>
                    <a:cubicBezTo>
                      <a:pt x="79" y="66"/>
                      <a:pt x="80" y="66"/>
                      <a:pt x="81" y="65"/>
                    </a:cubicBezTo>
                    <a:cubicBezTo>
                      <a:pt x="87" y="61"/>
                      <a:pt x="90" y="56"/>
                      <a:pt x="90" y="51"/>
                    </a:cubicBezTo>
                    <a:cubicBezTo>
                      <a:pt x="90" y="49"/>
                      <a:pt x="90" y="48"/>
                      <a:pt x="90" y="47"/>
                    </a:cubicBezTo>
                    <a:cubicBezTo>
                      <a:pt x="84" y="24"/>
                      <a:pt x="28" y="1"/>
                      <a:pt x="15" y="0"/>
                    </a:cubicBezTo>
                    <a:cubicBezTo>
                      <a:pt x="14" y="0"/>
                      <a:pt x="13" y="0"/>
                      <a:pt x="13" y="2"/>
                    </a:cubicBezTo>
                    <a:close/>
                    <a:moveTo>
                      <a:pt x="5" y="35"/>
                    </a:moveTo>
                    <a:cubicBezTo>
                      <a:pt x="5" y="34"/>
                      <a:pt x="5" y="32"/>
                      <a:pt x="6" y="31"/>
                    </a:cubicBezTo>
                    <a:cubicBezTo>
                      <a:pt x="6" y="30"/>
                      <a:pt x="8" y="30"/>
                      <a:pt x="9" y="30"/>
                    </a:cubicBezTo>
                    <a:cubicBezTo>
                      <a:pt x="11" y="30"/>
                      <a:pt x="12" y="30"/>
                      <a:pt x="14" y="30"/>
                    </a:cubicBezTo>
                    <a:cubicBezTo>
                      <a:pt x="16" y="35"/>
                      <a:pt x="19" y="39"/>
                      <a:pt x="23" y="44"/>
                    </a:cubicBezTo>
                    <a:cubicBezTo>
                      <a:pt x="19" y="46"/>
                      <a:pt x="16" y="49"/>
                      <a:pt x="14" y="53"/>
                    </a:cubicBezTo>
                    <a:cubicBezTo>
                      <a:pt x="9" y="47"/>
                      <a:pt x="5" y="41"/>
                      <a:pt x="5" y="35"/>
                    </a:cubicBezTo>
                    <a:close/>
                    <a:moveTo>
                      <a:pt x="24" y="34"/>
                    </a:moveTo>
                    <a:cubicBezTo>
                      <a:pt x="25" y="34"/>
                      <a:pt x="26" y="34"/>
                      <a:pt x="26" y="34"/>
                    </a:cubicBezTo>
                    <a:cubicBezTo>
                      <a:pt x="37" y="39"/>
                      <a:pt x="49" y="47"/>
                      <a:pt x="56" y="57"/>
                    </a:cubicBezTo>
                    <a:cubicBezTo>
                      <a:pt x="58" y="60"/>
                      <a:pt x="60" y="63"/>
                      <a:pt x="61" y="65"/>
                    </a:cubicBezTo>
                    <a:cubicBezTo>
                      <a:pt x="59" y="65"/>
                      <a:pt x="57" y="65"/>
                      <a:pt x="55" y="64"/>
                    </a:cubicBezTo>
                    <a:cubicBezTo>
                      <a:pt x="54" y="64"/>
                      <a:pt x="54" y="64"/>
                      <a:pt x="53" y="63"/>
                    </a:cubicBezTo>
                    <a:cubicBezTo>
                      <a:pt x="50" y="61"/>
                      <a:pt x="48" y="59"/>
                      <a:pt x="45" y="58"/>
                    </a:cubicBezTo>
                    <a:cubicBezTo>
                      <a:pt x="44" y="56"/>
                      <a:pt x="44" y="54"/>
                      <a:pt x="43" y="52"/>
                    </a:cubicBezTo>
                    <a:cubicBezTo>
                      <a:pt x="40" y="46"/>
                      <a:pt x="34" y="42"/>
                      <a:pt x="28" y="42"/>
                    </a:cubicBezTo>
                    <a:cubicBezTo>
                      <a:pt x="26" y="39"/>
                      <a:pt x="24" y="36"/>
                      <a:pt x="24" y="34"/>
                    </a:cubicBezTo>
                    <a:close/>
                    <a:moveTo>
                      <a:pt x="26" y="48"/>
                    </a:moveTo>
                    <a:cubicBezTo>
                      <a:pt x="31" y="55"/>
                      <a:pt x="37" y="61"/>
                      <a:pt x="39" y="63"/>
                    </a:cubicBezTo>
                    <a:cubicBezTo>
                      <a:pt x="40" y="63"/>
                      <a:pt x="41" y="64"/>
                      <a:pt x="42" y="64"/>
                    </a:cubicBezTo>
                    <a:cubicBezTo>
                      <a:pt x="42" y="66"/>
                      <a:pt x="43" y="67"/>
                      <a:pt x="43" y="68"/>
                    </a:cubicBezTo>
                    <a:cubicBezTo>
                      <a:pt x="43" y="69"/>
                      <a:pt x="42" y="69"/>
                      <a:pt x="42" y="70"/>
                    </a:cubicBezTo>
                    <a:cubicBezTo>
                      <a:pt x="41" y="70"/>
                      <a:pt x="39" y="69"/>
                      <a:pt x="38" y="68"/>
                    </a:cubicBezTo>
                    <a:cubicBezTo>
                      <a:pt x="35" y="61"/>
                      <a:pt x="26" y="52"/>
                      <a:pt x="19" y="53"/>
                    </a:cubicBezTo>
                    <a:cubicBezTo>
                      <a:pt x="19" y="53"/>
                      <a:pt x="19" y="53"/>
                      <a:pt x="18" y="53"/>
                    </a:cubicBezTo>
                    <a:cubicBezTo>
                      <a:pt x="20" y="51"/>
                      <a:pt x="23" y="49"/>
                      <a:pt x="26" y="48"/>
                    </a:cubicBezTo>
                    <a:close/>
                    <a:moveTo>
                      <a:pt x="16" y="61"/>
                    </a:moveTo>
                    <a:cubicBezTo>
                      <a:pt x="17" y="61"/>
                      <a:pt x="18" y="62"/>
                      <a:pt x="18" y="63"/>
                    </a:cubicBezTo>
                    <a:cubicBezTo>
                      <a:pt x="20" y="64"/>
                      <a:pt x="22" y="65"/>
                      <a:pt x="24" y="66"/>
                    </a:cubicBezTo>
                    <a:cubicBezTo>
                      <a:pt x="24" y="66"/>
                      <a:pt x="24" y="66"/>
                      <a:pt x="23" y="66"/>
                    </a:cubicBezTo>
                    <a:cubicBezTo>
                      <a:pt x="21" y="66"/>
                      <a:pt x="20" y="67"/>
                      <a:pt x="18" y="68"/>
                    </a:cubicBezTo>
                    <a:cubicBezTo>
                      <a:pt x="17" y="67"/>
                      <a:pt x="16" y="65"/>
                      <a:pt x="16" y="63"/>
                    </a:cubicBezTo>
                    <a:cubicBezTo>
                      <a:pt x="16" y="62"/>
                      <a:pt x="16" y="61"/>
                      <a:pt x="16" y="61"/>
                    </a:cubicBezTo>
                    <a:close/>
                    <a:moveTo>
                      <a:pt x="19" y="58"/>
                    </a:moveTo>
                    <a:cubicBezTo>
                      <a:pt x="23" y="57"/>
                      <a:pt x="28" y="61"/>
                      <a:pt x="31" y="65"/>
                    </a:cubicBezTo>
                    <a:cubicBezTo>
                      <a:pt x="28" y="63"/>
                      <a:pt x="24" y="61"/>
                      <a:pt x="21" y="59"/>
                    </a:cubicBezTo>
                    <a:cubicBezTo>
                      <a:pt x="21" y="59"/>
                      <a:pt x="20" y="58"/>
                      <a:pt x="19" y="58"/>
                    </a:cubicBezTo>
                    <a:cubicBezTo>
                      <a:pt x="19" y="58"/>
                      <a:pt x="19" y="58"/>
                      <a:pt x="19" y="58"/>
                    </a:cubicBezTo>
                    <a:close/>
                    <a:moveTo>
                      <a:pt x="26" y="73"/>
                    </a:moveTo>
                    <a:cubicBezTo>
                      <a:pt x="26" y="73"/>
                      <a:pt x="26" y="68"/>
                      <a:pt x="26" y="68"/>
                    </a:cubicBezTo>
                    <a:cubicBezTo>
                      <a:pt x="26" y="68"/>
                      <a:pt x="26" y="67"/>
                      <a:pt x="25" y="67"/>
                    </a:cubicBezTo>
                    <a:cubicBezTo>
                      <a:pt x="28" y="69"/>
                      <a:pt x="31" y="70"/>
                      <a:pt x="34" y="72"/>
                    </a:cubicBezTo>
                    <a:cubicBezTo>
                      <a:pt x="35" y="73"/>
                      <a:pt x="35" y="76"/>
                      <a:pt x="35" y="78"/>
                    </a:cubicBezTo>
                    <a:cubicBezTo>
                      <a:pt x="32" y="77"/>
                      <a:pt x="29" y="76"/>
                      <a:pt x="25" y="74"/>
                    </a:cubicBezTo>
                    <a:cubicBezTo>
                      <a:pt x="25" y="73"/>
                      <a:pt x="25" y="73"/>
                      <a:pt x="26" y="73"/>
                    </a:cubicBezTo>
                    <a:close/>
                    <a:moveTo>
                      <a:pt x="60" y="55"/>
                    </a:moveTo>
                    <a:cubicBezTo>
                      <a:pt x="56" y="49"/>
                      <a:pt x="50" y="43"/>
                      <a:pt x="43" y="39"/>
                    </a:cubicBezTo>
                    <a:cubicBezTo>
                      <a:pt x="46" y="40"/>
                      <a:pt x="49" y="42"/>
                      <a:pt x="52" y="44"/>
                    </a:cubicBezTo>
                    <a:cubicBezTo>
                      <a:pt x="61" y="52"/>
                      <a:pt x="66" y="60"/>
                      <a:pt x="66" y="65"/>
                    </a:cubicBezTo>
                    <a:cubicBezTo>
                      <a:pt x="66" y="65"/>
                      <a:pt x="66" y="65"/>
                      <a:pt x="66" y="65"/>
                    </a:cubicBezTo>
                    <a:cubicBezTo>
                      <a:pt x="66" y="65"/>
                      <a:pt x="66" y="65"/>
                      <a:pt x="66" y="65"/>
                    </a:cubicBezTo>
                    <a:cubicBezTo>
                      <a:pt x="66" y="65"/>
                      <a:pt x="66" y="65"/>
                      <a:pt x="65" y="65"/>
                    </a:cubicBezTo>
                    <a:cubicBezTo>
                      <a:pt x="64" y="62"/>
                      <a:pt x="63" y="59"/>
                      <a:pt x="60" y="55"/>
                    </a:cubicBezTo>
                    <a:close/>
                    <a:moveTo>
                      <a:pt x="15" y="21"/>
                    </a:moveTo>
                    <a:cubicBezTo>
                      <a:pt x="15" y="20"/>
                      <a:pt x="15" y="20"/>
                      <a:pt x="15" y="19"/>
                    </a:cubicBezTo>
                    <a:cubicBezTo>
                      <a:pt x="15" y="19"/>
                      <a:pt x="15" y="18"/>
                      <a:pt x="15" y="18"/>
                    </a:cubicBezTo>
                    <a:cubicBezTo>
                      <a:pt x="17" y="15"/>
                      <a:pt x="23" y="15"/>
                      <a:pt x="27" y="16"/>
                    </a:cubicBezTo>
                    <a:cubicBezTo>
                      <a:pt x="44" y="18"/>
                      <a:pt x="71" y="35"/>
                      <a:pt x="76" y="51"/>
                    </a:cubicBezTo>
                    <a:cubicBezTo>
                      <a:pt x="77" y="53"/>
                      <a:pt x="77" y="55"/>
                      <a:pt x="77" y="56"/>
                    </a:cubicBezTo>
                    <a:cubicBezTo>
                      <a:pt x="77" y="59"/>
                      <a:pt x="76" y="61"/>
                      <a:pt x="75" y="63"/>
                    </a:cubicBezTo>
                    <a:cubicBezTo>
                      <a:pt x="73" y="64"/>
                      <a:pt x="72" y="64"/>
                      <a:pt x="71" y="65"/>
                    </a:cubicBezTo>
                    <a:cubicBezTo>
                      <a:pt x="71" y="56"/>
                      <a:pt x="61" y="46"/>
                      <a:pt x="55" y="41"/>
                    </a:cubicBezTo>
                    <a:cubicBezTo>
                      <a:pt x="46" y="33"/>
                      <a:pt x="37" y="31"/>
                      <a:pt x="28" y="30"/>
                    </a:cubicBezTo>
                    <a:cubicBezTo>
                      <a:pt x="24" y="28"/>
                      <a:pt x="20" y="27"/>
                      <a:pt x="17" y="26"/>
                    </a:cubicBezTo>
                    <a:cubicBezTo>
                      <a:pt x="16" y="24"/>
                      <a:pt x="15" y="22"/>
                      <a:pt x="15" y="21"/>
                    </a:cubicBezTo>
                    <a:close/>
                    <a:moveTo>
                      <a:pt x="47" y="69"/>
                    </a:moveTo>
                    <a:cubicBezTo>
                      <a:pt x="47" y="68"/>
                      <a:pt x="47" y="67"/>
                      <a:pt x="47" y="66"/>
                    </a:cubicBezTo>
                    <a:cubicBezTo>
                      <a:pt x="49" y="67"/>
                      <a:pt x="51" y="68"/>
                      <a:pt x="53" y="68"/>
                    </a:cubicBezTo>
                    <a:cubicBezTo>
                      <a:pt x="55" y="70"/>
                      <a:pt x="57" y="71"/>
                      <a:pt x="59" y="72"/>
                    </a:cubicBezTo>
                    <a:cubicBezTo>
                      <a:pt x="56" y="73"/>
                      <a:pt x="51" y="72"/>
                      <a:pt x="47" y="71"/>
                    </a:cubicBezTo>
                    <a:cubicBezTo>
                      <a:pt x="47" y="70"/>
                      <a:pt x="47" y="70"/>
                      <a:pt x="47" y="69"/>
                    </a:cubicBezTo>
                    <a:close/>
                    <a:moveTo>
                      <a:pt x="12" y="90"/>
                    </a:moveTo>
                    <a:cubicBezTo>
                      <a:pt x="12" y="88"/>
                      <a:pt x="13" y="86"/>
                      <a:pt x="13" y="84"/>
                    </a:cubicBezTo>
                    <a:cubicBezTo>
                      <a:pt x="14" y="85"/>
                      <a:pt x="14" y="85"/>
                      <a:pt x="14" y="86"/>
                    </a:cubicBezTo>
                    <a:cubicBezTo>
                      <a:pt x="14" y="88"/>
                      <a:pt x="13" y="91"/>
                      <a:pt x="13" y="93"/>
                    </a:cubicBezTo>
                    <a:cubicBezTo>
                      <a:pt x="13" y="92"/>
                      <a:pt x="12" y="91"/>
                      <a:pt x="12" y="90"/>
                    </a:cubicBezTo>
                    <a:close/>
                    <a:moveTo>
                      <a:pt x="18" y="80"/>
                    </a:moveTo>
                    <a:cubicBezTo>
                      <a:pt x="18" y="80"/>
                      <a:pt x="18" y="79"/>
                      <a:pt x="18" y="79"/>
                    </a:cubicBezTo>
                    <a:cubicBezTo>
                      <a:pt x="19" y="80"/>
                      <a:pt x="19" y="81"/>
                      <a:pt x="20" y="82"/>
                    </a:cubicBezTo>
                    <a:cubicBezTo>
                      <a:pt x="20" y="83"/>
                      <a:pt x="20" y="85"/>
                      <a:pt x="19" y="87"/>
                    </a:cubicBezTo>
                    <a:cubicBezTo>
                      <a:pt x="19" y="85"/>
                      <a:pt x="18" y="82"/>
                      <a:pt x="18" y="80"/>
                    </a:cubicBezTo>
                    <a:close/>
                    <a:moveTo>
                      <a:pt x="25" y="79"/>
                    </a:moveTo>
                    <a:cubicBezTo>
                      <a:pt x="29" y="80"/>
                      <a:pt x="32" y="81"/>
                      <a:pt x="35" y="82"/>
                    </a:cubicBezTo>
                    <a:cubicBezTo>
                      <a:pt x="33" y="83"/>
                      <a:pt x="30" y="82"/>
                      <a:pt x="28" y="82"/>
                    </a:cubicBezTo>
                    <a:cubicBezTo>
                      <a:pt x="27" y="81"/>
                      <a:pt x="26" y="80"/>
                      <a:pt x="25" y="80"/>
                    </a:cubicBezTo>
                    <a:cubicBezTo>
                      <a:pt x="25" y="79"/>
                      <a:pt x="25" y="79"/>
                      <a:pt x="25" y="79"/>
                    </a:cubicBezTo>
                    <a:close/>
                    <a:moveTo>
                      <a:pt x="39" y="74"/>
                    </a:moveTo>
                    <a:cubicBezTo>
                      <a:pt x="40" y="74"/>
                      <a:pt x="41" y="74"/>
                      <a:pt x="42" y="74"/>
                    </a:cubicBezTo>
                    <a:cubicBezTo>
                      <a:pt x="41" y="76"/>
                      <a:pt x="41" y="78"/>
                      <a:pt x="40" y="79"/>
                    </a:cubicBezTo>
                    <a:cubicBezTo>
                      <a:pt x="40" y="79"/>
                      <a:pt x="40" y="79"/>
                      <a:pt x="40" y="79"/>
                    </a:cubicBezTo>
                    <a:cubicBezTo>
                      <a:pt x="39" y="77"/>
                      <a:pt x="39" y="75"/>
                      <a:pt x="39" y="74"/>
                    </a:cubicBezTo>
                    <a:close/>
                    <a:moveTo>
                      <a:pt x="46" y="76"/>
                    </a:moveTo>
                    <a:cubicBezTo>
                      <a:pt x="51" y="77"/>
                      <a:pt x="56" y="77"/>
                      <a:pt x="61" y="76"/>
                    </a:cubicBezTo>
                    <a:cubicBezTo>
                      <a:pt x="58" y="79"/>
                      <a:pt x="52" y="81"/>
                      <a:pt x="44" y="79"/>
                    </a:cubicBezTo>
                    <a:cubicBezTo>
                      <a:pt x="45" y="78"/>
                      <a:pt x="46" y="77"/>
                      <a:pt x="46" y="76"/>
                    </a:cubicBezTo>
                    <a:close/>
                    <a:moveTo>
                      <a:pt x="24" y="84"/>
                    </a:moveTo>
                    <a:cubicBezTo>
                      <a:pt x="25" y="85"/>
                      <a:pt x="26" y="85"/>
                      <a:pt x="26" y="86"/>
                    </a:cubicBezTo>
                    <a:cubicBezTo>
                      <a:pt x="29" y="87"/>
                      <a:pt x="32" y="87"/>
                      <a:pt x="35" y="87"/>
                    </a:cubicBezTo>
                    <a:cubicBezTo>
                      <a:pt x="35" y="90"/>
                      <a:pt x="34" y="93"/>
                      <a:pt x="32" y="94"/>
                    </a:cubicBezTo>
                    <a:cubicBezTo>
                      <a:pt x="31" y="96"/>
                      <a:pt x="28" y="96"/>
                      <a:pt x="24" y="94"/>
                    </a:cubicBezTo>
                    <a:cubicBezTo>
                      <a:pt x="23" y="93"/>
                      <a:pt x="23" y="93"/>
                      <a:pt x="22" y="92"/>
                    </a:cubicBezTo>
                    <a:cubicBezTo>
                      <a:pt x="23" y="90"/>
                      <a:pt x="24" y="87"/>
                      <a:pt x="24" y="8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Tree>
    <p:extLst>
      <p:ext uri="{BB962C8B-B14F-4D97-AF65-F5344CB8AC3E}">
        <p14:creationId xmlns:p14="http://schemas.microsoft.com/office/powerpoint/2010/main" val="2573675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（２）相談を受け付ける側の心構え③</a:t>
            </a:r>
          </a:p>
        </p:txBody>
      </p:sp>
      <p:grpSp>
        <p:nvGrpSpPr>
          <p:cNvPr id="4" name="グループ化 3">
            <a:extLst>
              <a:ext uri="{FF2B5EF4-FFF2-40B4-BE49-F238E27FC236}">
                <a16:creationId xmlns:a16="http://schemas.microsoft.com/office/drawing/2014/main" id="{BD7BC043-057A-45B2-82DE-48EAA3102338}"/>
              </a:ext>
            </a:extLst>
          </p:cNvPr>
          <p:cNvGrpSpPr/>
          <p:nvPr/>
        </p:nvGrpSpPr>
        <p:grpSpPr>
          <a:xfrm>
            <a:off x="407197" y="997286"/>
            <a:ext cx="9081803" cy="4412743"/>
            <a:chOff x="407197" y="1123810"/>
            <a:chExt cx="9081803" cy="4412743"/>
          </a:xfrm>
        </p:grpSpPr>
        <p:cxnSp>
          <p:nvCxnSpPr>
            <p:cNvPr id="7" name="直線コネクタ 6">
              <a:extLst>
                <a:ext uri="{FF2B5EF4-FFF2-40B4-BE49-F238E27FC236}">
                  <a16:creationId xmlns:a16="http://schemas.microsoft.com/office/drawing/2014/main" id="{0646E915-3DDC-4FBC-84AA-BDA870E4F086}"/>
                </a:ext>
              </a:extLst>
            </p:cNvPr>
            <p:cNvCxnSpPr/>
            <p:nvPr/>
          </p:nvCxnSpPr>
          <p:spPr>
            <a:xfrm>
              <a:off x="560512" y="1612553"/>
              <a:ext cx="0" cy="3924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505A0FB-D288-412E-9F2A-B54B85B60A21}"/>
                </a:ext>
              </a:extLst>
            </p:cNvPr>
            <p:cNvCxnSpPr>
              <a:cxnSpLocks/>
            </p:cNvCxnSpPr>
            <p:nvPr/>
          </p:nvCxnSpPr>
          <p:spPr>
            <a:xfrm rot="16200000" flipH="1">
              <a:off x="6573000" y="-1631364"/>
              <a:ext cx="0" cy="5832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C2EB656B-AAC8-4B4B-8EE9-F41CF4D8499D}"/>
                </a:ext>
              </a:extLst>
            </p:cNvPr>
            <p:cNvGrpSpPr/>
            <p:nvPr/>
          </p:nvGrpSpPr>
          <p:grpSpPr>
            <a:xfrm>
              <a:off x="407197" y="1123810"/>
              <a:ext cx="5841945" cy="557568"/>
              <a:chOff x="2288702" y="5229201"/>
              <a:chExt cx="5841945" cy="557568"/>
            </a:xfrm>
          </p:grpSpPr>
          <p:sp>
            <p:nvSpPr>
              <p:cNvPr id="8" name="正方形/長方形 7">
                <a:extLst>
                  <a:ext uri="{FF2B5EF4-FFF2-40B4-BE49-F238E27FC236}">
                    <a16:creationId xmlns:a16="http://schemas.microsoft.com/office/drawing/2014/main" id="{B1D0FE24-F6E1-4F00-AF0B-1793DAC94A6D}"/>
                  </a:ext>
                </a:extLst>
              </p:cNvPr>
              <p:cNvSpPr/>
              <p:nvPr/>
            </p:nvSpPr>
            <p:spPr>
              <a:xfrm>
                <a:off x="2360710" y="5318769"/>
                <a:ext cx="5769937" cy="468000"/>
              </a:xfrm>
              <a:prstGeom prst="rect">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5175B136-85EA-4F9C-A413-9592F0F7256E}"/>
                  </a:ext>
                </a:extLst>
              </p:cNvPr>
              <p:cNvSpPr/>
              <p:nvPr/>
            </p:nvSpPr>
            <p:spPr>
              <a:xfrm>
                <a:off x="2288702" y="5229201"/>
                <a:ext cx="5769937" cy="468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相談を受け付ける側が気をつける点</a:t>
                </a:r>
              </a:p>
            </p:txBody>
          </p:sp>
        </p:grpSp>
      </p:grpSp>
      <p:pic>
        <p:nvPicPr>
          <p:cNvPr id="13" name="グラフィックス 12" descr="役員室">
            <a:extLst>
              <a:ext uri="{FF2B5EF4-FFF2-40B4-BE49-F238E27FC236}">
                <a16:creationId xmlns:a16="http://schemas.microsoft.com/office/drawing/2014/main" id="{AE08EBB9-5974-4D08-811E-E8B070142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000" y="946278"/>
            <a:ext cx="576000" cy="576000"/>
          </a:xfrm>
          <a:prstGeom prst="rect">
            <a:avLst/>
          </a:prstGeom>
        </p:spPr>
      </p:pic>
      <p:sp>
        <p:nvSpPr>
          <p:cNvPr id="15" name="吹き出し: 四角形 14">
            <a:extLst>
              <a:ext uri="{FF2B5EF4-FFF2-40B4-BE49-F238E27FC236}">
                <a16:creationId xmlns:a16="http://schemas.microsoft.com/office/drawing/2014/main" id="{62BE6335-A94B-4B1B-B07B-56101F26E3E0}"/>
              </a:ext>
            </a:extLst>
          </p:cNvPr>
          <p:cNvSpPr/>
          <p:nvPr/>
        </p:nvSpPr>
        <p:spPr>
          <a:xfrm>
            <a:off x="2000678" y="1700808"/>
            <a:ext cx="7488826" cy="3639329"/>
          </a:xfrm>
          <a:prstGeom prst="wedgeRectCallout">
            <a:avLst>
              <a:gd name="adj1" fmla="val -54732"/>
              <a:gd name="adj2" fmla="val -37940"/>
            </a:avLst>
          </a:prstGeom>
          <a:solidFill>
            <a:schemeClr val="bg2"/>
          </a:solidFill>
          <a:ln w="285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0" numCol="1" spcCol="0" rtlCol="0" fromWordArt="0" anchor="ctr" anchorCtr="0" forceAA="0" compatLnSpc="1">
            <a:prstTxWarp prst="textNoShape">
              <a:avLst/>
            </a:prstTxWarp>
            <a:noAutofit/>
          </a:bodyPr>
          <a:lstStyle/>
          <a:p>
            <a:r>
              <a:rPr lang="en-US" altLang="ja-JP" sz="2000" b="1" dirty="0">
                <a:solidFill>
                  <a:schemeClr val="tx1"/>
                </a:solidFill>
                <a:latin typeface="游ゴシック" panose="020B0400000000000000" pitchFamily="50" charset="-128"/>
                <a:ea typeface="游ゴシック" panose="020B0400000000000000" pitchFamily="50" charset="-128"/>
              </a:rPr>
              <a:t>【</a:t>
            </a:r>
            <a:r>
              <a:rPr lang="ja-JP" altLang="en-US" sz="2000" b="1" dirty="0">
                <a:solidFill>
                  <a:schemeClr val="tx1"/>
                </a:solidFill>
                <a:latin typeface="游ゴシック" panose="020B0400000000000000" pitchFamily="50" charset="-128"/>
                <a:ea typeface="游ゴシック" panose="020B0400000000000000" pitchFamily="50" charset="-128"/>
              </a:rPr>
              <a:t>聞き方・態度</a:t>
            </a:r>
            <a:r>
              <a:rPr lang="en-US" altLang="ja-JP" sz="2000" b="1" dirty="0">
                <a:solidFill>
                  <a:schemeClr val="tx1"/>
                </a:solidFill>
                <a:latin typeface="游ゴシック" panose="020B0400000000000000" pitchFamily="50" charset="-128"/>
                <a:ea typeface="游ゴシック" panose="020B0400000000000000" pitchFamily="50" charset="-128"/>
              </a:rPr>
              <a:t>】</a:t>
            </a:r>
          </a:p>
          <a:p>
            <a:pPr marL="342900" indent="-342900">
              <a:buFont typeface="Wingdings" panose="05000000000000000000" pitchFamily="2" charset="2"/>
              <a:buChar char="ü"/>
            </a:pPr>
            <a:r>
              <a:rPr lang="ja-JP" altLang="en-US" sz="2000" b="1" u="sng" dirty="0">
                <a:solidFill>
                  <a:schemeClr val="tx1"/>
                </a:solidFill>
                <a:latin typeface="游ゴシック" panose="020B0400000000000000" pitchFamily="50" charset="-128"/>
                <a:ea typeface="游ゴシック" panose="020B0400000000000000" pitchFamily="50" charset="-128"/>
              </a:rPr>
              <a:t>まずは話を受け止める、という姿勢</a:t>
            </a:r>
            <a:r>
              <a:rPr lang="ja-JP" altLang="en-US" sz="2000" dirty="0">
                <a:solidFill>
                  <a:schemeClr val="tx1"/>
                </a:solidFill>
                <a:latin typeface="游ゴシック" panose="020B0400000000000000" pitchFamily="50" charset="-128"/>
                <a:ea typeface="游ゴシック" panose="020B0400000000000000" pitchFamily="50" charset="-128"/>
              </a:rPr>
              <a:t>を示して、相談者が話をするのをためらわないように気をつけましょう。</a:t>
            </a:r>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ü"/>
            </a:pPr>
            <a:r>
              <a:rPr lang="ja-JP" altLang="en-US" sz="2000" dirty="0">
                <a:solidFill>
                  <a:schemeClr val="tx1"/>
                </a:solidFill>
                <a:latin typeface="游ゴシック" panose="020B0400000000000000" pitchFamily="50" charset="-128"/>
                <a:ea typeface="游ゴシック" panose="020B0400000000000000" pitchFamily="50" charset="-128"/>
              </a:rPr>
              <a:t>相談内容によっては、相談者が実際に感じている負担と、相談を受ける側が想像する負担の程度に</a:t>
            </a:r>
            <a:r>
              <a:rPr lang="ja-JP" altLang="en-US" sz="2000" b="1" u="sng" dirty="0">
                <a:solidFill>
                  <a:schemeClr val="tx1"/>
                </a:solidFill>
                <a:latin typeface="游ゴシック" panose="020B0400000000000000" pitchFamily="50" charset="-128"/>
                <a:ea typeface="游ゴシック" panose="020B0400000000000000" pitchFamily="50" charset="-128"/>
              </a:rPr>
              <a:t>ギャップがある場合</a:t>
            </a:r>
            <a:r>
              <a:rPr lang="ja-JP" altLang="en-US" sz="2000" dirty="0">
                <a:solidFill>
                  <a:schemeClr val="tx1"/>
                </a:solidFill>
                <a:latin typeface="游ゴシック" panose="020B0400000000000000" pitchFamily="50" charset="-128"/>
                <a:ea typeface="游ゴシック" panose="020B0400000000000000" pitchFamily="50" charset="-128"/>
              </a:rPr>
              <a:t>もあることに気をつけましょう。</a:t>
            </a:r>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ü"/>
            </a:pPr>
            <a:r>
              <a:rPr lang="ja-JP" altLang="en-US" sz="2000" dirty="0">
                <a:solidFill>
                  <a:schemeClr val="tx1"/>
                </a:solidFill>
                <a:latin typeface="游ゴシック" panose="020B0400000000000000" pitchFamily="50" charset="-128"/>
                <a:ea typeface="游ゴシック" panose="020B0400000000000000" pitchFamily="50" charset="-128"/>
              </a:rPr>
              <a:t>相談者が内心では強いショックを受けている場合もあります。</a:t>
            </a:r>
            <a:r>
              <a:rPr lang="ja-JP" altLang="en-US" sz="2000" b="1" u="sng" dirty="0">
                <a:solidFill>
                  <a:schemeClr val="tx1"/>
                </a:solidFill>
                <a:latin typeface="游ゴシック" panose="020B0400000000000000" pitchFamily="50" charset="-128"/>
                <a:ea typeface="游ゴシック" panose="020B0400000000000000" pitchFamily="50" charset="-128"/>
              </a:rPr>
              <a:t>相談者を否定するようなことや、さらに傷つけるような言動をとらない</a:t>
            </a:r>
            <a:r>
              <a:rPr lang="ja-JP" altLang="en-US" sz="2000" dirty="0">
                <a:solidFill>
                  <a:schemeClr val="tx1"/>
                </a:solidFill>
                <a:latin typeface="游ゴシック" panose="020B0400000000000000" pitchFamily="50" charset="-128"/>
                <a:ea typeface="游ゴシック" panose="020B0400000000000000" pitchFamily="50" charset="-128"/>
              </a:rPr>
              <a:t>ように注意しましょう。</a:t>
            </a:r>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ü"/>
            </a:pPr>
            <a:r>
              <a:rPr lang="ja-JP" altLang="en-US" sz="2000" dirty="0">
                <a:solidFill>
                  <a:schemeClr val="tx1"/>
                </a:solidFill>
                <a:latin typeface="游ゴシック" panose="020B0400000000000000" pitchFamily="50" charset="-128"/>
                <a:ea typeface="游ゴシック" panose="020B0400000000000000" pitchFamily="50" charset="-128"/>
              </a:rPr>
              <a:t>周囲に人がいると相談しづらいこともあります。</a:t>
            </a:r>
            <a:r>
              <a:rPr lang="ja-JP" altLang="en-US" sz="2000" b="1" u="sng" dirty="0">
                <a:solidFill>
                  <a:schemeClr val="tx1"/>
                </a:solidFill>
                <a:latin typeface="游ゴシック" panose="020B0400000000000000" pitchFamily="50" charset="-128"/>
                <a:ea typeface="游ゴシック" panose="020B0400000000000000" pitchFamily="50" charset="-128"/>
              </a:rPr>
              <a:t>安心して相談できる環境づくり</a:t>
            </a:r>
            <a:r>
              <a:rPr lang="ja-JP" altLang="en-US" sz="2000" dirty="0">
                <a:solidFill>
                  <a:schemeClr val="tx1"/>
                </a:solidFill>
                <a:latin typeface="游ゴシック" panose="020B0400000000000000" pitchFamily="50" charset="-128"/>
                <a:ea typeface="游ゴシック" panose="020B0400000000000000" pitchFamily="50" charset="-128"/>
              </a:rPr>
              <a:t>も大切です。</a:t>
            </a:r>
          </a:p>
        </p:txBody>
      </p:sp>
      <p:grpSp>
        <p:nvGrpSpPr>
          <p:cNvPr id="16" name="グループ化 15">
            <a:extLst>
              <a:ext uri="{FF2B5EF4-FFF2-40B4-BE49-F238E27FC236}">
                <a16:creationId xmlns:a16="http://schemas.microsoft.com/office/drawing/2014/main" id="{82E4F267-53EC-419C-B22F-34206E8F0DDD}"/>
              </a:ext>
            </a:extLst>
          </p:cNvPr>
          <p:cNvGrpSpPr/>
          <p:nvPr/>
        </p:nvGrpSpPr>
        <p:grpSpPr>
          <a:xfrm>
            <a:off x="632520" y="5429708"/>
            <a:ext cx="8720260" cy="1095636"/>
            <a:chOff x="410400" y="4581128"/>
            <a:chExt cx="8720260" cy="1095636"/>
          </a:xfrm>
        </p:grpSpPr>
        <p:sp>
          <p:nvSpPr>
            <p:cNvPr id="17" name="正方形/長方形 16">
              <a:extLst>
                <a:ext uri="{FF2B5EF4-FFF2-40B4-BE49-F238E27FC236}">
                  <a16:creationId xmlns:a16="http://schemas.microsoft.com/office/drawing/2014/main" id="{E4F4056C-2210-46E7-B29E-391A156E69E5}"/>
                </a:ext>
              </a:extLst>
            </p:cNvPr>
            <p:cNvSpPr/>
            <p:nvPr/>
          </p:nvSpPr>
          <p:spPr>
            <a:xfrm>
              <a:off x="410400" y="4746381"/>
              <a:ext cx="8720260" cy="930383"/>
            </a:xfrm>
            <a:prstGeom prst="rect">
              <a:avLst/>
            </a:prstGeom>
            <a:noFill/>
            <a:ln w="34925" cap="rnd">
              <a:solidFill>
                <a:schemeClr val="accent6">
                  <a:lumMod val="60000"/>
                  <a:lumOff val="40000"/>
                </a:schemeClr>
              </a:solidFill>
              <a:prstDash val="sysDot"/>
              <a:round/>
            </a:ln>
          </p:spPr>
          <p:style>
            <a:lnRef idx="2">
              <a:schemeClr val="accent6"/>
            </a:lnRef>
            <a:fillRef idx="1">
              <a:schemeClr val="lt1"/>
            </a:fillRef>
            <a:effectRef idx="0">
              <a:schemeClr val="accent6"/>
            </a:effectRef>
            <a:fontRef idx="minor">
              <a:schemeClr val="dk1"/>
            </a:fontRef>
          </p:style>
          <p:txBody>
            <a:bodyPr lIns="72000" rIns="72000" bIns="36000" rtlCol="0" anchor="ctr"/>
            <a:lstStyle/>
            <a:p>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12BF618A-4545-4591-8389-3DAD57B11CC9}"/>
                </a:ext>
              </a:extLst>
            </p:cNvPr>
            <p:cNvSpPr/>
            <p:nvPr/>
          </p:nvSpPr>
          <p:spPr>
            <a:xfrm>
              <a:off x="841550" y="4616734"/>
              <a:ext cx="1122067" cy="329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lIns="72000" rIns="72000" bIns="36000" rtlCol="0" anchor="ctr"/>
            <a:lstStyle/>
            <a:p>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53A932F8-E79A-400C-B847-749D6D2391AB}"/>
                </a:ext>
              </a:extLst>
            </p:cNvPr>
            <p:cNvSpPr txBox="1"/>
            <p:nvPr/>
          </p:nvSpPr>
          <p:spPr>
            <a:xfrm>
              <a:off x="950613" y="4581128"/>
              <a:ext cx="1122067" cy="400110"/>
            </a:xfrm>
            <a:prstGeom prst="rect">
              <a:avLst/>
            </a:prstGeom>
            <a:noFill/>
          </p:spPr>
          <p:txBody>
            <a:bodyPr wrap="square" rtlCol="0">
              <a:spAutoFit/>
            </a:bodyPr>
            <a:lstStyle/>
            <a:p>
              <a:r>
                <a:rPr kumimoji="1" lang="ja-JP" altLang="en-US" sz="2000" b="1" dirty="0">
                  <a:ln w="6350">
                    <a:solidFill>
                      <a:schemeClr val="accent5">
                        <a:lumMod val="60000"/>
                        <a:lumOff val="40000"/>
                      </a:schemeClr>
                    </a:solidFill>
                    <a:prstDash val="solid"/>
                  </a:ln>
                  <a:solidFill>
                    <a:schemeClr val="accent6">
                      <a:lumMod val="60000"/>
                      <a:lumOff val="40000"/>
                    </a:schemeClr>
                  </a:solidFill>
                  <a:effectLst>
                    <a:outerShdw dist="38100" dir="2700000" algn="tl" rotWithShape="0">
                      <a:schemeClr val="accent5">
                        <a:lumMod val="60000"/>
                        <a:lumOff val="40000"/>
                      </a:schemeClr>
                    </a:outerShdw>
                  </a:effectLst>
                  <a:latin typeface="游ゴシック" panose="020B0400000000000000" pitchFamily="50" charset="-128"/>
                  <a:ea typeface="游ゴシック" panose="020B0400000000000000" pitchFamily="50" charset="-128"/>
                  <a:cs typeface="メイリオ" panose="020B0604030504040204" pitchFamily="50" charset="-128"/>
                </a:rPr>
                <a:t>留意点</a:t>
              </a:r>
            </a:p>
          </p:txBody>
        </p:sp>
        <p:grpSp>
          <p:nvGrpSpPr>
            <p:cNvPr id="20" name="Group 90">
              <a:extLst>
                <a:ext uri="{FF2B5EF4-FFF2-40B4-BE49-F238E27FC236}">
                  <a16:creationId xmlns:a16="http://schemas.microsoft.com/office/drawing/2014/main" id="{C1AA5D46-D18B-4C94-A004-56F54DB8B672}"/>
                </a:ext>
              </a:extLst>
            </p:cNvPr>
            <p:cNvGrpSpPr>
              <a:grpSpLocks noChangeAspect="1"/>
            </p:cNvGrpSpPr>
            <p:nvPr/>
          </p:nvGrpSpPr>
          <p:grpSpPr bwMode="auto">
            <a:xfrm flipH="1">
              <a:off x="512256" y="4655660"/>
              <a:ext cx="422120" cy="229018"/>
              <a:chOff x="881" y="2359"/>
              <a:chExt cx="470" cy="255"/>
            </a:xfrm>
          </p:grpSpPr>
          <p:sp>
            <p:nvSpPr>
              <p:cNvPr id="22" name="Freeform 91">
                <a:extLst>
                  <a:ext uri="{FF2B5EF4-FFF2-40B4-BE49-F238E27FC236}">
                    <a16:creationId xmlns:a16="http://schemas.microsoft.com/office/drawing/2014/main" id="{C040465F-8FA3-40F0-8B05-44201F01ADEB}"/>
                  </a:ext>
                </a:extLst>
              </p:cNvPr>
              <p:cNvSpPr>
                <a:spLocks noChangeAspect="1"/>
              </p:cNvSpPr>
              <p:nvPr/>
            </p:nvSpPr>
            <p:spPr bwMode="gray">
              <a:xfrm rot="21600000">
                <a:off x="1060" y="2431"/>
                <a:ext cx="132" cy="50"/>
              </a:xfrm>
              <a:custGeom>
                <a:avLst/>
                <a:gdLst>
                  <a:gd name="T0" fmla="*/ 0 w 70"/>
                  <a:gd name="T1" fmla="*/ 14 h 26"/>
                  <a:gd name="T2" fmla="*/ 13 w 70"/>
                  <a:gd name="T3" fmla="*/ 0 h 26"/>
                  <a:gd name="T4" fmla="*/ 57 w 70"/>
                  <a:gd name="T5" fmla="*/ 0 h 26"/>
                  <a:gd name="T6" fmla="*/ 70 w 70"/>
                  <a:gd name="T7" fmla="*/ 14 h 26"/>
                  <a:gd name="T8" fmla="*/ 57 w 70"/>
                  <a:gd name="T9" fmla="*/ 26 h 26"/>
                  <a:gd name="T10" fmla="*/ 13 w 70"/>
                  <a:gd name="T11" fmla="*/ 26 h 26"/>
                  <a:gd name="T12" fmla="*/ 0 w 70"/>
                  <a:gd name="T13" fmla="*/ 14 h 26"/>
                </a:gdLst>
                <a:ahLst/>
                <a:cxnLst>
                  <a:cxn ang="0">
                    <a:pos x="T0" y="T1"/>
                  </a:cxn>
                  <a:cxn ang="0">
                    <a:pos x="T2" y="T3"/>
                  </a:cxn>
                  <a:cxn ang="0">
                    <a:pos x="T4" y="T5"/>
                  </a:cxn>
                  <a:cxn ang="0">
                    <a:pos x="T6" y="T7"/>
                  </a:cxn>
                  <a:cxn ang="0">
                    <a:pos x="T8" y="T9"/>
                  </a:cxn>
                  <a:cxn ang="0">
                    <a:pos x="T10" y="T11"/>
                  </a:cxn>
                  <a:cxn ang="0">
                    <a:pos x="T12" y="T13"/>
                  </a:cxn>
                </a:cxnLst>
                <a:rect l="0" t="0" r="r" b="b"/>
                <a:pathLst>
                  <a:path w="70" h="26">
                    <a:moveTo>
                      <a:pt x="0" y="14"/>
                    </a:moveTo>
                    <a:cubicBezTo>
                      <a:pt x="0" y="7"/>
                      <a:pt x="6" y="0"/>
                      <a:pt x="13" y="0"/>
                    </a:cubicBezTo>
                    <a:cubicBezTo>
                      <a:pt x="57" y="0"/>
                      <a:pt x="57" y="0"/>
                      <a:pt x="57" y="0"/>
                    </a:cubicBezTo>
                    <a:cubicBezTo>
                      <a:pt x="65" y="0"/>
                      <a:pt x="70" y="7"/>
                      <a:pt x="70" y="14"/>
                    </a:cubicBezTo>
                    <a:cubicBezTo>
                      <a:pt x="70" y="20"/>
                      <a:pt x="65" y="26"/>
                      <a:pt x="57" y="26"/>
                    </a:cubicBezTo>
                    <a:cubicBezTo>
                      <a:pt x="13" y="26"/>
                      <a:pt x="13" y="26"/>
                      <a:pt x="13" y="26"/>
                    </a:cubicBezTo>
                    <a:cubicBezTo>
                      <a:pt x="6" y="26"/>
                      <a:pt x="0" y="20"/>
                      <a:pt x="0" y="14"/>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92">
                <a:extLst>
                  <a:ext uri="{FF2B5EF4-FFF2-40B4-BE49-F238E27FC236}">
                    <a16:creationId xmlns:a16="http://schemas.microsoft.com/office/drawing/2014/main" id="{DB37E653-798F-45E8-B4AA-C7CAB6B5AFF6}"/>
                  </a:ext>
                </a:extLst>
              </p:cNvPr>
              <p:cNvSpPr>
                <a:spLocks noChangeAspect="1"/>
              </p:cNvSpPr>
              <p:nvPr/>
            </p:nvSpPr>
            <p:spPr bwMode="gray">
              <a:xfrm rot="21600000">
                <a:off x="1072" y="2493"/>
                <a:ext cx="120" cy="50"/>
              </a:xfrm>
              <a:custGeom>
                <a:avLst/>
                <a:gdLst>
                  <a:gd name="T0" fmla="*/ 0 w 64"/>
                  <a:gd name="T1" fmla="*/ 13 h 26"/>
                  <a:gd name="T2" fmla="*/ 13 w 64"/>
                  <a:gd name="T3" fmla="*/ 0 h 26"/>
                  <a:gd name="T4" fmla="*/ 51 w 64"/>
                  <a:gd name="T5" fmla="*/ 0 h 26"/>
                  <a:gd name="T6" fmla="*/ 64 w 64"/>
                  <a:gd name="T7" fmla="*/ 13 h 26"/>
                  <a:gd name="T8" fmla="*/ 51 w 64"/>
                  <a:gd name="T9" fmla="*/ 26 h 26"/>
                  <a:gd name="T10" fmla="*/ 13 w 64"/>
                  <a:gd name="T11" fmla="*/ 26 h 26"/>
                  <a:gd name="T12" fmla="*/ 0 w 64"/>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0" y="13"/>
                    </a:moveTo>
                    <a:cubicBezTo>
                      <a:pt x="0" y="6"/>
                      <a:pt x="6" y="0"/>
                      <a:pt x="13" y="0"/>
                    </a:cubicBezTo>
                    <a:cubicBezTo>
                      <a:pt x="51" y="0"/>
                      <a:pt x="51" y="0"/>
                      <a:pt x="51" y="0"/>
                    </a:cubicBezTo>
                    <a:cubicBezTo>
                      <a:pt x="59" y="0"/>
                      <a:pt x="64" y="6"/>
                      <a:pt x="64" y="13"/>
                    </a:cubicBezTo>
                    <a:cubicBezTo>
                      <a:pt x="64" y="20"/>
                      <a:pt x="59" y="26"/>
                      <a:pt x="51" y="26"/>
                    </a:cubicBezTo>
                    <a:cubicBezTo>
                      <a:pt x="13" y="26"/>
                      <a:pt x="13" y="26"/>
                      <a:pt x="13" y="26"/>
                    </a:cubicBezTo>
                    <a:cubicBezTo>
                      <a:pt x="6" y="26"/>
                      <a:pt x="0" y="20"/>
                      <a:pt x="0" y="13"/>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93">
                <a:extLst>
                  <a:ext uri="{FF2B5EF4-FFF2-40B4-BE49-F238E27FC236}">
                    <a16:creationId xmlns:a16="http://schemas.microsoft.com/office/drawing/2014/main" id="{84D982D9-94FF-4D39-A485-DB7049D667E0}"/>
                  </a:ext>
                </a:extLst>
              </p:cNvPr>
              <p:cNvSpPr>
                <a:spLocks noChangeAspect="1"/>
              </p:cNvSpPr>
              <p:nvPr/>
            </p:nvSpPr>
            <p:spPr bwMode="gray">
              <a:xfrm rot="21600000">
                <a:off x="1094" y="2554"/>
                <a:ext cx="98" cy="49"/>
              </a:xfrm>
              <a:custGeom>
                <a:avLst/>
                <a:gdLst>
                  <a:gd name="T0" fmla="*/ 0 w 52"/>
                  <a:gd name="T1" fmla="*/ 13 h 26"/>
                  <a:gd name="T2" fmla="*/ 13 w 52"/>
                  <a:gd name="T3" fmla="*/ 0 h 26"/>
                  <a:gd name="T4" fmla="*/ 39 w 52"/>
                  <a:gd name="T5" fmla="*/ 0 h 26"/>
                  <a:gd name="T6" fmla="*/ 52 w 52"/>
                  <a:gd name="T7" fmla="*/ 13 h 26"/>
                  <a:gd name="T8" fmla="*/ 39 w 52"/>
                  <a:gd name="T9" fmla="*/ 26 h 26"/>
                  <a:gd name="T10" fmla="*/ 13 w 52"/>
                  <a:gd name="T11" fmla="*/ 26 h 26"/>
                  <a:gd name="T12" fmla="*/ 0 w 52"/>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52" h="26">
                    <a:moveTo>
                      <a:pt x="0" y="13"/>
                    </a:moveTo>
                    <a:cubicBezTo>
                      <a:pt x="0" y="6"/>
                      <a:pt x="6" y="0"/>
                      <a:pt x="13" y="0"/>
                    </a:cubicBezTo>
                    <a:cubicBezTo>
                      <a:pt x="39" y="0"/>
                      <a:pt x="39" y="0"/>
                      <a:pt x="39" y="0"/>
                    </a:cubicBezTo>
                    <a:cubicBezTo>
                      <a:pt x="47" y="0"/>
                      <a:pt x="52" y="6"/>
                      <a:pt x="52" y="13"/>
                    </a:cubicBezTo>
                    <a:cubicBezTo>
                      <a:pt x="52" y="20"/>
                      <a:pt x="47" y="26"/>
                      <a:pt x="39" y="26"/>
                    </a:cubicBezTo>
                    <a:cubicBezTo>
                      <a:pt x="13" y="26"/>
                      <a:pt x="13" y="26"/>
                      <a:pt x="13" y="26"/>
                    </a:cubicBezTo>
                    <a:cubicBezTo>
                      <a:pt x="6" y="26"/>
                      <a:pt x="0" y="20"/>
                      <a:pt x="0" y="13"/>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94">
                <a:extLst>
                  <a:ext uri="{FF2B5EF4-FFF2-40B4-BE49-F238E27FC236}">
                    <a16:creationId xmlns:a16="http://schemas.microsoft.com/office/drawing/2014/main" id="{7A6A78A8-7B46-47F1-96A0-D6C75E0C5484}"/>
                  </a:ext>
                </a:extLst>
              </p:cNvPr>
              <p:cNvSpPr>
                <a:spLocks noChangeAspect="1"/>
              </p:cNvSpPr>
              <p:nvPr/>
            </p:nvSpPr>
            <p:spPr bwMode="gray">
              <a:xfrm>
                <a:off x="881" y="2359"/>
                <a:ext cx="470" cy="255"/>
              </a:xfrm>
              <a:custGeom>
                <a:avLst/>
                <a:gdLst>
                  <a:gd name="T0" fmla="*/ 234 w 249"/>
                  <a:gd name="T1" fmla="*/ 25 h 135"/>
                  <a:gd name="T2" fmla="*/ 176 w 249"/>
                  <a:gd name="T3" fmla="*/ 0 h 135"/>
                  <a:gd name="T4" fmla="*/ 19 w 249"/>
                  <a:gd name="T5" fmla="*/ 0 h 135"/>
                  <a:gd name="T6" fmla="*/ 0 w 249"/>
                  <a:gd name="T7" fmla="*/ 19 h 135"/>
                  <a:gd name="T8" fmla="*/ 19 w 249"/>
                  <a:gd name="T9" fmla="*/ 38 h 135"/>
                  <a:gd name="T10" fmla="*/ 94 w 249"/>
                  <a:gd name="T11" fmla="*/ 38 h 135"/>
                  <a:gd name="T12" fmla="*/ 89 w 249"/>
                  <a:gd name="T13" fmla="*/ 51 h 135"/>
                  <a:gd name="T14" fmla="*/ 101 w 249"/>
                  <a:gd name="T15" fmla="*/ 70 h 135"/>
                  <a:gd name="T16" fmla="*/ 95 w 249"/>
                  <a:gd name="T17" fmla="*/ 84 h 135"/>
                  <a:gd name="T18" fmla="*/ 112 w 249"/>
                  <a:gd name="T19" fmla="*/ 103 h 135"/>
                  <a:gd name="T20" fmla="*/ 107 w 249"/>
                  <a:gd name="T21" fmla="*/ 116 h 135"/>
                  <a:gd name="T22" fmla="*/ 126 w 249"/>
                  <a:gd name="T23" fmla="*/ 135 h 135"/>
                  <a:gd name="T24" fmla="*/ 195 w 249"/>
                  <a:gd name="T25" fmla="*/ 135 h 135"/>
                  <a:gd name="T26" fmla="*/ 243 w 249"/>
                  <a:gd name="T27" fmla="*/ 97 h 135"/>
                  <a:gd name="T28" fmla="*/ 234 w 249"/>
                  <a:gd name="T29" fmla="*/ 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135">
                    <a:moveTo>
                      <a:pt x="234" y="25"/>
                    </a:moveTo>
                    <a:cubicBezTo>
                      <a:pt x="223" y="8"/>
                      <a:pt x="202" y="2"/>
                      <a:pt x="176" y="0"/>
                    </a:cubicBezTo>
                    <a:cubicBezTo>
                      <a:pt x="181" y="0"/>
                      <a:pt x="19" y="0"/>
                      <a:pt x="19" y="0"/>
                    </a:cubicBezTo>
                    <a:cubicBezTo>
                      <a:pt x="9" y="0"/>
                      <a:pt x="0" y="8"/>
                      <a:pt x="0" y="19"/>
                    </a:cubicBezTo>
                    <a:cubicBezTo>
                      <a:pt x="0" y="30"/>
                      <a:pt x="9" y="38"/>
                      <a:pt x="19" y="38"/>
                    </a:cubicBezTo>
                    <a:cubicBezTo>
                      <a:pt x="19" y="38"/>
                      <a:pt x="63" y="38"/>
                      <a:pt x="94" y="38"/>
                    </a:cubicBezTo>
                    <a:cubicBezTo>
                      <a:pt x="91" y="42"/>
                      <a:pt x="89" y="47"/>
                      <a:pt x="89" y="51"/>
                    </a:cubicBezTo>
                    <a:cubicBezTo>
                      <a:pt x="89" y="60"/>
                      <a:pt x="95" y="67"/>
                      <a:pt x="101" y="70"/>
                    </a:cubicBezTo>
                    <a:cubicBezTo>
                      <a:pt x="98" y="73"/>
                      <a:pt x="95" y="78"/>
                      <a:pt x="95" y="84"/>
                    </a:cubicBezTo>
                    <a:cubicBezTo>
                      <a:pt x="95" y="94"/>
                      <a:pt x="103" y="101"/>
                      <a:pt x="112" y="103"/>
                    </a:cubicBezTo>
                    <a:cubicBezTo>
                      <a:pt x="109" y="106"/>
                      <a:pt x="107" y="110"/>
                      <a:pt x="107" y="116"/>
                    </a:cubicBezTo>
                    <a:cubicBezTo>
                      <a:pt x="107" y="127"/>
                      <a:pt x="115" y="135"/>
                      <a:pt x="126" y="135"/>
                    </a:cubicBezTo>
                    <a:cubicBezTo>
                      <a:pt x="195" y="135"/>
                      <a:pt x="195" y="135"/>
                      <a:pt x="195" y="135"/>
                    </a:cubicBezTo>
                    <a:cubicBezTo>
                      <a:pt x="220" y="135"/>
                      <a:pt x="239" y="116"/>
                      <a:pt x="243" y="97"/>
                    </a:cubicBezTo>
                    <a:cubicBezTo>
                      <a:pt x="249" y="67"/>
                      <a:pt x="245" y="42"/>
                      <a:pt x="234" y="25"/>
                    </a:cubicBezTo>
                    <a:close/>
                  </a:path>
                </a:pathLst>
              </a:custGeom>
              <a:solidFill>
                <a:schemeClr val="accent6">
                  <a:lumMod val="60000"/>
                  <a:lumOff val="40000"/>
                </a:schemeClr>
              </a:solidFill>
              <a:ln w="28575">
                <a:solidFill>
                  <a:schemeClr val="accent5">
                    <a:lumMod val="60000"/>
                    <a:lumOff val="40000"/>
                  </a:schemeClr>
                </a:solidFill>
                <a:round/>
                <a:headEnd/>
                <a:tailEnd/>
              </a:ln>
            </p:spPr>
            <p:txBody>
              <a:bodyPr/>
              <a:lstStyle/>
              <a:p>
                <a:endParaRPr lang="ja-JP" altLang="en-US" dirty="0"/>
              </a:p>
            </p:txBody>
          </p:sp>
          <p:sp>
            <p:nvSpPr>
              <p:cNvPr id="26" name="Freeform 95">
                <a:extLst>
                  <a:ext uri="{FF2B5EF4-FFF2-40B4-BE49-F238E27FC236}">
                    <a16:creationId xmlns:a16="http://schemas.microsoft.com/office/drawing/2014/main" id="{3005CABD-3920-4D3B-B49C-03521E7E5FCC}"/>
                  </a:ext>
                </a:extLst>
              </p:cNvPr>
              <p:cNvSpPr>
                <a:spLocks noChangeAspect="1"/>
              </p:cNvSpPr>
              <p:nvPr/>
            </p:nvSpPr>
            <p:spPr bwMode="gray">
              <a:xfrm rot="21600000">
                <a:off x="1060" y="2431"/>
                <a:ext cx="132" cy="50"/>
              </a:xfrm>
              <a:custGeom>
                <a:avLst/>
                <a:gdLst>
                  <a:gd name="T0" fmla="*/ 0 w 70"/>
                  <a:gd name="T1" fmla="*/ 14 h 26"/>
                  <a:gd name="T2" fmla="*/ 13 w 70"/>
                  <a:gd name="T3" fmla="*/ 0 h 26"/>
                  <a:gd name="T4" fmla="*/ 57 w 70"/>
                  <a:gd name="T5" fmla="*/ 0 h 26"/>
                  <a:gd name="T6" fmla="*/ 70 w 70"/>
                  <a:gd name="T7" fmla="*/ 14 h 26"/>
                  <a:gd name="T8" fmla="*/ 57 w 70"/>
                  <a:gd name="T9" fmla="*/ 26 h 26"/>
                  <a:gd name="T10" fmla="*/ 13 w 70"/>
                  <a:gd name="T11" fmla="*/ 26 h 26"/>
                  <a:gd name="T12" fmla="*/ 0 w 70"/>
                  <a:gd name="T13" fmla="*/ 14 h 26"/>
                </a:gdLst>
                <a:ahLst/>
                <a:cxnLst>
                  <a:cxn ang="0">
                    <a:pos x="T0" y="T1"/>
                  </a:cxn>
                  <a:cxn ang="0">
                    <a:pos x="T2" y="T3"/>
                  </a:cxn>
                  <a:cxn ang="0">
                    <a:pos x="T4" y="T5"/>
                  </a:cxn>
                  <a:cxn ang="0">
                    <a:pos x="T6" y="T7"/>
                  </a:cxn>
                  <a:cxn ang="0">
                    <a:pos x="T8" y="T9"/>
                  </a:cxn>
                  <a:cxn ang="0">
                    <a:pos x="T10" y="T11"/>
                  </a:cxn>
                  <a:cxn ang="0">
                    <a:pos x="T12" y="T13"/>
                  </a:cxn>
                </a:cxnLst>
                <a:rect l="0" t="0" r="r" b="b"/>
                <a:pathLst>
                  <a:path w="70" h="26">
                    <a:moveTo>
                      <a:pt x="0" y="14"/>
                    </a:moveTo>
                    <a:cubicBezTo>
                      <a:pt x="0" y="7"/>
                      <a:pt x="6" y="0"/>
                      <a:pt x="13" y="0"/>
                    </a:cubicBezTo>
                    <a:cubicBezTo>
                      <a:pt x="57" y="0"/>
                      <a:pt x="57" y="0"/>
                      <a:pt x="57" y="0"/>
                    </a:cubicBezTo>
                    <a:cubicBezTo>
                      <a:pt x="65" y="0"/>
                      <a:pt x="70" y="7"/>
                      <a:pt x="70" y="14"/>
                    </a:cubicBezTo>
                    <a:cubicBezTo>
                      <a:pt x="70" y="20"/>
                      <a:pt x="65" y="26"/>
                      <a:pt x="57" y="26"/>
                    </a:cubicBezTo>
                    <a:cubicBezTo>
                      <a:pt x="13" y="26"/>
                      <a:pt x="13" y="26"/>
                      <a:pt x="13" y="26"/>
                    </a:cubicBezTo>
                    <a:cubicBezTo>
                      <a:pt x="6" y="26"/>
                      <a:pt x="0" y="20"/>
                      <a:pt x="0" y="14"/>
                    </a:cubicBezTo>
                  </a:path>
                </a:pathLst>
              </a:custGeom>
              <a:solidFill>
                <a:schemeClr val="accent6">
                  <a:lumMod val="60000"/>
                  <a:lumOff val="40000"/>
                </a:schemeClr>
              </a:solidFill>
              <a:ln w="9525">
                <a:solidFill>
                  <a:schemeClr val="accent5">
                    <a:lumMod val="60000"/>
                    <a:lumOff val="40000"/>
                  </a:schemeClr>
                </a:solidFill>
                <a:round/>
                <a:headEnd/>
                <a:tailEnd/>
              </a:ln>
            </p:spPr>
            <p:txBody>
              <a:bodyPr/>
              <a:lstStyle/>
              <a:p>
                <a:endParaRPr lang="ja-JP" altLang="en-US"/>
              </a:p>
            </p:txBody>
          </p:sp>
          <p:sp>
            <p:nvSpPr>
              <p:cNvPr id="27" name="Freeform 96">
                <a:extLst>
                  <a:ext uri="{FF2B5EF4-FFF2-40B4-BE49-F238E27FC236}">
                    <a16:creationId xmlns:a16="http://schemas.microsoft.com/office/drawing/2014/main" id="{5A5EA6E1-F2AC-4BA3-9102-744301743442}"/>
                  </a:ext>
                </a:extLst>
              </p:cNvPr>
              <p:cNvSpPr>
                <a:spLocks noChangeAspect="1"/>
              </p:cNvSpPr>
              <p:nvPr/>
            </p:nvSpPr>
            <p:spPr bwMode="gray">
              <a:xfrm>
                <a:off x="1064" y="2493"/>
                <a:ext cx="120" cy="50"/>
              </a:xfrm>
              <a:custGeom>
                <a:avLst/>
                <a:gdLst>
                  <a:gd name="T0" fmla="*/ 0 w 64"/>
                  <a:gd name="T1" fmla="*/ 13 h 26"/>
                  <a:gd name="T2" fmla="*/ 13 w 64"/>
                  <a:gd name="T3" fmla="*/ 0 h 26"/>
                  <a:gd name="T4" fmla="*/ 51 w 64"/>
                  <a:gd name="T5" fmla="*/ 0 h 26"/>
                  <a:gd name="T6" fmla="*/ 64 w 64"/>
                  <a:gd name="T7" fmla="*/ 13 h 26"/>
                  <a:gd name="T8" fmla="*/ 51 w 64"/>
                  <a:gd name="T9" fmla="*/ 26 h 26"/>
                  <a:gd name="T10" fmla="*/ 13 w 64"/>
                  <a:gd name="T11" fmla="*/ 26 h 26"/>
                  <a:gd name="T12" fmla="*/ 0 w 64"/>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0" y="13"/>
                    </a:moveTo>
                    <a:cubicBezTo>
                      <a:pt x="0" y="6"/>
                      <a:pt x="6" y="0"/>
                      <a:pt x="13" y="0"/>
                    </a:cubicBezTo>
                    <a:cubicBezTo>
                      <a:pt x="51" y="0"/>
                      <a:pt x="51" y="0"/>
                      <a:pt x="51" y="0"/>
                    </a:cubicBezTo>
                    <a:cubicBezTo>
                      <a:pt x="59" y="0"/>
                      <a:pt x="64" y="6"/>
                      <a:pt x="64" y="13"/>
                    </a:cubicBezTo>
                    <a:cubicBezTo>
                      <a:pt x="64" y="20"/>
                      <a:pt x="59" y="26"/>
                      <a:pt x="51" y="26"/>
                    </a:cubicBezTo>
                    <a:cubicBezTo>
                      <a:pt x="13" y="26"/>
                      <a:pt x="13" y="26"/>
                      <a:pt x="13" y="26"/>
                    </a:cubicBezTo>
                    <a:cubicBezTo>
                      <a:pt x="6" y="26"/>
                      <a:pt x="0" y="20"/>
                      <a:pt x="0" y="13"/>
                    </a:cubicBezTo>
                  </a:path>
                </a:pathLst>
              </a:custGeom>
              <a:solidFill>
                <a:schemeClr val="accent6">
                  <a:lumMod val="60000"/>
                  <a:lumOff val="40000"/>
                </a:schemeClr>
              </a:solidFill>
              <a:ln w="12700">
                <a:solidFill>
                  <a:schemeClr val="accent5">
                    <a:lumMod val="60000"/>
                    <a:lumOff val="40000"/>
                  </a:schemeClr>
                </a:solidFill>
                <a:round/>
                <a:headEnd/>
                <a:tailEnd/>
              </a:ln>
            </p:spPr>
            <p:txBody>
              <a:bodyPr/>
              <a:lstStyle/>
              <a:p>
                <a:endParaRPr lang="ja-JP" altLang="en-US"/>
              </a:p>
            </p:txBody>
          </p:sp>
          <p:sp>
            <p:nvSpPr>
              <p:cNvPr id="28" name="Freeform 97">
                <a:extLst>
                  <a:ext uri="{FF2B5EF4-FFF2-40B4-BE49-F238E27FC236}">
                    <a16:creationId xmlns:a16="http://schemas.microsoft.com/office/drawing/2014/main" id="{B48B15DD-B6ED-4363-84C0-F0CA178579A4}"/>
                  </a:ext>
                </a:extLst>
              </p:cNvPr>
              <p:cNvSpPr>
                <a:spLocks noChangeAspect="1"/>
              </p:cNvSpPr>
              <p:nvPr/>
            </p:nvSpPr>
            <p:spPr bwMode="gray">
              <a:xfrm rot="21600000">
                <a:off x="1094" y="2554"/>
                <a:ext cx="98" cy="49"/>
              </a:xfrm>
              <a:custGeom>
                <a:avLst/>
                <a:gdLst>
                  <a:gd name="T0" fmla="*/ 0 w 52"/>
                  <a:gd name="T1" fmla="*/ 13 h 26"/>
                  <a:gd name="T2" fmla="*/ 13 w 52"/>
                  <a:gd name="T3" fmla="*/ 0 h 26"/>
                  <a:gd name="T4" fmla="*/ 39 w 52"/>
                  <a:gd name="T5" fmla="*/ 0 h 26"/>
                  <a:gd name="T6" fmla="*/ 52 w 52"/>
                  <a:gd name="T7" fmla="*/ 13 h 26"/>
                  <a:gd name="T8" fmla="*/ 39 w 52"/>
                  <a:gd name="T9" fmla="*/ 26 h 26"/>
                  <a:gd name="T10" fmla="*/ 13 w 52"/>
                  <a:gd name="T11" fmla="*/ 26 h 26"/>
                  <a:gd name="T12" fmla="*/ 0 w 52"/>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52" h="26">
                    <a:moveTo>
                      <a:pt x="0" y="13"/>
                    </a:moveTo>
                    <a:cubicBezTo>
                      <a:pt x="0" y="6"/>
                      <a:pt x="6" y="0"/>
                      <a:pt x="13" y="0"/>
                    </a:cubicBezTo>
                    <a:cubicBezTo>
                      <a:pt x="39" y="0"/>
                      <a:pt x="39" y="0"/>
                      <a:pt x="39" y="0"/>
                    </a:cubicBezTo>
                    <a:cubicBezTo>
                      <a:pt x="47" y="0"/>
                      <a:pt x="52" y="6"/>
                      <a:pt x="52" y="13"/>
                    </a:cubicBezTo>
                    <a:cubicBezTo>
                      <a:pt x="52" y="20"/>
                      <a:pt x="47" y="26"/>
                      <a:pt x="39" y="26"/>
                    </a:cubicBezTo>
                    <a:cubicBezTo>
                      <a:pt x="13" y="26"/>
                      <a:pt x="13" y="26"/>
                      <a:pt x="13" y="26"/>
                    </a:cubicBezTo>
                    <a:cubicBezTo>
                      <a:pt x="6" y="26"/>
                      <a:pt x="0" y="20"/>
                      <a:pt x="0" y="13"/>
                    </a:cubicBezTo>
                  </a:path>
                </a:pathLst>
              </a:custGeom>
              <a:solidFill>
                <a:schemeClr val="accent6">
                  <a:lumMod val="60000"/>
                  <a:lumOff val="40000"/>
                </a:schemeClr>
              </a:solidFill>
              <a:ln w="12700">
                <a:solidFill>
                  <a:schemeClr val="accent5">
                    <a:lumMod val="60000"/>
                    <a:lumOff val="40000"/>
                  </a:schemeClr>
                </a:solidFill>
                <a:round/>
                <a:headEnd/>
                <a:tailEnd/>
              </a:ln>
            </p:spPr>
            <p:txBody>
              <a:bodyPr/>
              <a:lstStyle/>
              <a:p>
                <a:endParaRPr lang="ja-JP" altLang="en-US"/>
              </a:p>
            </p:txBody>
          </p:sp>
          <p:sp>
            <p:nvSpPr>
              <p:cNvPr id="29" name="Freeform 99">
                <a:extLst>
                  <a:ext uri="{FF2B5EF4-FFF2-40B4-BE49-F238E27FC236}">
                    <a16:creationId xmlns:a16="http://schemas.microsoft.com/office/drawing/2014/main" id="{042DCF96-9E36-45B4-9D53-823058845E02}"/>
                  </a:ext>
                </a:extLst>
              </p:cNvPr>
              <p:cNvSpPr>
                <a:spLocks noChangeAspect="1"/>
              </p:cNvSpPr>
              <p:nvPr/>
            </p:nvSpPr>
            <p:spPr bwMode="gray">
              <a:xfrm rot="21600000">
                <a:off x="1091" y="2363"/>
                <a:ext cx="238" cy="115"/>
              </a:xfrm>
              <a:custGeom>
                <a:avLst/>
                <a:gdLst>
                  <a:gd name="T0" fmla="*/ 125 w 126"/>
                  <a:gd name="T1" fmla="*/ 28 h 61"/>
                  <a:gd name="T2" fmla="*/ 116 w 126"/>
                  <a:gd name="T3" fmla="*/ 14 h 61"/>
                  <a:gd name="T4" fmla="*/ 78 w 126"/>
                  <a:gd name="T5" fmla="*/ 0 h 61"/>
                  <a:gd name="T6" fmla="*/ 73 w 126"/>
                  <a:gd name="T7" fmla="*/ 1 h 61"/>
                  <a:gd name="T8" fmla="*/ 62 w 126"/>
                  <a:gd name="T9" fmla="*/ 5 h 61"/>
                  <a:gd name="T10" fmla="*/ 30 w 126"/>
                  <a:gd name="T11" fmla="*/ 19 h 61"/>
                  <a:gd name="T12" fmla="*/ 14 w 126"/>
                  <a:gd name="T13" fmla="*/ 26 h 61"/>
                  <a:gd name="T14" fmla="*/ 0 w 126"/>
                  <a:gd name="T15" fmla="*/ 44 h 61"/>
                  <a:gd name="T16" fmla="*/ 0 w 126"/>
                  <a:gd name="T17" fmla="*/ 45 h 61"/>
                  <a:gd name="T18" fmla="*/ 3 w 126"/>
                  <a:gd name="T19" fmla="*/ 53 h 61"/>
                  <a:gd name="T20" fmla="*/ 6 w 126"/>
                  <a:gd name="T21" fmla="*/ 57 h 61"/>
                  <a:gd name="T22" fmla="*/ 9 w 126"/>
                  <a:gd name="T23" fmla="*/ 59 h 61"/>
                  <a:gd name="T24" fmla="*/ 20 w 126"/>
                  <a:gd name="T25" fmla="*/ 61 h 61"/>
                  <a:gd name="T26" fmla="*/ 45 w 126"/>
                  <a:gd name="T27" fmla="*/ 59 h 61"/>
                  <a:gd name="T28" fmla="*/ 83 w 126"/>
                  <a:gd name="T29" fmla="*/ 48 h 61"/>
                  <a:gd name="T30" fmla="*/ 110 w 126"/>
                  <a:gd name="T31" fmla="*/ 39 h 61"/>
                  <a:gd name="T32" fmla="*/ 119 w 126"/>
                  <a:gd name="T33" fmla="*/ 35 h 61"/>
                  <a:gd name="T34" fmla="*/ 125 w 126"/>
                  <a:gd name="T35"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61">
                    <a:moveTo>
                      <a:pt x="125" y="28"/>
                    </a:moveTo>
                    <a:cubicBezTo>
                      <a:pt x="124" y="25"/>
                      <a:pt x="119" y="17"/>
                      <a:pt x="116" y="14"/>
                    </a:cubicBezTo>
                    <a:cubicBezTo>
                      <a:pt x="105" y="6"/>
                      <a:pt x="98" y="2"/>
                      <a:pt x="78" y="0"/>
                    </a:cubicBezTo>
                    <a:cubicBezTo>
                      <a:pt x="76" y="0"/>
                      <a:pt x="74" y="0"/>
                      <a:pt x="73" y="1"/>
                    </a:cubicBezTo>
                    <a:cubicBezTo>
                      <a:pt x="66" y="2"/>
                      <a:pt x="65" y="3"/>
                      <a:pt x="62" y="5"/>
                    </a:cubicBezTo>
                    <a:cubicBezTo>
                      <a:pt x="58" y="6"/>
                      <a:pt x="51" y="10"/>
                      <a:pt x="30" y="19"/>
                    </a:cubicBezTo>
                    <a:cubicBezTo>
                      <a:pt x="26" y="21"/>
                      <a:pt x="19" y="23"/>
                      <a:pt x="14" y="26"/>
                    </a:cubicBezTo>
                    <a:cubicBezTo>
                      <a:pt x="8" y="29"/>
                      <a:pt x="2" y="35"/>
                      <a:pt x="0" y="44"/>
                    </a:cubicBezTo>
                    <a:cubicBezTo>
                      <a:pt x="0" y="44"/>
                      <a:pt x="0" y="44"/>
                      <a:pt x="0" y="45"/>
                    </a:cubicBezTo>
                    <a:cubicBezTo>
                      <a:pt x="0" y="48"/>
                      <a:pt x="2" y="51"/>
                      <a:pt x="3" y="53"/>
                    </a:cubicBezTo>
                    <a:cubicBezTo>
                      <a:pt x="4" y="55"/>
                      <a:pt x="5" y="56"/>
                      <a:pt x="6" y="57"/>
                    </a:cubicBezTo>
                    <a:cubicBezTo>
                      <a:pt x="7" y="58"/>
                      <a:pt x="7" y="58"/>
                      <a:pt x="9" y="59"/>
                    </a:cubicBezTo>
                    <a:cubicBezTo>
                      <a:pt x="12" y="61"/>
                      <a:pt x="16" y="61"/>
                      <a:pt x="20" y="61"/>
                    </a:cubicBezTo>
                    <a:cubicBezTo>
                      <a:pt x="29" y="61"/>
                      <a:pt x="40" y="60"/>
                      <a:pt x="45" y="59"/>
                    </a:cubicBezTo>
                    <a:cubicBezTo>
                      <a:pt x="47" y="58"/>
                      <a:pt x="65" y="54"/>
                      <a:pt x="83" y="48"/>
                    </a:cubicBezTo>
                    <a:cubicBezTo>
                      <a:pt x="93" y="45"/>
                      <a:pt x="102" y="42"/>
                      <a:pt x="110" y="39"/>
                    </a:cubicBezTo>
                    <a:cubicBezTo>
                      <a:pt x="114" y="38"/>
                      <a:pt x="117" y="37"/>
                      <a:pt x="119" y="35"/>
                    </a:cubicBezTo>
                    <a:cubicBezTo>
                      <a:pt x="121" y="33"/>
                      <a:pt x="126" y="30"/>
                      <a:pt x="125" y="28"/>
                    </a:cubicBezTo>
                    <a:close/>
                  </a:path>
                </a:pathLst>
              </a:custGeom>
              <a:solidFill>
                <a:schemeClr val="accent6">
                  <a:lumMod val="60000"/>
                  <a:lumOff val="40000"/>
                </a:schemeClr>
              </a:solidFill>
              <a:ln w="9525">
                <a:solidFill>
                  <a:schemeClr val="accent5">
                    <a:lumMod val="60000"/>
                    <a:lumOff val="40000"/>
                  </a:schemeClr>
                </a:solidFill>
                <a:round/>
                <a:headEnd/>
                <a:tailEnd/>
              </a:ln>
            </p:spPr>
            <p:txBody>
              <a:bodyPr/>
              <a:lstStyle/>
              <a:p>
                <a:endParaRPr lang="ja-JP" altLang="en-US"/>
              </a:p>
            </p:txBody>
          </p:sp>
          <p:sp>
            <p:nvSpPr>
              <p:cNvPr id="30" name="Freeform 100">
                <a:extLst>
                  <a:ext uri="{FF2B5EF4-FFF2-40B4-BE49-F238E27FC236}">
                    <a16:creationId xmlns:a16="http://schemas.microsoft.com/office/drawing/2014/main" id="{24791FEF-5ED6-4580-88DC-E4D55102405E}"/>
                  </a:ext>
                </a:extLst>
              </p:cNvPr>
              <p:cNvSpPr>
                <a:spLocks noChangeAspect="1"/>
              </p:cNvSpPr>
              <p:nvPr/>
            </p:nvSpPr>
            <p:spPr bwMode="gray">
              <a:xfrm>
                <a:off x="1101" y="2368"/>
                <a:ext cx="221" cy="104"/>
              </a:xfrm>
              <a:custGeom>
                <a:avLst/>
                <a:gdLst>
                  <a:gd name="T0" fmla="*/ 113 w 117"/>
                  <a:gd name="T1" fmla="*/ 24 h 55"/>
                  <a:gd name="T2" fmla="*/ 38 w 117"/>
                  <a:gd name="T3" fmla="*/ 51 h 55"/>
                  <a:gd name="T4" fmla="*/ 6 w 117"/>
                  <a:gd name="T5" fmla="*/ 52 h 55"/>
                  <a:gd name="T6" fmla="*/ 0 w 117"/>
                  <a:gd name="T7" fmla="*/ 41 h 55"/>
                  <a:gd name="T8" fmla="*/ 26 w 117"/>
                  <a:gd name="T9" fmla="*/ 20 h 55"/>
                  <a:gd name="T10" fmla="*/ 66 w 117"/>
                  <a:gd name="T11" fmla="*/ 3 h 55"/>
                  <a:gd name="T12" fmla="*/ 113 w 117"/>
                  <a:gd name="T13" fmla="*/ 24 h 55"/>
                </a:gdLst>
                <a:ahLst/>
                <a:cxnLst>
                  <a:cxn ang="0">
                    <a:pos x="T0" y="T1"/>
                  </a:cxn>
                  <a:cxn ang="0">
                    <a:pos x="T2" y="T3"/>
                  </a:cxn>
                  <a:cxn ang="0">
                    <a:pos x="T4" y="T5"/>
                  </a:cxn>
                  <a:cxn ang="0">
                    <a:pos x="T6" y="T7"/>
                  </a:cxn>
                  <a:cxn ang="0">
                    <a:pos x="T8" y="T9"/>
                  </a:cxn>
                  <a:cxn ang="0">
                    <a:pos x="T10" y="T11"/>
                  </a:cxn>
                  <a:cxn ang="0">
                    <a:pos x="T12" y="T13"/>
                  </a:cxn>
                </a:cxnLst>
                <a:rect l="0" t="0" r="r" b="b"/>
                <a:pathLst>
                  <a:path w="117" h="55">
                    <a:moveTo>
                      <a:pt x="113" y="24"/>
                    </a:moveTo>
                    <a:cubicBezTo>
                      <a:pt x="117" y="31"/>
                      <a:pt x="38" y="51"/>
                      <a:pt x="38" y="51"/>
                    </a:cubicBezTo>
                    <a:cubicBezTo>
                      <a:pt x="34" y="52"/>
                      <a:pt x="11" y="55"/>
                      <a:pt x="6" y="52"/>
                    </a:cubicBezTo>
                    <a:cubicBezTo>
                      <a:pt x="5" y="51"/>
                      <a:pt x="0" y="44"/>
                      <a:pt x="0" y="41"/>
                    </a:cubicBezTo>
                    <a:cubicBezTo>
                      <a:pt x="3" y="26"/>
                      <a:pt x="18" y="24"/>
                      <a:pt x="26" y="20"/>
                    </a:cubicBezTo>
                    <a:cubicBezTo>
                      <a:pt x="56" y="7"/>
                      <a:pt x="53" y="6"/>
                      <a:pt x="66" y="3"/>
                    </a:cubicBezTo>
                    <a:cubicBezTo>
                      <a:pt x="79" y="0"/>
                      <a:pt x="105" y="8"/>
                      <a:pt x="113" y="24"/>
                    </a:cubicBezTo>
                    <a:close/>
                  </a:path>
                </a:pathLst>
              </a:custGeom>
              <a:solidFill>
                <a:schemeClr val="accent6">
                  <a:lumMod val="60000"/>
                  <a:lumOff val="40000"/>
                </a:schemeClr>
              </a:solidFill>
              <a:ln w="12700">
                <a:solidFill>
                  <a:schemeClr val="accent5">
                    <a:lumMod val="60000"/>
                    <a:lumOff val="40000"/>
                  </a:schemeClr>
                </a:solidFill>
                <a:round/>
                <a:headEnd/>
                <a:tailEnd/>
              </a:ln>
            </p:spPr>
            <p:txBody>
              <a:bodyPr/>
              <a:lstStyle/>
              <a:p>
                <a:endParaRPr lang="ja-JP" altLang="en-US" dirty="0"/>
              </a:p>
            </p:txBody>
          </p:sp>
        </p:grpSp>
        <p:sp>
          <p:nvSpPr>
            <p:cNvPr id="21" name="正方形/長方形 20">
              <a:extLst>
                <a:ext uri="{FF2B5EF4-FFF2-40B4-BE49-F238E27FC236}">
                  <a16:creationId xmlns:a16="http://schemas.microsoft.com/office/drawing/2014/main" id="{10367923-37DA-4B90-9950-77F4BE88C8C9}"/>
                </a:ext>
              </a:extLst>
            </p:cNvPr>
            <p:cNvSpPr/>
            <p:nvPr/>
          </p:nvSpPr>
          <p:spPr>
            <a:xfrm>
              <a:off x="532015" y="4916798"/>
              <a:ext cx="8590849" cy="707886"/>
            </a:xfrm>
            <a:prstGeom prst="rect">
              <a:avLst/>
            </a:prstGeom>
          </p:spPr>
          <p:txBody>
            <a:bodyPr wrap="square">
              <a:spAutoFit/>
            </a:bodyPr>
            <a:lstStyle/>
            <a:p>
              <a:pPr>
                <a:buClr>
                  <a:srgbClr val="0070C0"/>
                </a:buClr>
              </a:pPr>
              <a:r>
                <a:rPr lang="ja-JP" altLang="en-US" sz="2000" b="1" dirty="0">
                  <a:latin typeface="游ゴシック" panose="020B0400000000000000" pitchFamily="50" charset="-128"/>
                  <a:ea typeface="游ゴシック" panose="020B0400000000000000" pitchFamily="50" charset="-128"/>
                  <a:cs typeface="メイリオ" panose="020B0604030504040204" pitchFamily="50" charset="-128"/>
                </a:rPr>
                <a:t>相談対応に限らず、管理者の方は、職員との日常的なコミュニケーションの際にも意識しましょう。</a:t>
              </a:r>
            </a:p>
          </p:txBody>
        </p:sp>
      </p:grpSp>
      <p:grpSp>
        <p:nvGrpSpPr>
          <p:cNvPr id="50" name="Group 40">
            <a:extLst>
              <a:ext uri="{FF2B5EF4-FFF2-40B4-BE49-F238E27FC236}">
                <a16:creationId xmlns:a16="http://schemas.microsoft.com/office/drawing/2014/main" id="{A96DADD0-C4BA-499F-B096-F7AF8A2BD263}"/>
              </a:ext>
            </a:extLst>
          </p:cNvPr>
          <p:cNvGrpSpPr>
            <a:grpSpLocks noChangeAspect="1"/>
          </p:cNvGrpSpPr>
          <p:nvPr/>
        </p:nvGrpSpPr>
        <p:grpSpPr bwMode="auto">
          <a:xfrm>
            <a:off x="657086" y="1826785"/>
            <a:ext cx="1076680" cy="831876"/>
            <a:chOff x="2802" y="2696"/>
            <a:chExt cx="950" cy="734"/>
          </a:xfrm>
        </p:grpSpPr>
        <p:grpSp>
          <p:nvGrpSpPr>
            <p:cNvPr id="51" name="Group 41">
              <a:extLst>
                <a:ext uri="{FF2B5EF4-FFF2-40B4-BE49-F238E27FC236}">
                  <a16:creationId xmlns:a16="http://schemas.microsoft.com/office/drawing/2014/main" id="{51242632-1E11-4E7E-BB8A-CD84E9003B88}"/>
                </a:ext>
              </a:extLst>
            </p:cNvPr>
            <p:cNvGrpSpPr>
              <a:grpSpLocks/>
            </p:cNvGrpSpPr>
            <p:nvPr/>
          </p:nvGrpSpPr>
          <p:grpSpPr bwMode="auto">
            <a:xfrm>
              <a:off x="2802" y="3203"/>
              <a:ext cx="950" cy="227"/>
              <a:chOff x="5070" y="2160"/>
              <a:chExt cx="950" cy="227"/>
            </a:xfrm>
          </p:grpSpPr>
          <p:sp>
            <p:nvSpPr>
              <p:cNvPr id="56" name="Freeform 42">
                <a:extLst>
                  <a:ext uri="{FF2B5EF4-FFF2-40B4-BE49-F238E27FC236}">
                    <a16:creationId xmlns:a16="http://schemas.microsoft.com/office/drawing/2014/main" id="{F221F239-0E89-4165-AB92-81113B888049}"/>
                  </a:ext>
                </a:extLst>
              </p:cNvPr>
              <p:cNvSpPr>
                <a:spLocks/>
              </p:cNvSpPr>
              <p:nvPr/>
            </p:nvSpPr>
            <p:spPr bwMode="auto">
              <a:xfrm>
                <a:off x="5070" y="2160"/>
                <a:ext cx="950" cy="161"/>
              </a:xfrm>
              <a:custGeom>
                <a:avLst/>
                <a:gdLst>
                  <a:gd name="T0" fmla="*/ 777 w 950"/>
                  <a:gd name="T1" fmla="*/ 0 h 116"/>
                  <a:gd name="T2" fmla="*/ 180 w 950"/>
                  <a:gd name="T3" fmla="*/ 0 h 116"/>
                  <a:gd name="T4" fmla="*/ 0 w 950"/>
                  <a:gd name="T5" fmla="*/ 116 h 116"/>
                  <a:gd name="T6" fmla="*/ 950 w 950"/>
                  <a:gd name="T7" fmla="*/ 116 h 116"/>
                  <a:gd name="T8" fmla="*/ 777 w 950"/>
                  <a:gd name="T9" fmla="*/ 0 h 116"/>
                  <a:gd name="T10" fmla="*/ 777 w 950"/>
                  <a:gd name="T11" fmla="*/ 0 h 116"/>
                </a:gdLst>
                <a:ahLst/>
                <a:cxnLst>
                  <a:cxn ang="0">
                    <a:pos x="T0" y="T1"/>
                  </a:cxn>
                  <a:cxn ang="0">
                    <a:pos x="T2" y="T3"/>
                  </a:cxn>
                  <a:cxn ang="0">
                    <a:pos x="T4" y="T5"/>
                  </a:cxn>
                  <a:cxn ang="0">
                    <a:pos x="T6" y="T7"/>
                  </a:cxn>
                  <a:cxn ang="0">
                    <a:pos x="T8" y="T9"/>
                  </a:cxn>
                  <a:cxn ang="0">
                    <a:pos x="T10" y="T11"/>
                  </a:cxn>
                </a:cxnLst>
                <a:rect l="0" t="0" r="r" b="b"/>
                <a:pathLst>
                  <a:path w="950" h="116">
                    <a:moveTo>
                      <a:pt x="777" y="0"/>
                    </a:moveTo>
                    <a:lnTo>
                      <a:pt x="180" y="0"/>
                    </a:lnTo>
                    <a:lnTo>
                      <a:pt x="0" y="116"/>
                    </a:lnTo>
                    <a:lnTo>
                      <a:pt x="950" y="116"/>
                    </a:lnTo>
                    <a:lnTo>
                      <a:pt x="777" y="0"/>
                    </a:lnTo>
                    <a:lnTo>
                      <a:pt x="777"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a:extLst>
                  <a:ext uri="{FF2B5EF4-FFF2-40B4-BE49-F238E27FC236}">
                    <a16:creationId xmlns:a16="http://schemas.microsoft.com/office/drawing/2014/main" id="{2DC335F3-E450-4491-9EB1-ACBD8F119FE8}"/>
                  </a:ext>
                </a:extLst>
              </p:cNvPr>
              <p:cNvSpPr>
                <a:spLocks/>
              </p:cNvSpPr>
              <p:nvPr/>
            </p:nvSpPr>
            <p:spPr bwMode="auto">
              <a:xfrm>
                <a:off x="5072" y="2323"/>
                <a:ext cx="948" cy="64"/>
              </a:xfrm>
              <a:custGeom>
                <a:avLst/>
                <a:gdLst>
                  <a:gd name="T0" fmla="*/ 948 w 948"/>
                  <a:gd name="T1" fmla="*/ 80 h 80"/>
                  <a:gd name="T2" fmla="*/ 0 w 948"/>
                  <a:gd name="T3" fmla="*/ 80 h 80"/>
                  <a:gd name="T4" fmla="*/ 0 w 948"/>
                  <a:gd name="T5" fmla="*/ 0 h 80"/>
                  <a:gd name="T6" fmla="*/ 948 w 948"/>
                  <a:gd name="T7" fmla="*/ 0 h 80"/>
                  <a:gd name="T8" fmla="*/ 948 w 948"/>
                  <a:gd name="T9" fmla="*/ 80 h 80"/>
                  <a:gd name="T10" fmla="*/ 948 w 948"/>
                  <a:gd name="T11" fmla="*/ 80 h 80"/>
                </a:gdLst>
                <a:ahLst/>
                <a:cxnLst>
                  <a:cxn ang="0">
                    <a:pos x="T0" y="T1"/>
                  </a:cxn>
                  <a:cxn ang="0">
                    <a:pos x="T2" y="T3"/>
                  </a:cxn>
                  <a:cxn ang="0">
                    <a:pos x="T4" y="T5"/>
                  </a:cxn>
                  <a:cxn ang="0">
                    <a:pos x="T6" y="T7"/>
                  </a:cxn>
                  <a:cxn ang="0">
                    <a:pos x="T8" y="T9"/>
                  </a:cxn>
                  <a:cxn ang="0">
                    <a:pos x="T10" y="T11"/>
                  </a:cxn>
                </a:cxnLst>
                <a:rect l="0" t="0" r="r" b="b"/>
                <a:pathLst>
                  <a:path w="948" h="80">
                    <a:moveTo>
                      <a:pt x="948" y="80"/>
                    </a:moveTo>
                    <a:lnTo>
                      <a:pt x="0" y="80"/>
                    </a:lnTo>
                    <a:lnTo>
                      <a:pt x="0" y="0"/>
                    </a:lnTo>
                    <a:lnTo>
                      <a:pt x="948" y="0"/>
                    </a:lnTo>
                    <a:lnTo>
                      <a:pt x="948" y="80"/>
                    </a:lnTo>
                    <a:lnTo>
                      <a:pt x="948" y="8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a:extLst>
                  <a:ext uri="{FF2B5EF4-FFF2-40B4-BE49-F238E27FC236}">
                    <a16:creationId xmlns:a16="http://schemas.microsoft.com/office/drawing/2014/main" id="{3379299D-C255-4285-8EB0-EC46E186B031}"/>
                  </a:ext>
                </a:extLst>
              </p:cNvPr>
              <p:cNvSpPr>
                <a:spLocks/>
              </p:cNvSpPr>
              <p:nvPr/>
            </p:nvSpPr>
            <p:spPr bwMode="auto">
              <a:xfrm>
                <a:off x="5386" y="2172"/>
                <a:ext cx="318" cy="124"/>
              </a:xfrm>
              <a:custGeom>
                <a:avLst/>
                <a:gdLst>
                  <a:gd name="T0" fmla="*/ 312 w 312"/>
                  <a:gd name="T1" fmla="*/ 59 h 59"/>
                  <a:gd name="T2" fmla="*/ 0 w 312"/>
                  <a:gd name="T3" fmla="*/ 59 h 59"/>
                  <a:gd name="T4" fmla="*/ 50 w 312"/>
                  <a:gd name="T5" fmla="*/ 0 h 59"/>
                  <a:gd name="T6" fmla="*/ 263 w 312"/>
                  <a:gd name="T7" fmla="*/ 0 h 59"/>
                  <a:gd name="T8" fmla="*/ 312 w 312"/>
                  <a:gd name="T9" fmla="*/ 59 h 59"/>
                  <a:gd name="T10" fmla="*/ 312 w 312"/>
                  <a:gd name="T11" fmla="*/ 59 h 59"/>
                </a:gdLst>
                <a:ahLst/>
                <a:cxnLst>
                  <a:cxn ang="0">
                    <a:pos x="T0" y="T1"/>
                  </a:cxn>
                  <a:cxn ang="0">
                    <a:pos x="T2" y="T3"/>
                  </a:cxn>
                  <a:cxn ang="0">
                    <a:pos x="T4" y="T5"/>
                  </a:cxn>
                  <a:cxn ang="0">
                    <a:pos x="T6" y="T7"/>
                  </a:cxn>
                  <a:cxn ang="0">
                    <a:pos x="T8" y="T9"/>
                  </a:cxn>
                  <a:cxn ang="0">
                    <a:pos x="T10" y="T11"/>
                  </a:cxn>
                </a:cxnLst>
                <a:rect l="0" t="0" r="r" b="b"/>
                <a:pathLst>
                  <a:path w="312" h="59">
                    <a:moveTo>
                      <a:pt x="312" y="59"/>
                    </a:moveTo>
                    <a:lnTo>
                      <a:pt x="0" y="59"/>
                    </a:lnTo>
                    <a:lnTo>
                      <a:pt x="50" y="0"/>
                    </a:lnTo>
                    <a:lnTo>
                      <a:pt x="263" y="0"/>
                    </a:lnTo>
                    <a:lnTo>
                      <a:pt x="312" y="59"/>
                    </a:lnTo>
                    <a:lnTo>
                      <a:pt x="31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2" name="Freeform 45">
              <a:extLst>
                <a:ext uri="{FF2B5EF4-FFF2-40B4-BE49-F238E27FC236}">
                  <a16:creationId xmlns:a16="http://schemas.microsoft.com/office/drawing/2014/main" id="{83DF5C2E-9B8D-4578-BDF9-048671D4DB23}"/>
                </a:ext>
              </a:extLst>
            </p:cNvPr>
            <p:cNvSpPr>
              <a:spLocks/>
            </p:cNvSpPr>
            <p:nvPr/>
          </p:nvSpPr>
          <p:spPr bwMode="auto">
            <a:xfrm>
              <a:off x="3204" y="3176"/>
              <a:ext cx="62" cy="148"/>
            </a:xfrm>
            <a:custGeom>
              <a:avLst/>
              <a:gdLst>
                <a:gd name="T0" fmla="*/ 14 w 31"/>
                <a:gd name="T1" fmla="*/ 1 h 74"/>
                <a:gd name="T2" fmla="*/ 0 w 31"/>
                <a:gd name="T3" fmla="*/ 5 h 74"/>
                <a:gd name="T4" fmla="*/ 0 w 31"/>
                <a:gd name="T5" fmla="*/ 5 h 74"/>
                <a:gd name="T6" fmla="*/ 0 w 31"/>
                <a:gd name="T7" fmla="*/ 6 h 74"/>
                <a:gd name="T8" fmla="*/ 15 w 31"/>
                <a:gd name="T9" fmla="*/ 60 h 74"/>
                <a:gd name="T10" fmla="*/ 15 w 31"/>
                <a:gd name="T11" fmla="*/ 60 h 74"/>
                <a:gd name="T12" fmla="*/ 27 w 31"/>
                <a:gd name="T13" fmla="*/ 74 h 74"/>
                <a:gd name="T14" fmla="*/ 27 w 31"/>
                <a:gd name="T15" fmla="*/ 74 h 74"/>
                <a:gd name="T16" fmla="*/ 28 w 31"/>
                <a:gd name="T17" fmla="*/ 73 h 74"/>
                <a:gd name="T18" fmla="*/ 29 w 31"/>
                <a:gd name="T19" fmla="*/ 66 h 74"/>
                <a:gd name="T20" fmla="*/ 30 w 31"/>
                <a:gd name="T21" fmla="*/ 56 h 74"/>
                <a:gd name="T22" fmla="*/ 31 w 31"/>
                <a:gd name="T23" fmla="*/ 56 h 74"/>
                <a:gd name="T24" fmla="*/ 15 w 31"/>
                <a:gd name="T25" fmla="*/ 1 h 74"/>
                <a:gd name="T26" fmla="*/ 14 w 31"/>
                <a:gd name="T2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74">
                  <a:moveTo>
                    <a:pt x="14" y="1"/>
                  </a:moveTo>
                  <a:cubicBezTo>
                    <a:pt x="14" y="1"/>
                    <a:pt x="14" y="1"/>
                    <a:pt x="0" y="5"/>
                  </a:cubicBezTo>
                  <a:cubicBezTo>
                    <a:pt x="0" y="5"/>
                    <a:pt x="0" y="5"/>
                    <a:pt x="0" y="5"/>
                  </a:cubicBezTo>
                  <a:cubicBezTo>
                    <a:pt x="0" y="5"/>
                    <a:pt x="0" y="5"/>
                    <a:pt x="0" y="6"/>
                  </a:cubicBezTo>
                  <a:cubicBezTo>
                    <a:pt x="0" y="6"/>
                    <a:pt x="0" y="6"/>
                    <a:pt x="15" y="60"/>
                  </a:cubicBezTo>
                  <a:cubicBezTo>
                    <a:pt x="15" y="60"/>
                    <a:pt x="15" y="60"/>
                    <a:pt x="15" y="60"/>
                  </a:cubicBezTo>
                  <a:cubicBezTo>
                    <a:pt x="15" y="60"/>
                    <a:pt x="15" y="60"/>
                    <a:pt x="27" y="74"/>
                  </a:cubicBezTo>
                  <a:cubicBezTo>
                    <a:pt x="27" y="74"/>
                    <a:pt x="27" y="74"/>
                    <a:pt x="27" y="74"/>
                  </a:cubicBezTo>
                  <a:cubicBezTo>
                    <a:pt x="28" y="74"/>
                    <a:pt x="28" y="74"/>
                    <a:pt x="28" y="73"/>
                  </a:cubicBezTo>
                  <a:cubicBezTo>
                    <a:pt x="28" y="73"/>
                    <a:pt x="28" y="73"/>
                    <a:pt x="29" y="66"/>
                  </a:cubicBezTo>
                  <a:cubicBezTo>
                    <a:pt x="29" y="66"/>
                    <a:pt x="29" y="66"/>
                    <a:pt x="30" y="56"/>
                  </a:cubicBezTo>
                  <a:cubicBezTo>
                    <a:pt x="30" y="56"/>
                    <a:pt x="30" y="56"/>
                    <a:pt x="31" y="56"/>
                  </a:cubicBezTo>
                  <a:cubicBezTo>
                    <a:pt x="31" y="56"/>
                    <a:pt x="31" y="56"/>
                    <a:pt x="15" y="1"/>
                  </a:cubicBezTo>
                  <a:cubicBezTo>
                    <a:pt x="15" y="1"/>
                    <a:pt x="14" y="0"/>
                    <a:pt x="14" y="1"/>
                  </a:cubicBezTo>
                  <a:close/>
                </a:path>
              </a:pathLst>
            </a:cu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53" name="Group 46">
              <a:extLst>
                <a:ext uri="{FF2B5EF4-FFF2-40B4-BE49-F238E27FC236}">
                  <a16:creationId xmlns:a16="http://schemas.microsoft.com/office/drawing/2014/main" id="{92E472F2-7423-4856-BC5C-DDB2BF26E6A7}"/>
                </a:ext>
              </a:extLst>
            </p:cNvPr>
            <p:cNvGrpSpPr>
              <a:grpSpLocks/>
            </p:cNvGrpSpPr>
            <p:nvPr/>
          </p:nvGrpSpPr>
          <p:grpSpPr bwMode="auto">
            <a:xfrm>
              <a:off x="3076" y="2696"/>
              <a:ext cx="417" cy="594"/>
              <a:chOff x="3443" y="2612"/>
              <a:chExt cx="417" cy="594"/>
            </a:xfrm>
          </p:grpSpPr>
          <p:sp>
            <p:nvSpPr>
              <p:cNvPr id="54" name="Freeform 47">
                <a:extLst>
                  <a:ext uri="{FF2B5EF4-FFF2-40B4-BE49-F238E27FC236}">
                    <a16:creationId xmlns:a16="http://schemas.microsoft.com/office/drawing/2014/main" id="{1143B326-C3F6-4502-83A1-46EF3F9C3A84}"/>
                  </a:ext>
                </a:extLst>
              </p:cNvPr>
              <p:cNvSpPr>
                <a:spLocks noEditPoints="1"/>
              </p:cNvSpPr>
              <p:nvPr/>
            </p:nvSpPr>
            <p:spPr bwMode="auto">
              <a:xfrm>
                <a:off x="3443" y="2795"/>
                <a:ext cx="417" cy="411"/>
              </a:xfrm>
              <a:custGeom>
                <a:avLst/>
                <a:gdLst>
                  <a:gd name="T0" fmla="*/ 182 w 208"/>
                  <a:gd name="T1" fmla="*/ 0 h 205"/>
                  <a:gd name="T2" fmla="*/ 24 w 208"/>
                  <a:gd name="T3" fmla="*/ 0 h 205"/>
                  <a:gd name="T4" fmla="*/ 0 w 208"/>
                  <a:gd name="T5" fmla="*/ 24 h 205"/>
                  <a:gd name="T6" fmla="*/ 0 w 208"/>
                  <a:gd name="T7" fmla="*/ 161 h 205"/>
                  <a:gd name="T8" fmla="*/ 5 w 208"/>
                  <a:gd name="T9" fmla="*/ 168 h 205"/>
                  <a:gd name="T10" fmla="*/ 10 w 208"/>
                  <a:gd name="T11" fmla="*/ 170 h 205"/>
                  <a:gd name="T12" fmla="*/ 42 w 208"/>
                  <a:gd name="T13" fmla="*/ 185 h 205"/>
                  <a:gd name="T14" fmla="*/ 63 w 208"/>
                  <a:gd name="T15" fmla="*/ 195 h 205"/>
                  <a:gd name="T16" fmla="*/ 77 w 208"/>
                  <a:gd name="T17" fmla="*/ 201 h 205"/>
                  <a:gd name="T18" fmla="*/ 99 w 208"/>
                  <a:gd name="T19" fmla="*/ 195 h 205"/>
                  <a:gd name="T20" fmla="*/ 100 w 208"/>
                  <a:gd name="T21" fmla="*/ 194 h 205"/>
                  <a:gd name="T22" fmla="*/ 92 w 208"/>
                  <a:gd name="T23" fmla="*/ 171 h 205"/>
                  <a:gd name="T24" fmla="*/ 72 w 208"/>
                  <a:gd name="T25" fmla="*/ 161 h 205"/>
                  <a:gd name="T26" fmla="*/ 91 w 208"/>
                  <a:gd name="T27" fmla="*/ 161 h 205"/>
                  <a:gd name="T28" fmla="*/ 100 w 208"/>
                  <a:gd name="T29" fmla="*/ 161 h 205"/>
                  <a:gd name="T30" fmla="*/ 109 w 208"/>
                  <a:gd name="T31" fmla="*/ 161 h 205"/>
                  <a:gd name="T32" fmla="*/ 136 w 208"/>
                  <a:gd name="T33" fmla="*/ 161 h 205"/>
                  <a:gd name="T34" fmla="*/ 116 w 208"/>
                  <a:gd name="T35" fmla="*/ 171 h 205"/>
                  <a:gd name="T36" fmla="*/ 108 w 208"/>
                  <a:gd name="T37" fmla="*/ 194 h 205"/>
                  <a:gd name="T38" fmla="*/ 108 w 208"/>
                  <a:gd name="T39" fmla="*/ 195 h 205"/>
                  <a:gd name="T40" fmla="*/ 131 w 208"/>
                  <a:gd name="T41" fmla="*/ 201 h 205"/>
                  <a:gd name="T42" fmla="*/ 145 w 208"/>
                  <a:gd name="T43" fmla="*/ 195 h 205"/>
                  <a:gd name="T44" fmla="*/ 167 w 208"/>
                  <a:gd name="T45" fmla="*/ 185 h 205"/>
                  <a:gd name="T46" fmla="*/ 197 w 208"/>
                  <a:gd name="T47" fmla="*/ 170 h 205"/>
                  <a:gd name="T48" fmla="*/ 202 w 208"/>
                  <a:gd name="T49" fmla="*/ 168 h 205"/>
                  <a:gd name="T50" fmla="*/ 207 w 208"/>
                  <a:gd name="T51" fmla="*/ 161 h 205"/>
                  <a:gd name="T52" fmla="*/ 208 w 208"/>
                  <a:gd name="T53" fmla="*/ 161 h 205"/>
                  <a:gd name="T54" fmla="*/ 208 w 208"/>
                  <a:gd name="T55" fmla="*/ 24 h 205"/>
                  <a:gd name="T56" fmla="*/ 182 w 208"/>
                  <a:gd name="T57" fmla="*/ 0 h 205"/>
                  <a:gd name="T58" fmla="*/ 41 w 208"/>
                  <a:gd name="T59" fmla="*/ 147 h 205"/>
                  <a:gd name="T60" fmla="*/ 35 w 208"/>
                  <a:gd name="T61" fmla="*/ 144 h 205"/>
                  <a:gd name="T62" fmla="*/ 35 w 208"/>
                  <a:gd name="T63" fmla="*/ 64 h 205"/>
                  <a:gd name="T64" fmla="*/ 41 w 208"/>
                  <a:gd name="T65" fmla="*/ 64 h 205"/>
                  <a:gd name="T66" fmla="*/ 41 w 208"/>
                  <a:gd name="T67" fmla="*/ 147 h 205"/>
                  <a:gd name="T68" fmla="*/ 174 w 208"/>
                  <a:gd name="T69" fmla="*/ 144 h 205"/>
                  <a:gd name="T70" fmla="*/ 167 w 208"/>
                  <a:gd name="T71" fmla="*/ 147 h 205"/>
                  <a:gd name="T72" fmla="*/ 167 w 208"/>
                  <a:gd name="T73" fmla="*/ 64 h 205"/>
                  <a:gd name="T74" fmla="*/ 174 w 208"/>
                  <a:gd name="T75" fmla="*/ 64 h 205"/>
                  <a:gd name="T76" fmla="*/ 174 w 208"/>
                  <a:gd name="T77" fmla="*/ 14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205">
                    <a:moveTo>
                      <a:pt x="182" y="0"/>
                    </a:moveTo>
                    <a:cubicBezTo>
                      <a:pt x="168" y="0"/>
                      <a:pt x="38" y="0"/>
                      <a:pt x="24" y="0"/>
                    </a:cubicBezTo>
                    <a:cubicBezTo>
                      <a:pt x="10" y="0"/>
                      <a:pt x="0" y="14"/>
                      <a:pt x="0" y="24"/>
                    </a:cubicBezTo>
                    <a:cubicBezTo>
                      <a:pt x="0" y="28"/>
                      <a:pt x="0" y="97"/>
                      <a:pt x="0" y="161"/>
                    </a:cubicBezTo>
                    <a:cubicBezTo>
                      <a:pt x="1" y="164"/>
                      <a:pt x="3" y="166"/>
                      <a:pt x="5" y="168"/>
                    </a:cubicBezTo>
                    <a:cubicBezTo>
                      <a:pt x="7" y="169"/>
                      <a:pt x="9" y="169"/>
                      <a:pt x="10" y="170"/>
                    </a:cubicBezTo>
                    <a:cubicBezTo>
                      <a:pt x="21" y="175"/>
                      <a:pt x="32" y="180"/>
                      <a:pt x="42" y="185"/>
                    </a:cubicBezTo>
                    <a:cubicBezTo>
                      <a:pt x="50" y="188"/>
                      <a:pt x="57" y="192"/>
                      <a:pt x="63" y="195"/>
                    </a:cubicBezTo>
                    <a:cubicBezTo>
                      <a:pt x="71" y="199"/>
                      <a:pt x="77" y="201"/>
                      <a:pt x="77" y="201"/>
                    </a:cubicBezTo>
                    <a:cubicBezTo>
                      <a:pt x="85" y="205"/>
                      <a:pt x="95" y="203"/>
                      <a:pt x="99" y="195"/>
                    </a:cubicBezTo>
                    <a:cubicBezTo>
                      <a:pt x="100" y="194"/>
                      <a:pt x="100" y="194"/>
                      <a:pt x="100" y="194"/>
                    </a:cubicBezTo>
                    <a:cubicBezTo>
                      <a:pt x="104" y="185"/>
                      <a:pt x="99" y="174"/>
                      <a:pt x="92" y="171"/>
                    </a:cubicBezTo>
                    <a:cubicBezTo>
                      <a:pt x="91" y="171"/>
                      <a:pt x="84" y="167"/>
                      <a:pt x="72" y="161"/>
                    </a:cubicBezTo>
                    <a:cubicBezTo>
                      <a:pt x="91" y="161"/>
                      <a:pt x="91" y="161"/>
                      <a:pt x="91" y="161"/>
                    </a:cubicBezTo>
                    <a:cubicBezTo>
                      <a:pt x="100" y="161"/>
                      <a:pt x="100" y="161"/>
                      <a:pt x="100" y="161"/>
                    </a:cubicBezTo>
                    <a:cubicBezTo>
                      <a:pt x="109" y="161"/>
                      <a:pt x="109" y="161"/>
                      <a:pt x="109" y="161"/>
                    </a:cubicBezTo>
                    <a:cubicBezTo>
                      <a:pt x="136" y="161"/>
                      <a:pt x="136" y="161"/>
                      <a:pt x="136" y="161"/>
                    </a:cubicBezTo>
                    <a:cubicBezTo>
                      <a:pt x="124" y="167"/>
                      <a:pt x="116" y="171"/>
                      <a:pt x="116" y="171"/>
                    </a:cubicBezTo>
                    <a:cubicBezTo>
                      <a:pt x="108" y="174"/>
                      <a:pt x="103" y="185"/>
                      <a:pt x="108" y="194"/>
                    </a:cubicBezTo>
                    <a:cubicBezTo>
                      <a:pt x="108" y="194"/>
                      <a:pt x="108" y="194"/>
                      <a:pt x="108" y="195"/>
                    </a:cubicBezTo>
                    <a:cubicBezTo>
                      <a:pt x="113" y="203"/>
                      <a:pt x="123" y="205"/>
                      <a:pt x="131" y="201"/>
                    </a:cubicBezTo>
                    <a:cubicBezTo>
                      <a:pt x="131" y="201"/>
                      <a:pt x="136" y="199"/>
                      <a:pt x="145" y="195"/>
                    </a:cubicBezTo>
                    <a:cubicBezTo>
                      <a:pt x="152" y="192"/>
                      <a:pt x="158" y="188"/>
                      <a:pt x="167" y="185"/>
                    </a:cubicBezTo>
                    <a:cubicBezTo>
                      <a:pt x="176" y="180"/>
                      <a:pt x="186" y="175"/>
                      <a:pt x="197" y="170"/>
                    </a:cubicBezTo>
                    <a:cubicBezTo>
                      <a:pt x="199" y="169"/>
                      <a:pt x="200" y="169"/>
                      <a:pt x="202" y="168"/>
                    </a:cubicBezTo>
                    <a:cubicBezTo>
                      <a:pt x="204" y="166"/>
                      <a:pt x="206" y="164"/>
                      <a:pt x="207" y="161"/>
                    </a:cubicBezTo>
                    <a:cubicBezTo>
                      <a:pt x="208" y="161"/>
                      <a:pt x="208" y="161"/>
                      <a:pt x="208" y="161"/>
                    </a:cubicBezTo>
                    <a:cubicBezTo>
                      <a:pt x="208" y="97"/>
                      <a:pt x="208" y="29"/>
                      <a:pt x="208" y="24"/>
                    </a:cubicBezTo>
                    <a:cubicBezTo>
                      <a:pt x="208" y="13"/>
                      <a:pt x="197" y="0"/>
                      <a:pt x="182" y="0"/>
                    </a:cubicBezTo>
                    <a:close/>
                    <a:moveTo>
                      <a:pt x="41" y="147"/>
                    </a:moveTo>
                    <a:cubicBezTo>
                      <a:pt x="38" y="146"/>
                      <a:pt x="37" y="145"/>
                      <a:pt x="35" y="144"/>
                    </a:cubicBezTo>
                    <a:cubicBezTo>
                      <a:pt x="35" y="101"/>
                      <a:pt x="35" y="64"/>
                      <a:pt x="35" y="64"/>
                    </a:cubicBezTo>
                    <a:cubicBezTo>
                      <a:pt x="41" y="64"/>
                      <a:pt x="41" y="64"/>
                      <a:pt x="41" y="64"/>
                    </a:cubicBezTo>
                    <a:cubicBezTo>
                      <a:pt x="41" y="64"/>
                      <a:pt x="41" y="97"/>
                      <a:pt x="41" y="147"/>
                    </a:cubicBezTo>
                    <a:close/>
                    <a:moveTo>
                      <a:pt x="174" y="144"/>
                    </a:moveTo>
                    <a:cubicBezTo>
                      <a:pt x="171" y="145"/>
                      <a:pt x="169" y="146"/>
                      <a:pt x="167" y="147"/>
                    </a:cubicBezTo>
                    <a:cubicBezTo>
                      <a:pt x="167" y="97"/>
                      <a:pt x="167" y="64"/>
                      <a:pt x="167" y="64"/>
                    </a:cubicBezTo>
                    <a:cubicBezTo>
                      <a:pt x="174" y="64"/>
                      <a:pt x="174" y="64"/>
                      <a:pt x="174" y="64"/>
                    </a:cubicBezTo>
                    <a:cubicBezTo>
                      <a:pt x="174" y="64"/>
                      <a:pt x="174" y="100"/>
                      <a:pt x="174" y="144"/>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Oval 48">
                <a:extLst>
                  <a:ext uri="{FF2B5EF4-FFF2-40B4-BE49-F238E27FC236}">
                    <a16:creationId xmlns:a16="http://schemas.microsoft.com/office/drawing/2014/main" id="{67200ACC-F7FC-4DD0-8D81-A73350AB7B99}"/>
                  </a:ext>
                </a:extLst>
              </p:cNvPr>
              <p:cNvSpPr>
                <a:spLocks noChangeArrowheads="1"/>
              </p:cNvSpPr>
              <p:nvPr/>
            </p:nvSpPr>
            <p:spPr bwMode="auto">
              <a:xfrm>
                <a:off x="3567" y="2612"/>
                <a:ext cx="169" cy="169"/>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endParaRPr>
              </a:p>
            </p:txBody>
          </p:sp>
        </p:grpSp>
      </p:grpSp>
    </p:spTree>
    <p:extLst>
      <p:ext uri="{BB962C8B-B14F-4D97-AF65-F5344CB8AC3E}">
        <p14:creationId xmlns:p14="http://schemas.microsoft.com/office/powerpoint/2010/main" val="290145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（３）相談受付とその対応①</a:t>
            </a:r>
          </a:p>
        </p:txBody>
      </p:sp>
      <p:grpSp>
        <p:nvGrpSpPr>
          <p:cNvPr id="4" name="グループ化 3">
            <a:extLst>
              <a:ext uri="{FF2B5EF4-FFF2-40B4-BE49-F238E27FC236}">
                <a16:creationId xmlns:a16="http://schemas.microsoft.com/office/drawing/2014/main" id="{940462EA-A221-49B3-A29F-C1A1FD8F1A5D}"/>
              </a:ext>
            </a:extLst>
          </p:cNvPr>
          <p:cNvGrpSpPr/>
          <p:nvPr/>
        </p:nvGrpSpPr>
        <p:grpSpPr>
          <a:xfrm>
            <a:off x="407197" y="997286"/>
            <a:ext cx="9081803" cy="5528743"/>
            <a:chOff x="407197" y="1123810"/>
            <a:chExt cx="9081803" cy="5528743"/>
          </a:xfrm>
        </p:grpSpPr>
        <p:cxnSp>
          <p:nvCxnSpPr>
            <p:cNvPr id="7" name="直線コネクタ 6">
              <a:extLst>
                <a:ext uri="{FF2B5EF4-FFF2-40B4-BE49-F238E27FC236}">
                  <a16:creationId xmlns:a16="http://schemas.microsoft.com/office/drawing/2014/main" id="{468BF0EA-835A-4831-BF8F-ED9B559E2E52}"/>
                </a:ext>
              </a:extLst>
            </p:cNvPr>
            <p:cNvCxnSpPr/>
            <p:nvPr/>
          </p:nvCxnSpPr>
          <p:spPr>
            <a:xfrm>
              <a:off x="560512" y="1612553"/>
              <a:ext cx="0" cy="5040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E8520FA-6D94-45F4-9740-39B5713C1138}"/>
                </a:ext>
              </a:extLst>
            </p:cNvPr>
            <p:cNvCxnSpPr>
              <a:cxnSpLocks/>
            </p:cNvCxnSpPr>
            <p:nvPr/>
          </p:nvCxnSpPr>
          <p:spPr>
            <a:xfrm rot="16200000" flipH="1">
              <a:off x="6573000" y="-1631364"/>
              <a:ext cx="0" cy="5832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4B4F3F54-AFEA-4812-BB5A-A87EBA15A684}"/>
                </a:ext>
              </a:extLst>
            </p:cNvPr>
            <p:cNvGrpSpPr/>
            <p:nvPr/>
          </p:nvGrpSpPr>
          <p:grpSpPr>
            <a:xfrm>
              <a:off x="407197" y="1123810"/>
              <a:ext cx="5841945" cy="557568"/>
              <a:chOff x="2288702" y="5229201"/>
              <a:chExt cx="5841945" cy="557568"/>
            </a:xfrm>
          </p:grpSpPr>
          <p:sp>
            <p:nvSpPr>
              <p:cNvPr id="8" name="正方形/長方形 7">
                <a:extLst>
                  <a:ext uri="{FF2B5EF4-FFF2-40B4-BE49-F238E27FC236}">
                    <a16:creationId xmlns:a16="http://schemas.microsoft.com/office/drawing/2014/main" id="{15775BCC-C98C-4FE7-8D34-6BE61FB80375}"/>
                  </a:ext>
                </a:extLst>
              </p:cNvPr>
              <p:cNvSpPr/>
              <p:nvPr/>
            </p:nvSpPr>
            <p:spPr>
              <a:xfrm>
                <a:off x="2360710" y="5318769"/>
                <a:ext cx="5769937" cy="468000"/>
              </a:xfrm>
              <a:prstGeom prst="rect">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6C74887C-73C6-48CD-9F7F-0CE038719FF0}"/>
                  </a:ext>
                </a:extLst>
              </p:cNvPr>
              <p:cNvSpPr/>
              <p:nvPr/>
            </p:nvSpPr>
            <p:spPr>
              <a:xfrm>
                <a:off x="2288702" y="5229201"/>
                <a:ext cx="5769937" cy="468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相談を受けた際に聞き取る内容</a:t>
                </a:r>
              </a:p>
            </p:txBody>
          </p:sp>
        </p:grpSp>
      </p:grpSp>
      <p:pic>
        <p:nvPicPr>
          <p:cNvPr id="11" name="グラフィックス 10" descr="リスト">
            <a:extLst>
              <a:ext uri="{FF2B5EF4-FFF2-40B4-BE49-F238E27FC236}">
                <a16:creationId xmlns:a16="http://schemas.microsoft.com/office/drawing/2014/main" id="{D5C1DEDC-33B3-432A-8FED-702894DECC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205" y="1033286"/>
            <a:ext cx="396000" cy="396000"/>
          </a:xfrm>
          <a:prstGeom prst="rect">
            <a:avLst/>
          </a:prstGeom>
        </p:spPr>
      </p:pic>
      <p:sp>
        <p:nvSpPr>
          <p:cNvPr id="13" name="吹き出し: 四角形 12">
            <a:extLst>
              <a:ext uri="{FF2B5EF4-FFF2-40B4-BE49-F238E27FC236}">
                <a16:creationId xmlns:a16="http://schemas.microsoft.com/office/drawing/2014/main" id="{D64635A8-E6A4-4DE6-9F2D-50A83ACD6B75}"/>
              </a:ext>
            </a:extLst>
          </p:cNvPr>
          <p:cNvSpPr/>
          <p:nvPr/>
        </p:nvSpPr>
        <p:spPr>
          <a:xfrm>
            <a:off x="2000677" y="1700807"/>
            <a:ext cx="7488323" cy="4752525"/>
          </a:xfrm>
          <a:prstGeom prst="wedgeRectCallout">
            <a:avLst>
              <a:gd name="adj1" fmla="val -55464"/>
              <a:gd name="adj2" fmla="val -35283"/>
            </a:avLst>
          </a:prstGeom>
          <a:solidFill>
            <a:schemeClr val="bg2"/>
          </a:solidFill>
          <a:ln w="28575">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0" numCol="1" spcCol="0" rtlCol="0" fromWordArt="0" anchor="ctr" anchorCtr="0" forceAA="0" compatLnSpc="1">
            <a:prstTxWarp prst="textNoShape">
              <a:avLst/>
            </a:prstTxWarp>
            <a:noAutofit/>
          </a:bodyPr>
          <a:lstStyle/>
          <a:p>
            <a:r>
              <a:rPr lang="en-US" altLang="ja-JP" sz="2000" b="1" dirty="0">
                <a:solidFill>
                  <a:schemeClr val="tx1"/>
                </a:solidFill>
                <a:latin typeface="游ゴシック" panose="020B0400000000000000" pitchFamily="50" charset="-128"/>
                <a:ea typeface="游ゴシック" panose="020B0400000000000000" pitchFamily="50" charset="-128"/>
              </a:rPr>
              <a:t>【</a:t>
            </a:r>
            <a:r>
              <a:rPr lang="ja-JP" altLang="en-US" sz="2000" b="1" dirty="0">
                <a:solidFill>
                  <a:schemeClr val="tx1"/>
                </a:solidFill>
                <a:latin typeface="游ゴシック" panose="020B0400000000000000" pitchFamily="50" charset="-128"/>
                <a:ea typeface="游ゴシック" panose="020B0400000000000000" pitchFamily="50" charset="-128"/>
              </a:rPr>
              <a:t>聞き取る内容・参考資料</a:t>
            </a:r>
            <a:r>
              <a:rPr lang="en-US" altLang="ja-JP" sz="2000" b="1" dirty="0">
                <a:solidFill>
                  <a:schemeClr val="tx1"/>
                </a:solidFill>
                <a:latin typeface="游ゴシック" panose="020B0400000000000000" pitchFamily="50" charset="-128"/>
                <a:ea typeface="游ゴシック" panose="020B0400000000000000" pitchFamily="50" charset="-128"/>
              </a:rPr>
              <a:t>】</a:t>
            </a:r>
          </a:p>
          <a:p>
            <a:pPr marL="342900" indent="-342900">
              <a:buFont typeface="Wingdings" panose="05000000000000000000" pitchFamily="2" charset="2"/>
              <a:buChar char="ü"/>
            </a:pPr>
            <a:r>
              <a:rPr lang="ja-JP" altLang="en-US" sz="2000" dirty="0">
                <a:solidFill>
                  <a:schemeClr val="tx1"/>
                </a:solidFill>
                <a:latin typeface="游ゴシック" panose="020B0400000000000000" pitchFamily="50" charset="-128"/>
                <a:ea typeface="游ゴシック" panose="020B0400000000000000" pitchFamily="50" charset="-128"/>
              </a:rPr>
              <a:t>いつ（いつから）、誰が、どこで、何を、なぜ、どのようにした（どうされた）、という、いわゆる</a:t>
            </a:r>
            <a:r>
              <a:rPr lang="ja-JP" altLang="en-US" sz="2000" b="1" u="sng" dirty="0">
                <a:solidFill>
                  <a:schemeClr val="tx1"/>
                </a:solidFill>
                <a:latin typeface="游ゴシック" panose="020B0400000000000000" pitchFamily="50" charset="-128"/>
                <a:ea typeface="游ゴシック" panose="020B0400000000000000" pitchFamily="50" charset="-128"/>
              </a:rPr>
              <a:t>５</a:t>
            </a:r>
            <a:r>
              <a:rPr lang="en-US" altLang="ja-JP" sz="2000" b="1" u="sng" dirty="0">
                <a:solidFill>
                  <a:schemeClr val="tx1"/>
                </a:solidFill>
                <a:latin typeface="游ゴシック" panose="020B0400000000000000" pitchFamily="50" charset="-128"/>
                <a:ea typeface="游ゴシック" panose="020B0400000000000000" pitchFamily="50" charset="-128"/>
              </a:rPr>
              <a:t>W1H</a:t>
            </a:r>
            <a:r>
              <a:rPr lang="ja-JP" altLang="en-US" sz="2000" b="1" u="sng" dirty="0">
                <a:solidFill>
                  <a:schemeClr val="tx1"/>
                </a:solidFill>
                <a:latin typeface="游ゴシック" panose="020B0400000000000000" pitchFamily="50" charset="-128"/>
                <a:ea typeface="游ゴシック" panose="020B0400000000000000" pitchFamily="50" charset="-128"/>
              </a:rPr>
              <a:t>をわかる範囲でなるべく聞き取り</a:t>
            </a:r>
            <a:r>
              <a:rPr lang="ja-JP" altLang="en-US" sz="2000" dirty="0">
                <a:solidFill>
                  <a:schemeClr val="tx1"/>
                </a:solidFill>
                <a:latin typeface="游ゴシック" panose="020B0400000000000000" pitchFamily="50" charset="-128"/>
                <a:ea typeface="游ゴシック" panose="020B0400000000000000" pitchFamily="50" charset="-128"/>
              </a:rPr>
              <a:t>ましょう。</a:t>
            </a:r>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ü"/>
            </a:pPr>
            <a:r>
              <a:rPr lang="ja-JP" altLang="en-US" sz="2000" dirty="0">
                <a:solidFill>
                  <a:schemeClr val="tx1"/>
                </a:solidFill>
                <a:latin typeface="游ゴシック" panose="020B0400000000000000" pitchFamily="50" charset="-128"/>
                <a:ea typeface="游ゴシック" panose="020B0400000000000000" pitchFamily="50" charset="-128"/>
              </a:rPr>
              <a:t>相談内容を他の誰かに相談したことがあるか、ハラスメントを受けている場合は目撃者がいるか、等の</a:t>
            </a:r>
            <a:r>
              <a:rPr lang="ja-JP" altLang="en-US" sz="2000" b="1" u="sng" dirty="0">
                <a:solidFill>
                  <a:schemeClr val="tx1"/>
                </a:solidFill>
                <a:latin typeface="游ゴシック" panose="020B0400000000000000" pitchFamily="50" charset="-128"/>
                <a:ea typeface="游ゴシック" panose="020B0400000000000000" pitchFamily="50" charset="-128"/>
              </a:rPr>
              <a:t>相談内容の周辺情報</a:t>
            </a:r>
            <a:r>
              <a:rPr lang="ja-JP" altLang="en-US" sz="2000" dirty="0">
                <a:solidFill>
                  <a:schemeClr val="tx1"/>
                </a:solidFill>
                <a:latin typeface="游ゴシック" panose="020B0400000000000000" pitchFamily="50" charset="-128"/>
                <a:ea typeface="游ゴシック" panose="020B0400000000000000" pitchFamily="50" charset="-128"/>
              </a:rPr>
              <a:t>も聞き取り、</a:t>
            </a:r>
            <a:r>
              <a:rPr lang="ja-JP" altLang="en-US" sz="2000" b="1" u="sng" dirty="0">
                <a:solidFill>
                  <a:schemeClr val="tx1"/>
                </a:solidFill>
                <a:latin typeface="游ゴシック" panose="020B0400000000000000" pitchFamily="50" charset="-128"/>
                <a:ea typeface="游ゴシック" panose="020B0400000000000000" pitchFamily="50" charset="-128"/>
              </a:rPr>
              <a:t>より正確な事実確認</a:t>
            </a:r>
            <a:r>
              <a:rPr lang="ja-JP" altLang="en-US" sz="2000" dirty="0">
                <a:solidFill>
                  <a:schemeClr val="tx1"/>
                </a:solidFill>
                <a:latin typeface="游ゴシック" panose="020B0400000000000000" pitchFamily="50" charset="-128"/>
                <a:ea typeface="游ゴシック" panose="020B0400000000000000" pitchFamily="50" charset="-128"/>
              </a:rPr>
              <a:t>をすることで、解決策につなげましょう。</a:t>
            </a:r>
            <a:endParaRPr lang="en-US" altLang="ja-JP" sz="2000" dirty="0">
              <a:solidFill>
                <a:schemeClr val="tx1"/>
              </a:solidFill>
              <a:latin typeface="游ゴシック" panose="020B0400000000000000" pitchFamily="50" charset="-128"/>
              <a:ea typeface="游ゴシック" panose="020B0400000000000000" pitchFamily="50" charset="-128"/>
            </a:endParaRPr>
          </a:p>
          <a:p>
            <a:pPr marL="342900" indent="-342900">
              <a:buFont typeface="Wingdings" panose="05000000000000000000" pitchFamily="2" charset="2"/>
              <a:buChar char="ü"/>
            </a:pPr>
            <a:r>
              <a:rPr lang="ja-JP" altLang="en-US" sz="2000" dirty="0">
                <a:solidFill>
                  <a:schemeClr val="tx1"/>
                </a:solidFill>
                <a:latin typeface="游ゴシック" panose="020B0400000000000000" pitchFamily="50" charset="-128"/>
                <a:ea typeface="游ゴシック" panose="020B0400000000000000" pitchFamily="50" charset="-128"/>
              </a:rPr>
              <a:t>相談することで</a:t>
            </a:r>
            <a:r>
              <a:rPr lang="ja-JP" altLang="en-US" sz="2000" b="1" u="sng" dirty="0">
                <a:solidFill>
                  <a:schemeClr val="tx1"/>
                </a:solidFill>
                <a:latin typeface="游ゴシック" panose="020B0400000000000000" pitchFamily="50" charset="-128"/>
                <a:ea typeface="游ゴシック" panose="020B0400000000000000" pitchFamily="50" charset="-128"/>
              </a:rPr>
              <a:t>相談者が何を求めているのか</a:t>
            </a:r>
            <a:r>
              <a:rPr lang="ja-JP" altLang="en-US" sz="2000" dirty="0">
                <a:solidFill>
                  <a:schemeClr val="tx1"/>
                </a:solidFill>
                <a:latin typeface="游ゴシック" panose="020B0400000000000000" pitchFamily="50" charset="-128"/>
                <a:ea typeface="游ゴシック" panose="020B0400000000000000" pitchFamily="50" charset="-128"/>
              </a:rPr>
              <a:t>をくみ取りましょう。例えば、とても辛いので今すぐどうにかしてほしいのか、具体的な解決策を教えてほしいのか、アドバイスがもらえれば自分で対応できそうなのか、リスクとして気がかりで報告したのか、等。</a:t>
            </a:r>
          </a:p>
          <a:p>
            <a:pPr marL="800100" lvl="1" indent="-342900">
              <a:buFont typeface="Wingdings" panose="05000000000000000000" pitchFamily="2" charset="2"/>
              <a:buChar char="Ø"/>
            </a:pPr>
            <a:r>
              <a:rPr lang="ja-JP" altLang="en-US" sz="1600" dirty="0">
                <a:solidFill>
                  <a:schemeClr val="tx1"/>
                </a:solidFill>
                <a:latin typeface="游ゴシック" panose="020B0400000000000000" pitchFamily="50" charset="-128"/>
                <a:ea typeface="游ゴシック" panose="020B0400000000000000" pitchFamily="50" charset="-128"/>
              </a:rPr>
              <a:t>本手引きの</a:t>
            </a:r>
            <a:r>
              <a:rPr lang="en-US" altLang="ja-JP" sz="1600" dirty="0">
                <a:solidFill>
                  <a:schemeClr val="tx1"/>
                </a:solidFill>
                <a:latin typeface="游ゴシック" panose="020B0400000000000000" pitchFamily="50" charset="-128"/>
                <a:ea typeface="游ゴシック" panose="020B0400000000000000" pitchFamily="50" charset="-128"/>
              </a:rPr>
              <a:t>P.59</a:t>
            </a:r>
            <a:r>
              <a:rPr lang="ja-JP" altLang="en-US" sz="1600" dirty="0">
                <a:solidFill>
                  <a:schemeClr val="tx1"/>
                </a:solidFill>
                <a:latin typeface="游ゴシック" panose="020B0400000000000000" pitchFamily="50" charset="-128"/>
                <a:ea typeface="游ゴシック" panose="020B0400000000000000" pitchFamily="50" charset="-128"/>
              </a:rPr>
              <a:t>「</a:t>
            </a:r>
            <a:r>
              <a:rPr lang="en-US" altLang="ja-JP" sz="1600" dirty="0">
                <a:solidFill>
                  <a:schemeClr val="tx1"/>
                </a:solidFill>
                <a:latin typeface="游ゴシック" panose="020B0400000000000000" pitchFamily="50" charset="-128"/>
                <a:ea typeface="游ゴシック" panose="020B0400000000000000" pitchFamily="50" charset="-128"/>
              </a:rPr>
              <a:t>【</a:t>
            </a:r>
            <a:r>
              <a:rPr lang="ja-JP" altLang="en-US" sz="1600" dirty="0">
                <a:solidFill>
                  <a:schemeClr val="tx1"/>
                </a:solidFill>
                <a:latin typeface="游ゴシック" panose="020B0400000000000000" pitchFamily="50" charset="-128"/>
                <a:ea typeface="游ゴシック" panose="020B0400000000000000" pitchFamily="50" charset="-128"/>
              </a:rPr>
              <a:t>参考</a:t>
            </a:r>
            <a:r>
              <a:rPr lang="en-US" altLang="ja-JP" sz="1600" dirty="0">
                <a:solidFill>
                  <a:schemeClr val="tx1"/>
                </a:solidFill>
                <a:latin typeface="游ゴシック" panose="020B0400000000000000" pitchFamily="50" charset="-128"/>
                <a:ea typeface="游ゴシック" panose="020B0400000000000000" pitchFamily="50" charset="-128"/>
              </a:rPr>
              <a:t>】</a:t>
            </a:r>
            <a:r>
              <a:rPr lang="ja-JP" altLang="en-US" sz="1600" dirty="0">
                <a:solidFill>
                  <a:schemeClr val="tx1"/>
                </a:solidFill>
                <a:latin typeface="游ゴシック" panose="020B0400000000000000" pitchFamily="50" charset="-128"/>
                <a:ea typeface="游ゴシック" panose="020B0400000000000000" pitchFamily="50" charset="-128"/>
              </a:rPr>
              <a:t>ハラスメント対策の取組の補助ツールのご案内①」に記載のある「相談シート」も活用してみてください。</a:t>
            </a:r>
          </a:p>
        </p:txBody>
      </p:sp>
      <p:grpSp>
        <p:nvGrpSpPr>
          <p:cNvPr id="14" name="Group 13">
            <a:extLst>
              <a:ext uri="{FF2B5EF4-FFF2-40B4-BE49-F238E27FC236}">
                <a16:creationId xmlns:a16="http://schemas.microsoft.com/office/drawing/2014/main" id="{9CADE782-7FC2-4BA5-9692-9E61F11E6C9F}"/>
              </a:ext>
            </a:extLst>
          </p:cNvPr>
          <p:cNvGrpSpPr>
            <a:grpSpLocks noChangeAspect="1"/>
          </p:cNvGrpSpPr>
          <p:nvPr/>
        </p:nvGrpSpPr>
        <p:grpSpPr bwMode="auto">
          <a:xfrm>
            <a:off x="823368" y="1828527"/>
            <a:ext cx="883131" cy="870547"/>
            <a:chOff x="753" y="895"/>
            <a:chExt cx="772" cy="761"/>
          </a:xfrm>
        </p:grpSpPr>
        <p:sp>
          <p:nvSpPr>
            <p:cNvPr id="15" name="Freeform 14">
              <a:extLst>
                <a:ext uri="{FF2B5EF4-FFF2-40B4-BE49-F238E27FC236}">
                  <a16:creationId xmlns:a16="http://schemas.microsoft.com/office/drawing/2014/main" id="{991C163C-3F3A-490A-8FBE-FDD9C43A116C}"/>
                </a:ext>
              </a:extLst>
            </p:cNvPr>
            <p:cNvSpPr>
              <a:spLocks noChangeAspect="1"/>
            </p:cNvSpPr>
            <p:nvPr/>
          </p:nvSpPr>
          <p:spPr bwMode="gray">
            <a:xfrm>
              <a:off x="795" y="902"/>
              <a:ext cx="550" cy="714"/>
            </a:xfrm>
            <a:custGeom>
              <a:avLst/>
              <a:gdLst>
                <a:gd name="T0" fmla="*/ 230 w 233"/>
                <a:gd name="T1" fmla="*/ 0 h 302"/>
                <a:gd name="T2" fmla="*/ 3 w 233"/>
                <a:gd name="T3" fmla="*/ 0 h 302"/>
                <a:gd name="T4" fmla="*/ 0 w 233"/>
                <a:gd name="T5" fmla="*/ 3 h 302"/>
                <a:gd name="T6" fmla="*/ 0 w 233"/>
                <a:gd name="T7" fmla="*/ 299 h 302"/>
                <a:gd name="T8" fmla="*/ 3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3" y="0"/>
                    <a:pt x="3" y="0"/>
                    <a:pt x="3" y="0"/>
                  </a:cubicBezTo>
                  <a:cubicBezTo>
                    <a:pt x="2" y="0"/>
                    <a:pt x="0" y="1"/>
                    <a:pt x="0" y="3"/>
                  </a:cubicBezTo>
                  <a:cubicBezTo>
                    <a:pt x="0" y="299"/>
                    <a:pt x="0" y="299"/>
                    <a:pt x="0" y="299"/>
                  </a:cubicBezTo>
                  <a:cubicBezTo>
                    <a:pt x="0" y="301"/>
                    <a:pt x="2" y="302"/>
                    <a:pt x="3" y="302"/>
                  </a:cubicBezTo>
                  <a:cubicBezTo>
                    <a:pt x="230" y="302"/>
                    <a:pt x="230" y="302"/>
                    <a:pt x="230" y="302"/>
                  </a:cubicBezTo>
                  <a:cubicBezTo>
                    <a:pt x="232" y="302"/>
                    <a:pt x="233" y="301"/>
                    <a:pt x="233" y="299"/>
                  </a:cubicBezTo>
                  <a:cubicBezTo>
                    <a:pt x="233" y="3"/>
                    <a:pt x="233" y="3"/>
                    <a:pt x="233" y="3"/>
                  </a:cubicBezTo>
                  <a:cubicBezTo>
                    <a:pt x="233" y="1"/>
                    <a:pt x="232"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5">
              <a:extLst>
                <a:ext uri="{FF2B5EF4-FFF2-40B4-BE49-F238E27FC236}">
                  <a16:creationId xmlns:a16="http://schemas.microsoft.com/office/drawing/2014/main" id="{C9E11F3F-FDDD-4D49-9A8E-94D6D808A005}"/>
                </a:ext>
              </a:extLst>
            </p:cNvPr>
            <p:cNvSpPr>
              <a:spLocks noChangeAspect="1"/>
            </p:cNvSpPr>
            <p:nvPr/>
          </p:nvSpPr>
          <p:spPr bwMode="gray">
            <a:xfrm>
              <a:off x="809" y="914"/>
              <a:ext cx="524" cy="687"/>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6" y="0"/>
                    <a:pt x="5" y="0"/>
                    <a:pt x="0" y="0"/>
                  </a:cubicBezTo>
                  <a:cubicBezTo>
                    <a:pt x="0" y="6"/>
                    <a:pt x="0" y="286"/>
                    <a:pt x="0" y="291"/>
                  </a:cubicBezTo>
                  <a:cubicBezTo>
                    <a:pt x="5" y="291"/>
                    <a:pt x="216" y="291"/>
                    <a:pt x="222" y="291"/>
                  </a:cubicBezTo>
                  <a:cubicBezTo>
                    <a:pt x="222" y="286"/>
                    <a:pt x="222" y="6"/>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6">
              <a:extLst>
                <a:ext uri="{FF2B5EF4-FFF2-40B4-BE49-F238E27FC236}">
                  <a16:creationId xmlns:a16="http://schemas.microsoft.com/office/drawing/2014/main" id="{E15F4E84-205C-46DC-ACA8-57E1F2759EF8}"/>
                </a:ext>
              </a:extLst>
            </p:cNvPr>
            <p:cNvSpPr>
              <a:spLocks noChangeAspect="1"/>
            </p:cNvSpPr>
            <p:nvPr/>
          </p:nvSpPr>
          <p:spPr bwMode="gray">
            <a:xfrm>
              <a:off x="753" y="942"/>
              <a:ext cx="550" cy="714"/>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7">
              <a:extLst>
                <a:ext uri="{FF2B5EF4-FFF2-40B4-BE49-F238E27FC236}">
                  <a16:creationId xmlns:a16="http://schemas.microsoft.com/office/drawing/2014/main" id="{B2882E05-AA33-4234-BE99-2B25BAAF4F03}"/>
                </a:ext>
              </a:extLst>
            </p:cNvPr>
            <p:cNvSpPr>
              <a:spLocks noChangeAspect="1"/>
            </p:cNvSpPr>
            <p:nvPr/>
          </p:nvSpPr>
          <p:spPr bwMode="gray">
            <a:xfrm>
              <a:off x="764" y="956"/>
              <a:ext cx="525" cy="688"/>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18">
              <a:extLst>
                <a:ext uri="{FF2B5EF4-FFF2-40B4-BE49-F238E27FC236}">
                  <a16:creationId xmlns:a16="http://schemas.microsoft.com/office/drawing/2014/main" id="{E9523252-C796-4798-9A72-E2E6C4AEC68D}"/>
                </a:ext>
              </a:extLst>
            </p:cNvPr>
            <p:cNvSpPr>
              <a:spLocks noChangeAspect="1" noChangeArrowheads="1"/>
            </p:cNvSpPr>
            <p:nvPr/>
          </p:nvSpPr>
          <p:spPr bwMode="gray">
            <a:xfrm>
              <a:off x="842" y="1056"/>
              <a:ext cx="369" cy="8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19">
              <a:extLst>
                <a:ext uri="{FF2B5EF4-FFF2-40B4-BE49-F238E27FC236}">
                  <a16:creationId xmlns:a16="http://schemas.microsoft.com/office/drawing/2014/main" id="{2C2D1116-BDA1-4687-9713-4B44F9ACD4B1}"/>
                </a:ext>
              </a:extLst>
            </p:cNvPr>
            <p:cNvSpPr>
              <a:spLocks noChangeAspect="1" noChangeArrowheads="1"/>
            </p:cNvSpPr>
            <p:nvPr/>
          </p:nvSpPr>
          <p:spPr bwMode="gray">
            <a:xfrm>
              <a:off x="842" y="1316"/>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0">
              <a:extLst>
                <a:ext uri="{FF2B5EF4-FFF2-40B4-BE49-F238E27FC236}">
                  <a16:creationId xmlns:a16="http://schemas.microsoft.com/office/drawing/2014/main" id="{851BB061-B5B7-48B6-9C88-63C011E3D42C}"/>
                </a:ext>
              </a:extLst>
            </p:cNvPr>
            <p:cNvSpPr>
              <a:spLocks noChangeAspect="1" noChangeArrowheads="1"/>
            </p:cNvSpPr>
            <p:nvPr/>
          </p:nvSpPr>
          <p:spPr bwMode="gray">
            <a:xfrm>
              <a:off x="842" y="1261"/>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1">
              <a:extLst>
                <a:ext uri="{FF2B5EF4-FFF2-40B4-BE49-F238E27FC236}">
                  <a16:creationId xmlns:a16="http://schemas.microsoft.com/office/drawing/2014/main" id="{DAE49180-3A55-4489-9186-5CC9B84EC4AF}"/>
                </a:ext>
              </a:extLst>
            </p:cNvPr>
            <p:cNvSpPr>
              <a:spLocks noChangeAspect="1" noChangeArrowheads="1"/>
            </p:cNvSpPr>
            <p:nvPr/>
          </p:nvSpPr>
          <p:spPr bwMode="gray">
            <a:xfrm>
              <a:off x="842" y="1207"/>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2">
              <a:extLst>
                <a:ext uri="{FF2B5EF4-FFF2-40B4-BE49-F238E27FC236}">
                  <a16:creationId xmlns:a16="http://schemas.microsoft.com/office/drawing/2014/main" id="{E96BF83B-BC54-4FB8-9765-AA6BBD39EF7B}"/>
                </a:ext>
              </a:extLst>
            </p:cNvPr>
            <p:cNvSpPr>
              <a:spLocks noChangeAspect="1" noChangeArrowheads="1"/>
            </p:cNvSpPr>
            <p:nvPr/>
          </p:nvSpPr>
          <p:spPr bwMode="gray">
            <a:xfrm>
              <a:off x="842" y="1370"/>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23">
              <a:extLst>
                <a:ext uri="{FF2B5EF4-FFF2-40B4-BE49-F238E27FC236}">
                  <a16:creationId xmlns:a16="http://schemas.microsoft.com/office/drawing/2014/main" id="{42EF6E02-7DA5-4723-95EB-9F181F938F8A}"/>
                </a:ext>
              </a:extLst>
            </p:cNvPr>
            <p:cNvSpPr>
              <a:spLocks noChangeAspect="1" noChangeArrowheads="1"/>
            </p:cNvSpPr>
            <p:nvPr/>
          </p:nvSpPr>
          <p:spPr bwMode="gray">
            <a:xfrm>
              <a:off x="842" y="1424"/>
              <a:ext cx="369" cy="1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4">
              <a:extLst>
                <a:ext uri="{FF2B5EF4-FFF2-40B4-BE49-F238E27FC236}">
                  <a16:creationId xmlns:a16="http://schemas.microsoft.com/office/drawing/2014/main" id="{0808AE5A-FAFB-49CF-8552-64685F1D09CE}"/>
                </a:ext>
              </a:extLst>
            </p:cNvPr>
            <p:cNvSpPr>
              <a:spLocks noChangeAspect="1" noChangeArrowheads="1"/>
            </p:cNvSpPr>
            <p:nvPr/>
          </p:nvSpPr>
          <p:spPr bwMode="gray">
            <a:xfrm>
              <a:off x="842" y="1479"/>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25">
              <a:extLst>
                <a:ext uri="{FF2B5EF4-FFF2-40B4-BE49-F238E27FC236}">
                  <a16:creationId xmlns:a16="http://schemas.microsoft.com/office/drawing/2014/main" id="{F62EAA46-E588-4580-B508-DFF1D1CA3CBA}"/>
                </a:ext>
              </a:extLst>
            </p:cNvPr>
            <p:cNvSpPr>
              <a:spLocks noChangeAspect="1" noChangeArrowheads="1"/>
            </p:cNvSpPr>
            <p:nvPr/>
          </p:nvSpPr>
          <p:spPr bwMode="gray">
            <a:xfrm>
              <a:off x="842" y="1533"/>
              <a:ext cx="369" cy="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6">
              <a:extLst>
                <a:ext uri="{FF2B5EF4-FFF2-40B4-BE49-F238E27FC236}">
                  <a16:creationId xmlns:a16="http://schemas.microsoft.com/office/drawing/2014/main" id="{A0BF45A6-8A5A-4B57-B710-B0E815B701F4}"/>
                </a:ext>
              </a:extLst>
            </p:cNvPr>
            <p:cNvSpPr>
              <a:spLocks noChangeAspect="1"/>
            </p:cNvSpPr>
            <p:nvPr/>
          </p:nvSpPr>
          <p:spPr bwMode="gray">
            <a:xfrm>
              <a:off x="1130" y="895"/>
              <a:ext cx="395" cy="612"/>
            </a:xfrm>
            <a:custGeom>
              <a:avLst/>
              <a:gdLst>
                <a:gd name="T0" fmla="*/ 167 w 167"/>
                <a:gd name="T1" fmla="*/ 30 h 259"/>
                <a:gd name="T2" fmla="*/ 166 w 167"/>
                <a:gd name="T3" fmla="*/ 28 h 259"/>
                <a:gd name="T4" fmla="*/ 119 w 167"/>
                <a:gd name="T5" fmla="*/ 1 h 259"/>
                <a:gd name="T6" fmla="*/ 115 w 167"/>
                <a:gd name="T7" fmla="*/ 2 h 259"/>
                <a:gd name="T8" fmla="*/ 6 w 167"/>
                <a:gd name="T9" fmla="*/ 189 h 259"/>
                <a:gd name="T10" fmla="*/ 6 w 167"/>
                <a:gd name="T11" fmla="*/ 191 h 259"/>
                <a:gd name="T12" fmla="*/ 3 w 167"/>
                <a:gd name="T13" fmla="*/ 227 h 259"/>
                <a:gd name="T14" fmla="*/ 0 w 167"/>
                <a:gd name="T15" fmla="*/ 256 h 259"/>
                <a:gd name="T16" fmla="*/ 1 w 167"/>
                <a:gd name="T17" fmla="*/ 258 h 259"/>
                <a:gd name="T18" fmla="*/ 4 w 167"/>
                <a:gd name="T19" fmla="*/ 258 h 259"/>
                <a:gd name="T20" fmla="*/ 58 w 167"/>
                <a:gd name="T21" fmla="*/ 220 h 259"/>
                <a:gd name="T22" fmla="*/ 58 w 167"/>
                <a:gd name="T23" fmla="*/ 219 h 259"/>
                <a:gd name="T24" fmla="*/ 167 w 167"/>
                <a:gd name="T25" fmla="*/ 32 h 259"/>
                <a:gd name="T26" fmla="*/ 167 w 167"/>
                <a:gd name="T27" fmla="*/ 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259">
                  <a:moveTo>
                    <a:pt x="167" y="30"/>
                  </a:moveTo>
                  <a:cubicBezTo>
                    <a:pt x="167" y="29"/>
                    <a:pt x="167" y="29"/>
                    <a:pt x="166" y="28"/>
                  </a:cubicBezTo>
                  <a:cubicBezTo>
                    <a:pt x="119" y="1"/>
                    <a:pt x="119" y="1"/>
                    <a:pt x="119" y="1"/>
                  </a:cubicBezTo>
                  <a:cubicBezTo>
                    <a:pt x="118" y="0"/>
                    <a:pt x="116" y="1"/>
                    <a:pt x="115" y="2"/>
                  </a:cubicBezTo>
                  <a:cubicBezTo>
                    <a:pt x="6" y="189"/>
                    <a:pt x="6" y="189"/>
                    <a:pt x="6" y="189"/>
                  </a:cubicBezTo>
                  <a:cubicBezTo>
                    <a:pt x="6" y="190"/>
                    <a:pt x="6" y="190"/>
                    <a:pt x="6" y="191"/>
                  </a:cubicBezTo>
                  <a:cubicBezTo>
                    <a:pt x="3" y="227"/>
                    <a:pt x="3" y="227"/>
                    <a:pt x="3" y="227"/>
                  </a:cubicBezTo>
                  <a:cubicBezTo>
                    <a:pt x="0" y="256"/>
                    <a:pt x="0" y="256"/>
                    <a:pt x="0" y="256"/>
                  </a:cubicBezTo>
                  <a:cubicBezTo>
                    <a:pt x="0" y="257"/>
                    <a:pt x="0" y="258"/>
                    <a:pt x="1" y="258"/>
                  </a:cubicBezTo>
                  <a:cubicBezTo>
                    <a:pt x="2" y="259"/>
                    <a:pt x="3" y="259"/>
                    <a:pt x="4" y="258"/>
                  </a:cubicBezTo>
                  <a:cubicBezTo>
                    <a:pt x="58" y="220"/>
                    <a:pt x="58" y="220"/>
                    <a:pt x="58" y="220"/>
                  </a:cubicBezTo>
                  <a:cubicBezTo>
                    <a:pt x="58" y="220"/>
                    <a:pt x="58" y="220"/>
                    <a:pt x="58" y="219"/>
                  </a:cubicBezTo>
                  <a:cubicBezTo>
                    <a:pt x="167" y="32"/>
                    <a:pt x="167" y="32"/>
                    <a:pt x="167" y="32"/>
                  </a:cubicBezTo>
                  <a:cubicBezTo>
                    <a:pt x="167" y="31"/>
                    <a:pt x="167" y="31"/>
                    <a:pt x="167" y="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7">
              <a:extLst>
                <a:ext uri="{FF2B5EF4-FFF2-40B4-BE49-F238E27FC236}">
                  <a16:creationId xmlns:a16="http://schemas.microsoft.com/office/drawing/2014/main" id="{E1D364AB-6C2C-4144-842C-60007E2185B1}"/>
                </a:ext>
              </a:extLst>
            </p:cNvPr>
            <p:cNvSpPr>
              <a:spLocks noChangeAspect="1"/>
            </p:cNvSpPr>
            <p:nvPr/>
          </p:nvSpPr>
          <p:spPr bwMode="gray">
            <a:xfrm>
              <a:off x="1149" y="923"/>
              <a:ext cx="345" cy="532"/>
            </a:xfrm>
            <a:custGeom>
              <a:avLst/>
              <a:gdLst>
                <a:gd name="T0" fmla="*/ 146 w 146"/>
                <a:gd name="T1" fmla="*/ 16 h 225"/>
                <a:gd name="T2" fmla="*/ 143 w 146"/>
                <a:gd name="T3" fmla="*/ 14 h 225"/>
                <a:gd name="T4" fmla="*/ 39 w 146"/>
                <a:gd name="T5" fmla="*/ 193 h 225"/>
                <a:gd name="T6" fmla="*/ 26 w 146"/>
                <a:gd name="T7" fmla="*/ 193 h 225"/>
                <a:gd name="T8" fmla="*/ 25 w 146"/>
                <a:gd name="T9" fmla="*/ 193 h 225"/>
                <a:gd name="T10" fmla="*/ 18 w 146"/>
                <a:gd name="T11" fmla="*/ 181 h 225"/>
                <a:gd name="T12" fmla="*/ 122 w 146"/>
                <a:gd name="T13" fmla="*/ 2 h 225"/>
                <a:gd name="T14" fmla="*/ 119 w 146"/>
                <a:gd name="T15" fmla="*/ 0 h 225"/>
                <a:gd name="T16" fmla="*/ 16 w 146"/>
                <a:gd name="T17" fmla="*/ 179 h 225"/>
                <a:gd name="T18" fmla="*/ 4 w 146"/>
                <a:gd name="T19" fmla="*/ 180 h 225"/>
                <a:gd name="T20" fmla="*/ 4 w 146"/>
                <a:gd name="T21" fmla="*/ 180 h 225"/>
                <a:gd name="T22" fmla="*/ 0 w 146"/>
                <a:gd name="T23" fmla="*/ 216 h 225"/>
                <a:gd name="T24" fmla="*/ 16 w 146"/>
                <a:gd name="T25" fmla="*/ 225 h 225"/>
                <a:gd name="T26" fmla="*/ 46 w 146"/>
                <a:gd name="T27" fmla="*/ 204 h 225"/>
                <a:gd name="T28" fmla="*/ 46 w 146"/>
                <a:gd name="T29" fmla="*/ 203 h 225"/>
                <a:gd name="T30" fmla="*/ 42 w 146"/>
                <a:gd name="T31" fmla="*/ 194 h 225"/>
                <a:gd name="T32" fmla="*/ 146 w 146"/>
                <a:gd name="T33" fmla="*/ 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25">
                  <a:moveTo>
                    <a:pt x="146" y="16"/>
                  </a:moveTo>
                  <a:cubicBezTo>
                    <a:pt x="145" y="15"/>
                    <a:pt x="144" y="15"/>
                    <a:pt x="143" y="14"/>
                  </a:cubicBezTo>
                  <a:cubicBezTo>
                    <a:pt x="39" y="193"/>
                    <a:pt x="39" y="193"/>
                    <a:pt x="39" y="193"/>
                  </a:cubicBezTo>
                  <a:cubicBezTo>
                    <a:pt x="26" y="193"/>
                    <a:pt x="26" y="193"/>
                    <a:pt x="26" y="193"/>
                  </a:cubicBezTo>
                  <a:cubicBezTo>
                    <a:pt x="25" y="193"/>
                    <a:pt x="25" y="193"/>
                    <a:pt x="25" y="193"/>
                  </a:cubicBezTo>
                  <a:cubicBezTo>
                    <a:pt x="18" y="181"/>
                    <a:pt x="18" y="181"/>
                    <a:pt x="18" y="181"/>
                  </a:cubicBezTo>
                  <a:cubicBezTo>
                    <a:pt x="122" y="2"/>
                    <a:pt x="122" y="2"/>
                    <a:pt x="122" y="2"/>
                  </a:cubicBezTo>
                  <a:cubicBezTo>
                    <a:pt x="121" y="1"/>
                    <a:pt x="120" y="1"/>
                    <a:pt x="119" y="0"/>
                  </a:cubicBezTo>
                  <a:cubicBezTo>
                    <a:pt x="16" y="179"/>
                    <a:pt x="16" y="179"/>
                    <a:pt x="16" y="179"/>
                  </a:cubicBezTo>
                  <a:cubicBezTo>
                    <a:pt x="4" y="180"/>
                    <a:pt x="4" y="180"/>
                    <a:pt x="4" y="180"/>
                  </a:cubicBezTo>
                  <a:cubicBezTo>
                    <a:pt x="4" y="180"/>
                    <a:pt x="4" y="180"/>
                    <a:pt x="4" y="180"/>
                  </a:cubicBezTo>
                  <a:cubicBezTo>
                    <a:pt x="4" y="180"/>
                    <a:pt x="2" y="200"/>
                    <a:pt x="0" y="216"/>
                  </a:cubicBezTo>
                  <a:cubicBezTo>
                    <a:pt x="16" y="225"/>
                    <a:pt x="16" y="225"/>
                    <a:pt x="16" y="225"/>
                  </a:cubicBezTo>
                  <a:cubicBezTo>
                    <a:pt x="29" y="216"/>
                    <a:pt x="45" y="205"/>
                    <a:pt x="46" y="204"/>
                  </a:cubicBezTo>
                  <a:cubicBezTo>
                    <a:pt x="46" y="204"/>
                    <a:pt x="46" y="204"/>
                    <a:pt x="46" y="203"/>
                  </a:cubicBezTo>
                  <a:cubicBezTo>
                    <a:pt x="42" y="194"/>
                    <a:pt x="42" y="194"/>
                    <a:pt x="42" y="194"/>
                  </a:cubicBezTo>
                  <a:lnTo>
                    <a:pt x="14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969571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（３）相談受付とその対応②</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4635" y="4778325"/>
            <a:ext cx="9086399" cy="160300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8288"/>
            <a:r>
              <a:rPr lang="ja-JP" altLang="en-US" dirty="0">
                <a:latin typeface="游ゴシック" panose="020B0400000000000000" pitchFamily="50" charset="-128"/>
                <a:ea typeface="游ゴシック" panose="020B0400000000000000" pitchFamily="50" charset="-128"/>
              </a:rPr>
              <a:t>この事例では、管理者が以前から</a:t>
            </a:r>
            <a:r>
              <a:rPr lang="ja-JP" altLang="en-US" b="1" u="sng" dirty="0">
                <a:latin typeface="游ゴシック" panose="020B0400000000000000" pitchFamily="50" charset="-128"/>
                <a:ea typeface="游ゴシック" panose="020B0400000000000000" pitchFamily="50" charset="-128"/>
              </a:rPr>
              <a:t>ハラスメントの予兆を感じていたにも関わらず、すぐに対応しなければならないという認識が薄かった</a:t>
            </a:r>
            <a:r>
              <a:rPr lang="ja-JP" altLang="en-US" dirty="0">
                <a:latin typeface="游ゴシック" panose="020B0400000000000000" pitchFamily="50" charset="-128"/>
                <a:ea typeface="游ゴシック" panose="020B0400000000000000" pitchFamily="50" charset="-128"/>
              </a:rPr>
              <a:t>ことで、結果的に職員が何度もハラスメント被害を受けてしまったものです。</a:t>
            </a:r>
            <a:endParaRPr lang="en-US" altLang="ja-JP" dirty="0">
              <a:latin typeface="游ゴシック" panose="020B0400000000000000" pitchFamily="50" charset="-128"/>
              <a:ea typeface="游ゴシック" panose="020B0400000000000000" pitchFamily="50" charset="-128"/>
            </a:endParaRPr>
          </a:p>
          <a:p>
            <a:pPr indent="268288"/>
            <a:r>
              <a:rPr lang="ja-JP" altLang="en-US" dirty="0">
                <a:latin typeface="游ゴシック" panose="020B0400000000000000" pitchFamily="50" charset="-128"/>
                <a:ea typeface="游ゴシック" panose="020B0400000000000000" pitchFamily="50" charset="-128"/>
              </a:rPr>
              <a:t>報告や相談をできる環境や仕組みがあっても、</a:t>
            </a:r>
            <a:r>
              <a:rPr lang="ja-JP" altLang="en-US" b="1" u="sng" dirty="0">
                <a:latin typeface="游ゴシック" panose="020B0400000000000000" pitchFamily="50" charset="-128"/>
                <a:ea typeface="游ゴシック" panose="020B0400000000000000" pitchFamily="50" charset="-128"/>
              </a:rPr>
              <a:t>受け止め方と相談後すぐに対応できるかが大切</a:t>
            </a:r>
            <a:r>
              <a:rPr lang="ja-JP" altLang="en-US" dirty="0">
                <a:latin typeface="游ゴシック" panose="020B0400000000000000" pitchFamily="50" charset="-128"/>
                <a:ea typeface="游ゴシック" panose="020B0400000000000000" pitchFamily="50" charset="-128"/>
              </a:rPr>
              <a:t>です。</a:t>
            </a:r>
          </a:p>
        </p:txBody>
      </p:sp>
      <p:sp>
        <p:nvSpPr>
          <p:cNvPr id="23" name="正方形/長方形 22">
            <a:extLst>
              <a:ext uri="{FF2B5EF4-FFF2-40B4-BE49-F238E27FC236}">
                <a16:creationId xmlns:a16="http://schemas.microsoft.com/office/drawing/2014/main" id="{64BA6877-02AB-4C0B-9A92-3AE25DF81F72}"/>
              </a:ext>
            </a:extLst>
          </p:cNvPr>
          <p:cNvSpPr/>
          <p:nvPr/>
        </p:nvSpPr>
        <p:spPr>
          <a:xfrm>
            <a:off x="404635" y="980728"/>
            <a:ext cx="9086399" cy="923212"/>
          </a:xfrm>
          <a:prstGeom prst="rect">
            <a:avLst/>
          </a:prstGeom>
          <a:solidFill>
            <a:schemeClr val="accent2">
              <a:lumMod val="40000"/>
              <a:lumOff val="60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8000" tIns="72000" rIns="72000" bIns="0" numCol="1" spcCol="0" rtlCol="0" fromWordArt="0" anchor="ctr" anchorCtr="0" forceAA="0" compatLnSpc="1">
            <a:prstTxWarp prst="textNoShape">
              <a:avLst/>
            </a:prstTxWarp>
            <a:noAutofit/>
          </a:bodyPr>
          <a:lstStyle/>
          <a:p>
            <a:r>
              <a:rPr lang="ja-JP" altLang="en-US" sz="2000" dirty="0">
                <a:solidFill>
                  <a:schemeClr val="tx1"/>
                </a:solidFill>
                <a:latin typeface="游ゴシック" panose="020B0400000000000000" pitchFamily="50" charset="-128"/>
                <a:ea typeface="游ゴシック" panose="020B0400000000000000" pitchFamily="50" charset="-128"/>
              </a:rPr>
              <a:t>トラブルや業務の悩み等の相談や報告を受けたあと、対応や対策を検討・決定・実行するまでのフローはどのようになっていますか？</a:t>
            </a:r>
            <a:endParaRPr kumimoji="1" lang="ja-JP" altLang="en-US" sz="2000" dirty="0">
              <a:solidFill>
                <a:schemeClr val="tx1"/>
              </a:solidFill>
              <a:latin typeface="游ゴシック" panose="020B0400000000000000" pitchFamily="50" charset="-128"/>
              <a:ea typeface="游ゴシック" panose="020B0400000000000000" pitchFamily="50" charset="-128"/>
            </a:endParaRPr>
          </a:p>
        </p:txBody>
      </p:sp>
      <p:pic>
        <p:nvPicPr>
          <p:cNvPr id="24" name="グラフィックス 23" descr="ヘルプ">
            <a:extLst>
              <a:ext uri="{FF2B5EF4-FFF2-40B4-BE49-F238E27FC236}">
                <a16:creationId xmlns:a16="http://schemas.microsoft.com/office/drawing/2014/main" id="{39D9B275-DEB5-4CBF-BE95-4497145C66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464" y="1124744"/>
            <a:ext cx="684000" cy="684000"/>
          </a:xfrm>
          <a:prstGeom prst="rect">
            <a:avLst/>
          </a:prstGeom>
        </p:spPr>
      </p:pic>
      <p:grpSp>
        <p:nvGrpSpPr>
          <p:cNvPr id="3" name="グループ化 2">
            <a:extLst>
              <a:ext uri="{FF2B5EF4-FFF2-40B4-BE49-F238E27FC236}">
                <a16:creationId xmlns:a16="http://schemas.microsoft.com/office/drawing/2014/main" id="{34153EDE-0E8B-4143-A197-6C7817F116E1}"/>
              </a:ext>
            </a:extLst>
          </p:cNvPr>
          <p:cNvGrpSpPr/>
          <p:nvPr/>
        </p:nvGrpSpPr>
        <p:grpSpPr>
          <a:xfrm>
            <a:off x="1928664" y="2132856"/>
            <a:ext cx="7562370" cy="2448272"/>
            <a:chOff x="1928664" y="1916832"/>
            <a:chExt cx="7562370" cy="2448272"/>
          </a:xfrm>
        </p:grpSpPr>
        <p:sp>
          <p:nvSpPr>
            <p:cNvPr id="17" name="吹き出し: 四角形 16">
              <a:extLst>
                <a:ext uri="{FF2B5EF4-FFF2-40B4-BE49-F238E27FC236}">
                  <a16:creationId xmlns:a16="http://schemas.microsoft.com/office/drawing/2014/main" id="{EFA426C0-8E58-469C-AAFE-BC92BB91C0CB}"/>
                </a:ext>
              </a:extLst>
            </p:cNvPr>
            <p:cNvSpPr>
              <a:spLocks noChangeAspect="1"/>
            </p:cNvSpPr>
            <p:nvPr/>
          </p:nvSpPr>
          <p:spPr>
            <a:xfrm>
              <a:off x="1928664" y="2085561"/>
              <a:ext cx="7562370" cy="2279543"/>
            </a:xfrm>
            <a:prstGeom prst="wedgeRectCallout">
              <a:avLst>
                <a:gd name="adj1" fmla="val -55895"/>
                <a:gd name="adj2" fmla="val -7705"/>
              </a:avLst>
            </a:prstGeom>
            <a:solidFill>
              <a:schemeClr val="bg1"/>
            </a:solidFill>
            <a:ln w="190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36000" numCol="1" spcCol="0" rtlCol="0" fromWordArt="0" anchor="ctr" anchorCtr="0" forceAA="0" compatLnSpc="1">
              <a:prstTxWarp prst="textNoShape">
                <a:avLst/>
              </a:prstTxWarp>
              <a:noAutofit/>
            </a:bodyPr>
            <a:lstStyle/>
            <a:p>
              <a:pPr indent="180975"/>
              <a:r>
                <a:rPr lang="ja-JP" altLang="en-US" dirty="0">
                  <a:solidFill>
                    <a:schemeClr val="tx1"/>
                  </a:solidFill>
                  <a:latin typeface="游ゴシック" panose="020B0400000000000000" pitchFamily="50" charset="-128"/>
                  <a:ea typeface="游ゴシック" panose="020B0400000000000000" pitchFamily="50" charset="-128"/>
                </a:rPr>
                <a:t>以前に自分も担当していた利用者から、</a:t>
              </a:r>
              <a:r>
                <a:rPr lang="ja-JP" altLang="en-US" u="sng" dirty="0">
                  <a:solidFill>
                    <a:schemeClr val="tx1"/>
                  </a:solidFill>
                  <a:latin typeface="游ゴシック" panose="020B0400000000000000" pitchFamily="50" charset="-128"/>
                  <a:ea typeface="游ゴシック" panose="020B0400000000000000" pitchFamily="50" charset="-128"/>
                </a:rPr>
                <a:t>セクハラ発言を受けていることを今の担当職員から何度か報告を受けた</a:t>
              </a:r>
              <a:r>
                <a:rPr lang="ja-JP" altLang="en-US" dirty="0">
                  <a:solidFill>
                    <a:schemeClr val="tx1"/>
                  </a:solidFill>
                  <a:latin typeface="游ゴシック" panose="020B0400000000000000" pitchFamily="50" charset="-128"/>
                  <a:ea typeface="游ゴシック" panose="020B0400000000000000" pitchFamily="50" charset="-128"/>
                </a:rPr>
                <a:t>ことがあります。</a:t>
              </a:r>
              <a:endParaRPr lang="en-US" altLang="ja-JP" dirty="0">
                <a:solidFill>
                  <a:schemeClr val="tx1"/>
                </a:solidFill>
                <a:latin typeface="游ゴシック" panose="020B0400000000000000" pitchFamily="50" charset="-128"/>
                <a:ea typeface="游ゴシック" panose="020B0400000000000000" pitchFamily="50" charset="-128"/>
              </a:endParaRPr>
            </a:p>
            <a:p>
              <a:pPr indent="180975"/>
              <a:r>
                <a:rPr lang="ja-JP" altLang="en-US" dirty="0">
                  <a:solidFill>
                    <a:schemeClr val="tx1"/>
                  </a:solidFill>
                  <a:latin typeface="游ゴシック" panose="020B0400000000000000" pitchFamily="50" charset="-128"/>
                  <a:ea typeface="游ゴシック" panose="020B0400000000000000" pitchFamily="50" charset="-128"/>
                </a:rPr>
                <a:t>確かに、自分が訪問していた頃もアダルトビデオが見えるように置いてあったな</a:t>
              </a:r>
              <a:r>
                <a:rPr lang="en-US" altLang="ja-JP" dirty="0">
                  <a:solidFill>
                    <a:schemeClr val="tx1"/>
                  </a:solidFill>
                  <a:latin typeface="游ゴシック" panose="020B0400000000000000" pitchFamily="50" charset="-128"/>
                  <a:ea typeface="游ゴシック" panose="020B0400000000000000" pitchFamily="50" charset="-128"/>
                </a:rPr>
                <a:t>…</a:t>
              </a:r>
              <a:r>
                <a:rPr lang="ja-JP" altLang="en-US" dirty="0">
                  <a:solidFill>
                    <a:schemeClr val="tx1"/>
                  </a:solidFill>
                  <a:latin typeface="游ゴシック" panose="020B0400000000000000" pitchFamily="50" charset="-128"/>
                  <a:ea typeface="游ゴシック" panose="020B0400000000000000" pitchFamily="50" charset="-128"/>
                </a:rPr>
                <a:t>私にはセクハラ発言はなかったけど</a:t>
              </a:r>
              <a:r>
                <a:rPr lang="en-US" altLang="ja-JP" dirty="0">
                  <a:solidFill>
                    <a:schemeClr val="tx1"/>
                  </a:solidFill>
                  <a:latin typeface="游ゴシック" panose="020B0400000000000000" pitchFamily="50" charset="-128"/>
                  <a:ea typeface="游ゴシック" panose="020B0400000000000000" pitchFamily="50" charset="-128"/>
                </a:rPr>
                <a:t>…</a:t>
              </a:r>
              <a:r>
                <a:rPr lang="ja-JP" altLang="en-US" dirty="0">
                  <a:solidFill>
                    <a:schemeClr val="tx1"/>
                  </a:solidFill>
                  <a:latin typeface="游ゴシック" panose="020B0400000000000000" pitchFamily="50" charset="-128"/>
                  <a:ea typeface="游ゴシック" panose="020B0400000000000000" pitchFamily="50" charset="-128"/>
                </a:rPr>
                <a:t>と思い出しながらも、</a:t>
              </a:r>
              <a:r>
                <a:rPr lang="ja-JP" altLang="en-US" u="sng" dirty="0">
                  <a:solidFill>
                    <a:schemeClr val="tx1"/>
                  </a:solidFill>
                  <a:latin typeface="游ゴシック" panose="020B0400000000000000" pitchFamily="50" charset="-128"/>
                  <a:ea typeface="游ゴシック" panose="020B0400000000000000" pitchFamily="50" charset="-128"/>
                </a:rPr>
                <a:t>速やかな対応をせずにいました</a:t>
              </a:r>
              <a:r>
                <a:rPr lang="ja-JP" altLang="en-US" dirty="0">
                  <a:solidFill>
                    <a:schemeClr val="tx1"/>
                  </a:solidFill>
                  <a:latin typeface="游ゴシック" panose="020B0400000000000000" pitchFamily="50" charset="-128"/>
                  <a:ea typeface="游ゴシック" panose="020B0400000000000000" pitchFamily="50" charset="-128"/>
                </a:rPr>
                <a:t>。</a:t>
              </a:r>
              <a:endParaRPr lang="en-US" altLang="ja-JP" dirty="0">
                <a:solidFill>
                  <a:schemeClr val="tx1"/>
                </a:solidFill>
                <a:latin typeface="游ゴシック" panose="020B0400000000000000" pitchFamily="50" charset="-128"/>
                <a:ea typeface="游ゴシック" panose="020B0400000000000000" pitchFamily="50" charset="-128"/>
              </a:endParaRPr>
            </a:p>
            <a:p>
              <a:pPr indent="180975"/>
              <a:r>
                <a:rPr lang="ja-JP" altLang="en-US" dirty="0">
                  <a:solidFill>
                    <a:schemeClr val="tx1"/>
                  </a:solidFill>
                  <a:latin typeface="游ゴシック" panose="020B0400000000000000" pitchFamily="50" charset="-128"/>
                  <a:ea typeface="游ゴシック" panose="020B0400000000000000" pitchFamily="50" charset="-128"/>
                </a:rPr>
                <a:t>その後はケアマネジャーにも相談して、結果的にはサービス終了となりましたが、</a:t>
              </a:r>
              <a:r>
                <a:rPr lang="ja-JP" altLang="en-US" u="sng" dirty="0">
                  <a:solidFill>
                    <a:schemeClr val="tx1"/>
                  </a:solidFill>
                  <a:latin typeface="游ゴシック" panose="020B0400000000000000" pitchFamily="50" charset="-128"/>
                  <a:ea typeface="游ゴシック" panose="020B0400000000000000" pitchFamily="50" charset="-128"/>
                </a:rPr>
                <a:t>最初に職員から報告を受けた段階で、すぐに対応すべきでした</a:t>
              </a:r>
              <a:r>
                <a:rPr lang="ja-JP" altLang="en-US" dirty="0">
                  <a:solidFill>
                    <a:schemeClr val="tx1"/>
                  </a:solidFill>
                  <a:latin typeface="游ゴシック" panose="020B0400000000000000" pitchFamily="50" charset="-128"/>
                  <a:ea typeface="游ゴシック" panose="020B0400000000000000" pitchFamily="50" charset="-128"/>
                </a:rPr>
                <a:t>。</a:t>
              </a:r>
              <a:endParaRPr lang="en-US" altLang="ja-JP" dirty="0">
                <a:solidFill>
                  <a:schemeClr val="tx1"/>
                </a:solidFill>
                <a:latin typeface="游ゴシック" panose="020B0400000000000000" pitchFamily="50" charset="-128"/>
                <a:ea typeface="游ゴシック" panose="020B0400000000000000" pitchFamily="50" charset="-128"/>
              </a:endParaRPr>
            </a:p>
            <a:p>
              <a:pPr indent="180975"/>
              <a:r>
                <a:rPr lang="ja-JP" altLang="en-US" dirty="0">
                  <a:solidFill>
                    <a:schemeClr val="tx1"/>
                  </a:solidFill>
                  <a:latin typeface="游ゴシック" panose="020B0400000000000000" pitchFamily="50" charset="-128"/>
                  <a:ea typeface="游ゴシック" panose="020B0400000000000000" pitchFamily="50" charset="-128"/>
                </a:rPr>
                <a:t>担当職員は</a:t>
              </a:r>
              <a:r>
                <a:rPr lang="ja-JP" altLang="en-US" u="sng" dirty="0">
                  <a:solidFill>
                    <a:schemeClr val="tx1"/>
                  </a:solidFill>
                  <a:latin typeface="游ゴシック" panose="020B0400000000000000" pitchFamily="50" charset="-128"/>
                  <a:ea typeface="游ゴシック" panose="020B0400000000000000" pitchFamily="50" charset="-128"/>
                </a:rPr>
                <a:t>報告してくれていたのに、対応が遅れてしまったことで、セクハラが続く中でサービス提供を続けることになってしまい、辛い思い</a:t>
              </a:r>
              <a:r>
                <a:rPr lang="ja-JP" altLang="en-US" dirty="0">
                  <a:solidFill>
                    <a:schemeClr val="tx1"/>
                  </a:solidFill>
                  <a:latin typeface="游ゴシック" panose="020B0400000000000000" pitchFamily="50" charset="-128"/>
                  <a:ea typeface="游ゴシック" panose="020B0400000000000000" pitchFamily="50" charset="-128"/>
                </a:rPr>
                <a:t>をさせ続けてしまいました。</a:t>
              </a:r>
              <a:endParaRPr lang="en-US" altLang="ja-JP" dirty="0">
                <a:solidFill>
                  <a:schemeClr val="tx1"/>
                </a:solidFill>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3DF5FAFC-F6D7-4470-9516-4A7D7612CD9D}"/>
                </a:ext>
              </a:extLst>
            </p:cNvPr>
            <p:cNvGrpSpPr>
              <a:grpSpLocks noChangeAspect="1"/>
            </p:cNvGrpSpPr>
            <p:nvPr/>
          </p:nvGrpSpPr>
          <p:grpSpPr>
            <a:xfrm>
              <a:off x="2021431" y="1916832"/>
              <a:ext cx="2430440" cy="360000"/>
              <a:chOff x="722360" y="2053652"/>
              <a:chExt cx="2430440" cy="360000"/>
            </a:xfrm>
          </p:grpSpPr>
          <p:grpSp>
            <p:nvGrpSpPr>
              <p:cNvPr id="19" name="グループ化 18">
                <a:extLst>
                  <a:ext uri="{FF2B5EF4-FFF2-40B4-BE49-F238E27FC236}">
                    <a16:creationId xmlns:a16="http://schemas.microsoft.com/office/drawing/2014/main" id="{B280BD05-1989-4962-87E7-5C9B18635B30}"/>
                  </a:ext>
                </a:extLst>
              </p:cNvPr>
              <p:cNvGrpSpPr/>
              <p:nvPr/>
            </p:nvGrpSpPr>
            <p:grpSpPr>
              <a:xfrm>
                <a:off x="722360" y="2053652"/>
                <a:ext cx="598494" cy="360000"/>
                <a:chOff x="1640632" y="5654825"/>
                <a:chExt cx="598494" cy="360000"/>
              </a:xfrm>
            </p:grpSpPr>
            <p:sp>
              <p:nvSpPr>
                <p:cNvPr id="21" name="楕円 20">
                  <a:extLst>
                    <a:ext uri="{FF2B5EF4-FFF2-40B4-BE49-F238E27FC236}">
                      <a16:creationId xmlns:a16="http://schemas.microsoft.com/office/drawing/2014/main" id="{5C8F81F8-6133-4862-B9CF-04675FD78101}"/>
                    </a:ext>
                  </a:extLst>
                </p:cNvPr>
                <p:cNvSpPr/>
                <p:nvPr/>
              </p:nvSpPr>
              <p:spPr>
                <a:xfrm>
                  <a:off x="1640632"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2" name="楕円 21">
                  <a:extLst>
                    <a:ext uri="{FF2B5EF4-FFF2-40B4-BE49-F238E27FC236}">
                      <a16:creationId xmlns:a16="http://schemas.microsoft.com/office/drawing/2014/main" id="{3D23394C-C2F4-4608-BBEF-19A7EF0AF647}"/>
                    </a:ext>
                  </a:extLst>
                </p:cNvPr>
                <p:cNvSpPr/>
                <p:nvPr/>
              </p:nvSpPr>
              <p:spPr>
                <a:xfrm>
                  <a:off x="1879126"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25" name="グループ化 24">
                <a:extLst>
                  <a:ext uri="{FF2B5EF4-FFF2-40B4-BE49-F238E27FC236}">
                    <a16:creationId xmlns:a16="http://schemas.microsoft.com/office/drawing/2014/main" id="{82347936-28F8-4A3E-AFFC-D232C7261EB4}"/>
                  </a:ext>
                </a:extLst>
              </p:cNvPr>
              <p:cNvGrpSpPr/>
              <p:nvPr/>
            </p:nvGrpSpPr>
            <p:grpSpPr>
              <a:xfrm>
                <a:off x="1186154" y="2053652"/>
                <a:ext cx="598494" cy="360000"/>
                <a:chOff x="1640632" y="5654825"/>
                <a:chExt cx="598494" cy="360000"/>
              </a:xfrm>
            </p:grpSpPr>
            <p:sp>
              <p:nvSpPr>
                <p:cNvPr id="26" name="楕円 25">
                  <a:extLst>
                    <a:ext uri="{FF2B5EF4-FFF2-40B4-BE49-F238E27FC236}">
                      <a16:creationId xmlns:a16="http://schemas.microsoft.com/office/drawing/2014/main" id="{C970BFF1-D022-43C5-821B-9908DCDE997B}"/>
                    </a:ext>
                  </a:extLst>
                </p:cNvPr>
                <p:cNvSpPr/>
                <p:nvPr/>
              </p:nvSpPr>
              <p:spPr>
                <a:xfrm>
                  <a:off x="1640632"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7" name="楕円 26">
                  <a:extLst>
                    <a:ext uri="{FF2B5EF4-FFF2-40B4-BE49-F238E27FC236}">
                      <a16:creationId xmlns:a16="http://schemas.microsoft.com/office/drawing/2014/main" id="{52A04EAC-10F0-41E0-BB5A-C1CD3EF315AE}"/>
                    </a:ext>
                  </a:extLst>
                </p:cNvPr>
                <p:cNvSpPr/>
                <p:nvPr/>
              </p:nvSpPr>
              <p:spPr>
                <a:xfrm>
                  <a:off x="1879126"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28" name="グループ化 27">
                <a:extLst>
                  <a:ext uri="{FF2B5EF4-FFF2-40B4-BE49-F238E27FC236}">
                    <a16:creationId xmlns:a16="http://schemas.microsoft.com/office/drawing/2014/main" id="{AE1144C1-626A-4AD7-AAC3-85736E24E5AC}"/>
                  </a:ext>
                </a:extLst>
              </p:cNvPr>
              <p:cNvGrpSpPr/>
              <p:nvPr/>
            </p:nvGrpSpPr>
            <p:grpSpPr>
              <a:xfrm>
                <a:off x="1640632" y="2053652"/>
                <a:ext cx="598494" cy="360000"/>
                <a:chOff x="1640632" y="5654825"/>
                <a:chExt cx="598494" cy="360000"/>
              </a:xfrm>
            </p:grpSpPr>
            <p:sp>
              <p:nvSpPr>
                <p:cNvPr id="29" name="楕円 28">
                  <a:extLst>
                    <a:ext uri="{FF2B5EF4-FFF2-40B4-BE49-F238E27FC236}">
                      <a16:creationId xmlns:a16="http://schemas.microsoft.com/office/drawing/2014/main" id="{B662425C-F6FA-4BF4-A428-8B8C695B7FC3}"/>
                    </a:ext>
                  </a:extLst>
                </p:cNvPr>
                <p:cNvSpPr/>
                <p:nvPr/>
              </p:nvSpPr>
              <p:spPr>
                <a:xfrm>
                  <a:off x="1640632"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0" name="楕円 29">
                  <a:extLst>
                    <a:ext uri="{FF2B5EF4-FFF2-40B4-BE49-F238E27FC236}">
                      <a16:creationId xmlns:a16="http://schemas.microsoft.com/office/drawing/2014/main" id="{074E89D4-4E56-456B-97D4-51BECBE6D206}"/>
                    </a:ext>
                  </a:extLst>
                </p:cNvPr>
                <p:cNvSpPr/>
                <p:nvPr/>
              </p:nvSpPr>
              <p:spPr>
                <a:xfrm>
                  <a:off x="1879126"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31" name="グループ化 30">
                <a:extLst>
                  <a:ext uri="{FF2B5EF4-FFF2-40B4-BE49-F238E27FC236}">
                    <a16:creationId xmlns:a16="http://schemas.microsoft.com/office/drawing/2014/main" id="{D3A9627C-D4D3-4844-AFF2-4BCA9EE6FD43}"/>
                  </a:ext>
                </a:extLst>
              </p:cNvPr>
              <p:cNvGrpSpPr/>
              <p:nvPr/>
            </p:nvGrpSpPr>
            <p:grpSpPr>
              <a:xfrm>
                <a:off x="2122258" y="2053652"/>
                <a:ext cx="598494" cy="360000"/>
                <a:chOff x="1640632" y="5654825"/>
                <a:chExt cx="598494" cy="360000"/>
              </a:xfrm>
            </p:grpSpPr>
            <p:sp>
              <p:nvSpPr>
                <p:cNvPr id="32" name="楕円 31">
                  <a:extLst>
                    <a:ext uri="{FF2B5EF4-FFF2-40B4-BE49-F238E27FC236}">
                      <a16:creationId xmlns:a16="http://schemas.microsoft.com/office/drawing/2014/main" id="{95D8BF02-6777-4E84-849D-00AE09D21DC5}"/>
                    </a:ext>
                  </a:extLst>
                </p:cNvPr>
                <p:cNvSpPr/>
                <p:nvPr/>
              </p:nvSpPr>
              <p:spPr>
                <a:xfrm>
                  <a:off x="1640632"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3" name="楕円 32">
                  <a:extLst>
                    <a:ext uri="{FF2B5EF4-FFF2-40B4-BE49-F238E27FC236}">
                      <a16:creationId xmlns:a16="http://schemas.microsoft.com/office/drawing/2014/main" id="{94BA1EE4-537C-4A2A-8ED4-3BAC0A5B6CEF}"/>
                    </a:ext>
                  </a:extLst>
                </p:cNvPr>
                <p:cNvSpPr/>
                <p:nvPr/>
              </p:nvSpPr>
              <p:spPr>
                <a:xfrm>
                  <a:off x="1879126"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34" name="グループ化 33">
                <a:extLst>
                  <a:ext uri="{FF2B5EF4-FFF2-40B4-BE49-F238E27FC236}">
                    <a16:creationId xmlns:a16="http://schemas.microsoft.com/office/drawing/2014/main" id="{16E8A0A6-07A9-46A4-A22A-13A0C2B1461A}"/>
                  </a:ext>
                </a:extLst>
              </p:cNvPr>
              <p:cNvGrpSpPr/>
              <p:nvPr/>
            </p:nvGrpSpPr>
            <p:grpSpPr>
              <a:xfrm>
                <a:off x="2554306" y="2053652"/>
                <a:ext cx="598494" cy="360000"/>
                <a:chOff x="1640632" y="5654825"/>
                <a:chExt cx="598494" cy="360000"/>
              </a:xfrm>
            </p:grpSpPr>
            <p:sp>
              <p:nvSpPr>
                <p:cNvPr id="35" name="楕円 34">
                  <a:extLst>
                    <a:ext uri="{FF2B5EF4-FFF2-40B4-BE49-F238E27FC236}">
                      <a16:creationId xmlns:a16="http://schemas.microsoft.com/office/drawing/2014/main" id="{A27FE034-CADD-47A3-AD07-28F55F1CC8AD}"/>
                    </a:ext>
                  </a:extLst>
                </p:cNvPr>
                <p:cNvSpPr/>
                <p:nvPr/>
              </p:nvSpPr>
              <p:spPr>
                <a:xfrm>
                  <a:off x="1640632"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6" name="楕円 35">
                  <a:extLst>
                    <a:ext uri="{FF2B5EF4-FFF2-40B4-BE49-F238E27FC236}">
                      <a16:creationId xmlns:a16="http://schemas.microsoft.com/office/drawing/2014/main" id="{C9C57439-6346-4399-8CF0-3DF791569FF7}"/>
                    </a:ext>
                  </a:extLst>
                </p:cNvPr>
                <p:cNvSpPr/>
                <p:nvPr/>
              </p:nvSpPr>
              <p:spPr>
                <a:xfrm>
                  <a:off x="1879126" y="5654825"/>
                  <a:ext cx="360000" cy="360000"/>
                </a:xfrm>
                <a:prstGeom prst="ellipse">
                  <a:avLst/>
                </a:prstGeom>
                <a:solidFill>
                  <a:schemeClr val="accent5">
                    <a:lumMod val="5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sp>
            <p:nvSpPr>
              <p:cNvPr id="20" name="コンテンツ プレースホルダー 2">
                <a:extLst>
                  <a:ext uri="{FF2B5EF4-FFF2-40B4-BE49-F238E27FC236}">
                    <a16:creationId xmlns:a16="http://schemas.microsoft.com/office/drawing/2014/main" id="{942CAF50-DDCE-46B3-B8A0-788EB313325F}"/>
                  </a:ext>
                </a:extLst>
              </p:cNvPr>
              <p:cNvSpPr txBox="1">
                <a:spLocks/>
              </p:cNvSpPr>
              <p:nvPr/>
            </p:nvSpPr>
            <p:spPr>
              <a:xfrm>
                <a:off x="791967" y="2119532"/>
                <a:ext cx="2338748" cy="27699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800" b="1" dirty="0">
                    <a:solidFill>
                      <a:schemeClr val="bg1"/>
                    </a:solidFill>
                    <a:latin typeface="游ゴシック" panose="020B0400000000000000" pitchFamily="50" charset="-128"/>
                    <a:ea typeface="游ゴシック" panose="020B0400000000000000" pitchFamily="50" charset="-128"/>
                  </a:rPr>
                  <a:t>相談対応に関する事例</a:t>
                </a:r>
                <a:endParaRPr lang="en-US" altLang="ja-JP" sz="1800" b="1" dirty="0">
                  <a:solidFill>
                    <a:schemeClr val="bg1"/>
                  </a:solidFill>
                  <a:latin typeface="游ゴシック" panose="020B0400000000000000" pitchFamily="50" charset="-128"/>
                  <a:ea typeface="游ゴシック" panose="020B0400000000000000" pitchFamily="50" charset="-128"/>
                </a:endParaRPr>
              </a:p>
            </p:txBody>
          </p:sp>
        </p:grpSp>
      </p:grpSp>
      <p:grpSp>
        <p:nvGrpSpPr>
          <p:cNvPr id="37" name="Group 42">
            <a:extLst>
              <a:ext uri="{FF2B5EF4-FFF2-40B4-BE49-F238E27FC236}">
                <a16:creationId xmlns:a16="http://schemas.microsoft.com/office/drawing/2014/main" id="{474CCBB7-5DE8-40F5-9EA3-71CBE8615D51}"/>
              </a:ext>
            </a:extLst>
          </p:cNvPr>
          <p:cNvGrpSpPr>
            <a:grpSpLocks noChangeAspect="1"/>
          </p:cNvGrpSpPr>
          <p:nvPr/>
        </p:nvGrpSpPr>
        <p:grpSpPr bwMode="auto">
          <a:xfrm>
            <a:off x="491464" y="3242083"/>
            <a:ext cx="898599" cy="1339045"/>
            <a:chOff x="3312" y="2270"/>
            <a:chExt cx="480" cy="715"/>
          </a:xfrm>
        </p:grpSpPr>
        <p:sp>
          <p:nvSpPr>
            <p:cNvPr id="38" name="Freeform 43">
              <a:extLst>
                <a:ext uri="{FF2B5EF4-FFF2-40B4-BE49-F238E27FC236}">
                  <a16:creationId xmlns:a16="http://schemas.microsoft.com/office/drawing/2014/main" id="{F9F49758-8228-4CFD-B0B2-666A68A3974F}"/>
                </a:ext>
              </a:extLst>
            </p:cNvPr>
            <p:cNvSpPr>
              <a:spLocks noChangeAspect="1"/>
            </p:cNvSpPr>
            <p:nvPr/>
          </p:nvSpPr>
          <p:spPr bwMode="auto">
            <a:xfrm>
              <a:off x="3312" y="2369"/>
              <a:ext cx="480" cy="616"/>
            </a:xfrm>
            <a:custGeom>
              <a:avLst/>
              <a:gdLst>
                <a:gd name="T0" fmla="*/ 178 w 203"/>
                <a:gd name="T1" fmla="*/ 71 h 261"/>
                <a:gd name="T2" fmla="*/ 163 w 203"/>
                <a:gd name="T3" fmla="*/ 70 h 261"/>
                <a:gd name="T4" fmla="*/ 133 w 203"/>
                <a:gd name="T5" fmla="*/ 70 h 261"/>
                <a:gd name="T6" fmla="*/ 143 w 203"/>
                <a:gd name="T7" fmla="*/ 42 h 261"/>
                <a:gd name="T8" fmla="*/ 101 w 203"/>
                <a:gd name="T9" fmla="*/ 0 h 261"/>
                <a:gd name="T10" fmla="*/ 60 w 203"/>
                <a:gd name="T11" fmla="*/ 42 h 261"/>
                <a:gd name="T12" fmla="*/ 70 w 203"/>
                <a:gd name="T13" fmla="*/ 70 h 261"/>
                <a:gd name="T14" fmla="*/ 40 w 203"/>
                <a:gd name="T15" fmla="*/ 70 h 261"/>
                <a:gd name="T16" fmla="*/ 25 w 203"/>
                <a:gd name="T17" fmla="*/ 71 h 261"/>
                <a:gd name="T18" fmla="*/ 0 w 203"/>
                <a:gd name="T19" fmla="*/ 98 h 261"/>
                <a:gd name="T20" fmla="*/ 12 w 203"/>
                <a:gd name="T21" fmla="*/ 261 h 261"/>
                <a:gd name="T22" fmla="*/ 37 w 203"/>
                <a:gd name="T23" fmla="*/ 261 h 261"/>
                <a:gd name="T24" fmla="*/ 34 w 203"/>
                <a:gd name="T25" fmla="*/ 129 h 261"/>
                <a:gd name="T26" fmla="*/ 34 w 203"/>
                <a:gd name="T27" fmla="*/ 129 h 261"/>
                <a:gd name="T28" fmla="*/ 38 w 203"/>
                <a:gd name="T29" fmla="*/ 129 h 261"/>
                <a:gd name="T30" fmla="*/ 41 w 203"/>
                <a:gd name="T31" fmla="*/ 261 h 261"/>
                <a:gd name="T32" fmla="*/ 162 w 203"/>
                <a:gd name="T33" fmla="*/ 261 h 261"/>
                <a:gd name="T34" fmla="*/ 165 w 203"/>
                <a:gd name="T35" fmla="*/ 129 h 261"/>
                <a:gd name="T36" fmla="*/ 169 w 203"/>
                <a:gd name="T37" fmla="*/ 129 h 261"/>
                <a:gd name="T38" fmla="*/ 169 w 203"/>
                <a:gd name="T39" fmla="*/ 129 h 261"/>
                <a:gd name="T40" fmla="*/ 166 w 203"/>
                <a:gd name="T41" fmla="*/ 261 h 261"/>
                <a:gd name="T42" fmla="*/ 191 w 203"/>
                <a:gd name="T43" fmla="*/ 261 h 261"/>
                <a:gd name="T44" fmla="*/ 202 w 203"/>
                <a:gd name="T45" fmla="*/ 98 h 261"/>
                <a:gd name="T46" fmla="*/ 178 w 203"/>
                <a:gd name="T47" fmla="*/ 7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261">
                  <a:moveTo>
                    <a:pt x="178" y="71"/>
                  </a:moveTo>
                  <a:cubicBezTo>
                    <a:pt x="176" y="70"/>
                    <a:pt x="171" y="70"/>
                    <a:pt x="163" y="70"/>
                  </a:cubicBezTo>
                  <a:cubicBezTo>
                    <a:pt x="133" y="70"/>
                    <a:pt x="133" y="70"/>
                    <a:pt x="133" y="70"/>
                  </a:cubicBezTo>
                  <a:cubicBezTo>
                    <a:pt x="139" y="62"/>
                    <a:pt x="143" y="53"/>
                    <a:pt x="143" y="42"/>
                  </a:cubicBezTo>
                  <a:cubicBezTo>
                    <a:pt x="143" y="19"/>
                    <a:pt x="125" y="0"/>
                    <a:pt x="101" y="0"/>
                  </a:cubicBezTo>
                  <a:cubicBezTo>
                    <a:pt x="78" y="0"/>
                    <a:pt x="60" y="19"/>
                    <a:pt x="60" y="42"/>
                  </a:cubicBezTo>
                  <a:cubicBezTo>
                    <a:pt x="60" y="53"/>
                    <a:pt x="64" y="62"/>
                    <a:pt x="70" y="70"/>
                  </a:cubicBezTo>
                  <a:cubicBezTo>
                    <a:pt x="40" y="70"/>
                    <a:pt x="40" y="70"/>
                    <a:pt x="40" y="70"/>
                  </a:cubicBezTo>
                  <a:cubicBezTo>
                    <a:pt x="32" y="70"/>
                    <a:pt x="27" y="70"/>
                    <a:pt x="25" y="71"/>
                  </a:cubicBezTo>
                  <a:cubicBezTo>
                    <a:pt x="9" y="71"/>
                    <a:pt x="0" y="88"/>
                    <a:pt x="0" y="98"/>
                  </a:cubicBezTo>
                  <a:cubicBezTo>
                    <a:pt x="1" y="106"/>
                    <a:pt x="8" y="199"/>
                    <a:pt x="12" y="261"/>
                  </a:cubicBezTo>
                  <a:cubicBezTo>
                    <a:pt x="37" y="261"/>
                    <a:pt x="37" y="261"/>
                    <a:pt x="37" y="261"/>
                  </a:cubicBezTo>
                  <a:cubicBezTo>
                    <a:pt x="36" y="204"/>
                    <a:pt x="34" y="130"/>
                    <a:pt x="34" y="129"/>
                  </a:cubicBezTo>
                  <a:cubicBezTo>
                    <a:pt x="34" y="129"/>
                    <a:pt x="34" y="129"/>
                    <a:pt x="34" y="129"/>
                  </a:cubicBezTo>
                  <a:cubicBezTo>
                    <a:pt x="38" y="129"/>
                    <a:pt x="38" y="129"/>
                    <a:pt x="38" y="129"/>
                  </a:cubicBezTo>
                  <a:cubicBezTo>
                    <a:pt x="38" y="129"/>
                    <a:pt x="39" y="187"/>
                    <a:pt x="41" y="261"/>
                  </a:cubicBezTo>
                  <a:cubicBezTo>
                    <a:pt x="162" y="261"/>
                    <a:pt x="162" y="261"/>
                    <a:pt x="162" y="261"/>
                  </a:cubicBezTo>
                  <a:cubicBezTo>
                    <a:pt x="164" y="187"/>
                    <a:pt x="165" y="129"/>
                    <a:pt x="165" y="129"/>
                  </a:cubicBezTo>
                  <a:cubicBezTo>
                    <a:pt x="169" y="129"/>
                    <a:pt x="169" y="129"/>
                    <a:pt x="169" y="129"/>
                  </a:cubicBezTo>
                  <a:cubicBezTo>
                    <a:pt x="169" y="129"/>
                    <a:pt x="169" y="129"/>
                    <a:pt x="169" y="129"/>
                  </a:cubicBezTo>
                  <a:cubicBezTo>
                    <a:pt x="169" y="130"/>
                    <a:pt x="167" y="204"/>
                    <a:pt x="166" y="261"/>
                  </a:cubicBezTo>
                  <a:cubicBezTo>
                    <a:pt x="191" y="261"/>
                    <a:pt x="191" y="261"/>
                    <a:pt x="191" y="261"/>
                  </a:cubicBezTo>
                  <a:cubicBezTo>
                    <a:pt x="195" y="199"/>
                    <a:pt x="202" y="106"/>
                    <a:pt x="202" y="98"/>
                  </a:cubicBezTo>
                  <a:cubicBezTo>
                    <a:pt x="203" y="88"/>
                    <a:pt x="193" y="71"/>
                    <a:pt x="178" y="7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 name="Freeform 44">
              <a:extLst>
                <a:ext uri="{FF2B5EF4-FFF2-40B4-BE49-F238E27FC236}">
                  <a16:creationId xmlns:a16="http://schemas.microsoft.com/office/drawing/2014/main" id="{EB0BAE9A-121D-4AC3-8717-DF59AD93F3AB}"/>
                </a:ext>
              </a:extLst>
            </p:cNvPr>
            <p:cNvSpPr>
              <a:spLocks noChangeAspect="1"/>
            </p:cNvSpPr>
            <p:nvPr/>
          </p:nvSpPr>
          <p:spPr bwMode="auto">
            <a:xfrm>
              <a:off x="3636" y="2322"/>
              <a:ext cx="97" cy="66"/>
            </a:xfrm>
            <a:custGeom>
              <a:avLst/>
              <a:gdLst>
                <a:gd name="T0" fmla="*/ 0 w 41"/>
                <a:gd name="T1" fmla="*/ 28 h 28"/>
                <a:gd name="T2" fmla="*/ 6 w 41"/>
                <a:gd name="T3" fmla="*/ 27 h 28"/>
                <a:gd name="T4" fmla="*/ 40 w 41"/>
                <a:gd name="T5" fmla="*/ 14 h 28"/>
                <a:gd name="T6" fmla="*/ 39 w 41"/>
                <a:gd name="T7" fmla="*/ 6 h 28"/>
                <a:gd name="T8" fmla="*/ 33 w 41"/>
                <a:gd name="T9" fmla="*/ 1 h 28"/>
                <a:gd name="T10" fmla="*/ 7 w 41"/>
                <a:gd name="T11" fmla="*/ 20 h 28"/>
                <a:gd name="T12" fmla="*/ 0 w 4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41" h="28">
                  <a:moveTo>
                    <a:pt x="0" y="28"/>
                  </a:moveTo>
                  <a:cubicBezTo>
                    <a:pt x="6" y="27"/>
                    <a:pt x="6" y="27"/>
                    <a:pt x="6" y="27"/>
                  </a:cubicBezTo>
                  <a:cubicBezTo>
                    <a:pt x="20" y="25"/>
                    <a:pt x="36" y="21"/>
                    <a:pt x="40" y="14"/>
                  </a:cubicBezTo>
                  <a:cubicBezTo>
                    <a:pt x="40" y="12"/>
                    <a:pt x="41" y="9"/>
                    <a:pt x="39" y="6"/>
                  </a:cubicBezTo>
                  <a:cubicBezTo>
                    <a:pt x="37" y="3"/>
                    <a:pt x="35" y="2"/>
                    <a:pt x="33" y="1"/>
                  </a:cubicBezTo>
                  <a:cubicBezTo>
                    <a:pt x="25" y="0"/>
                    <a:pt x="15" y="11"/>
                    <a:pt x="7" y="20"/>
                  </a:cubicBezTo>
                  <a:cubicBezTo>
                    <a:pt x="0" y="28"/>
                    <a:pt x="0" y="28"/>
                    <a:pt x="0" y="28"/>
                  </a:cubicBezTo>
                  <a:close/>
                </a:path>
              </a:pathLst>
            </a:custGeom>
            <a:solidFill>
              <a:schemeClr val="accent1">
                <a:lumMod val="60000"/>
                <a:lumOff val="40000"/>
              </a:schemeClr>
            </a:solidFill>
            <a:ln w="9525">
              <a:solidFill>
                <a:srgbClr val="000000"/>
              </a:solidFill>
              <a:round/>
              <a:headEnd/>
              <a:tailEnd/>
            </a:ln>
          </p:spPr>
          <p:txBody>
            <a:bodyPr/>
            <a:lstStyle/>
            <a:p>
              <a:endParaRPr lang="ja-JP" altLang="en-US"/>
            </a:p>
          </p:txBody>
        </p:sp>
        <p:sp>
          <p:nvSpPr>
            <p:cNvPr id="40" name="Freeform 45">
              <a:extLst>
                <a:ext uri="{FF2B5EF4-FFF2-40B4-BE49-F238E27FC236}">
                  <a16:creationId xmlns:a16="http://schemas.microsoft.com/office/drawing/2014/main" id="{0D87440D-3A26-4A78-A36B-08627D18276B}"/>
                </a:ext>
              </a:extLst>
            </p:cNvPr>
            <p:cNvSpPr>
              <a:spLocks noChangeAspect="1"/>
            </p:cNvSpPr>
            <p:nvPr/>
          </p:nvSpPr>
          <p:spPr bwMode="auto">
            <a:xfrm>
              <a:off x="3612" y="2270"/>
              <a:ext cx="57" cy="101"/>
            </a:xfrm>
            <a:custGeom>
              <a:avLst/>
              <a:gdLst>
                <a:gd name="T0" fmla="*/ 22 w 24"/>
                <a:gd name="T1" fmla="*/ 7 h 43"/>
                <a:gd name="T2" fmla="*/ 17 w 24"/>
                <a:gd name="T3" fmla="*/ 1 h 43"/>
                <a:gd name="T4" fmla="*/ 9 w 24"/>
                <a:gd name="T5" fmla="*/ 2 h 43"/>
                <a:gd name="T6" fmla="*/ 1 w 24"/>
                <a:gd name="T7" fmla="*/ 33 h 43"/>
                <a:gd name="T8" fmla="*/ 0 w 24"/>
                <a:gd name="T9" fmla="*/ 43 h 43"/>
                <a:gd name="T10" fmla="*/ 4 w 24"/>
                <a:gd name="T11" fmla="*/ 39 h 43"/>
                <a:gd name="T12" fmla="*/ 22 w 24"/>
                <a:gd name="T13" fmla="*/ 7 h 43"/>
              </a:gdLst>
              <a:ahLst/>
              <a:cxnLst>
                <a:cxn ang="0">
                  <a:pos x="T0" y="T1"/>
                </a:cxn>
                <a:cxn ang="0">
                  <a:pos x="T2" y="T3"/>
                </a:cxn>
                <a:cxn ang="0">
                  <a:pos x="T4" y="T5"/>
                </a:cxn>
                <a:cxn ang="0">
                  <a:pos x="T6" y="T7"/>
                </a:cxn>
                <a:cxn ang="0">
                  <a:pos x="T8" y="T9"/>
                </a:cxn>
                <a:cxn ang="0">
                  <a:pos x="T10" y="T11"/>
                </a:cxn>
                <a:cxn ang="0">
                  <a:pos x="T12" y="T13"/>
                </a:cxn>
              </a:cxnLst>
              <a:rect l="0" t="0" r="r" b="b"/>
              <a:pathLst>
                <a:path w="24" h="43">
                  <a:moveTo>
                    <a:pt x="22" y="7"/>
                  </a:moveTo>
                  <a:cubicBezTo>
                    <a:pt x="22" y="5"/>
                    <a:pt x="20" y="3"/>
                    <a:pt x="17" y="1"/>
                  </a:cubicBezTo>
                  <a:cubicBezTo>
                    <a:pt x="14" y="0"/>
                    <a:pt x="11" y="0"/>
                    <a:pt x="9" y="2"/>
                  </a:cubicBezTo>
                  <a:cubicBezTo>
                    <a:pt x="2" y="6"/>
                    <a:pt x="1" y="20"/>
                    <a:pt x="1" y="33"/>
                  </a:cubicBezTo>
                  <a:cubicBezTo>
                    <a:pt x="0" y="43"/>
                    <a:pt x="0" y="43"/>
                    <a:pt x="0" y="43"/>
                  </a:cubicBezTo>
                  <a:cubicBezTo>
                    <a:pt x="4" y="39"/>
                    <a:pt x="4" y="39"/>
                    <a:pt x="4" y="39"/>
                  </a:cubicBezTo>
                  <a:cubicBezTo>
                    <a:pt x="14" y="27"/>
                    <a:pt x="24" y="15"/>
                    <a:pt x="22" y="7"/>
                  </a:cubicBezTo>
                  <a:close/>
                </a:path>
              </a:pathLst>
            </a:custGeom>
            <a:solidFill>
              <a:schemeClr val="accent1">
                <a:lumMod val="60000"/>
                <a:lumOff val="40000"/>
              </a:schemeClr>
            </a:solidFill>
            <a:ln w="9525">
              <a:solidFill>
                <a:srgbClr val="000000"/>
              </a:solidFill>
              <a:round/>
              <a:headEnd/>
              <a:tailEnd/>
            </a:ln>
          </p:spPr>
          <p:txBody>
            <a:bodyPr/>
            <a:lstStyle/>
            <a:p>
              <a:endParaRPr lang="ja-JP" altLang="en-US"/>
            </a:p>
          </p:txBody>
        </p:sp>
      </p:grpSp>
    </p:spTree>
    <p:extLst>
      <p:ext uri="{BB962C8B-B14F-4D97-AF65-F5344CB8AC3E}">
        <p14:creationId xmlns:p14="http://schemas.microsoft.com/office/powerpoint/2010/main" val="3316739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（３）相談受付とその対応③</a:t>
            </a:r>
          </a:p>
        </p:txBody>
      </p:sp>
      <p:grpSp>
        <p:nvGrpSpPr>
          <p:cNvPr id="4" name="グループ化 3">
            <a:extLst>
              <a:ext uri="{FF2B5EF4-FFF2-40B4-BE49-F238E27FC236}">
                <a16:creationId xmlns:a16="http://schemas.microsoft.com/office/drawing/2014/main" id="{940462EA-A221-49B3-A29F-C1A1FD8F1A5D}"/>
              </a:ext>
            </a:extLst>
          </p:cNvPr>
          <p:cNvGrpSpPr/>
          <p:nvPr/>
        </p:nvGrpSpPr>
        <p:grpSpPr>
          <a:xfrm>
            <a:off x="407198" y="997286"/>
            <a:ext cx="9081802" cy="4988743"/>
            <a:chOff x="407198" y="1123810"/>
            <a:chExt cx="9081802" cy="4988743"/>
          </a:xfrm>
        </p:grpSpPr>
        <p:cxnSp>
          <p:nvCxnSpPr>
            <p:cNvPr id="7" name="直線コネクタ 6">
              <a:extLst>
                <a:ext uri="{FF2B5EF4-FFF2-40B4-BE49-F238E27FC236}">
                  <a16:creationId xmlns:a16="http://schemas.microsoft.com/office/drawing/2014/main" id="{468BF0EA-835A-4831-BF8F-ED9B559E2E52}"/>
                </a:ext>
              </a:extLst>
            </p:cNvPr>
            <p:cNvCxnSpPr/>
            <p:nvPr/>
          </p:nvCxnSpPr>
          <p:spPr>
            <a:xfrm>
              <a:off x="560512" y="1612553"/>
              <a:ext cx="0" cy="4500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E8520FA-6D94-45F4-9740-39B5713C1138}"/>
                </a:ext>
              </a:extLst>
            </p:cNvPr>
            <p:cNvCxnSpPr>
              <a:cxnSpLocks/>
            </p:cNvCxnSpPr>
            <p:nvPr/>
          </p:nvCxnSpPr>
          <p:spPr>
            <a:xfrm rot="16200000" flipH="1">
              <a:off x="6573000" y="-1631364"/>
              <a:ext cx="0" cy="5832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4B4F3F54-AFEA-4812-BB5A-A87EBA15A684}"/>
                </a:ext>
              </a:extLst>
            </p:cNvPr>
            <p:cNvGrpSpPr/>
            <p:nvPr/>
          </p:nvGrpSpPr>
          <p:grpSpPr>
            <a:xfrm>
              <a:off x="407198" y="1123810"/>
              <a:ext cx="4257770" cy="557568"/>
              <a:chOff x="2288703" y="5229201"/>
              <a:chExt cx="4257770" cy="557568"/>
            </a:xfrm>
          </p:grpSpPr>
          <p:sp>
            <p:nvSpPr>
              <p:cNvPr id="8" name="正方形/長方形 7">
                <a:extLst>
                  <a:ext uri="{FF2B5EF4-FFF2-40B4-BE49-F238E27FC236}">
                    <a16:creationId xmlns:a16="http://schemas.microsoft.com/office/drawing/2014/main" id="{15775BCC-C98C-4FE7-8D34-6BE61FB80375}"/>
                  </a:ext>
                </a:extLst>
              </p:cNvPr>
              <p:cNvSpPr/>
              <p:nvPr/>
            </p:nvSpPr>
            <p:spPr>
              <a:xfrm>
                <a:off x="2360711" y="5318769"/>
                <a:ext cx="4185762" cy="468000"/>
              </a:xfrm>
              <a:prstGeom prst="rect">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6C74887C-73C6-48CD-9F7F-0CE038719FF0}"/>
                  </a:ext>
                </a:extLst>
              </p:cNvPr>
              <p:cNvSpPr/>
              <p:nvPr/>
            </p:nvSpPr>
            <p:spPr>
              <a:xfrm>
                <a:off x="2288703" y="5229201"/>
                <a:ext cx="4185762" cy="468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相談を受けた後の対応</a:t>
                </a:r>
              </a:p>
            </p:txBody>
          </p:sp>
        </p:grpSp>
      </p:grpSp>
      <p:sp>
        <p:nvSpPr>
          <p:cNvPr id="10" name="コンテンツ プレースホルダー 2">
            <a:extLst>
              <a:ext uri="{FF2B5EF4-FFF2-40B4-BE49-F238E27FC236}">
                <a16:creationId xmlns:a16="http://schemas.microsoft.com/office/drawing/2014/main" id="{01CE8346-C3B0-47D4-ACE3-838FFA3511FC}"/>
              </a:ext>
            </a:extLst>
          </p:cNvPr>
          <p:cNvSpPr txBox="1">
            <a:spLocks/>
          </p:cNvSpPr>
          <p:nvPr/>
        </p:nvSpPr>
        <p:spPr>
          <a:xfrm>
            <a:off x="704528" y="1681981"/>
            <a:ext cx="8786506" cy="426014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報告や相談を受けた後は、聞きっぱなしにせずに、どのような対応ができるか、要因分析を行い、</a:t>
            </a:r>
            <a:r>
              <a:rPr lang="ja-JP" altLang="en-US" b="1" u="sng" dirty="0">
                <a:latin typeface="游ゴシック" panose="020B0400000000000000" pitchFamily="50" charset="-128"/>
                <a:ea typeface="游ゴシック" panose="020B0400000000000000" pitchFamily="50" charset="-128"/>
              </a:rPr>
              <a:t>介護現場の状況を踏まえた対策をなるべく速やかに検討し、実施</a:t>
            </a:r>
            <a:r>
              <a:rPr lang="ja-JP" altLang="en-US" dirty="0">
                <a:latin typeface="游ゴシック" panose="020B0400000000000000" pitchFamily="50" charset="-128"/>
                <a:ea typeface="游ゴシック" panose="020B0400000000000000" pitchFamily="50" charset="-128"/>
              </a:rPr>
              <a:t>しましょう。</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職員の安全を図ることが第一です。</a:t>
            </a:r>
            <a:r>
              <a:rPr lang="ja-JP" altLang="en-US" b="1" u="sng" dirty="0">
                <a:latin typeface="游ゴシック" panose="020B0400000000000000" pitchFamily="50" charset="-128"/>
                <a:ea typeface="游ゴシック" panose="020B0400000000000000" pitchFamily="50" charset="-128"/>
              </a:rPr>
              <a:t>ハラスメントの状況を確認し、被害者である職員への対応を伝え、行為者への対応等を実施あるいは指示しましょう。</a:t>
            </a:r>
            <a:endParaRPr lang="en-US" altLang="ja-JP" b="1" u="sng" dirty="0">
              <a:latin typeface="游ゴシック" panose="020B0400000000000000" pitchFamily="50" charset="-128"/>
              <a:ea typeface="游ゴシック" panose="020B0400000000000000" pitchFamily="50" charset="-128"/>
            </a:endParaRPr>
          </a:p>
          <a:p>
            <a:pPr marL="990600" lvl="1" indent="-361950">
              <a:buClrTx/>
              <a:buNone/>
            </a:pP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必要に応じて外部の関係者（介護支援専門員、地域包括支援センター、医師、行政、警察等）に連絡・通報してください。 </a:t>
            </a:r>
            <a:endParaRPr lang="en-US" altLang="ja-JP" sz="1400"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特定の職員に過度な負担がかからないように、担当シフト作成時の配慮、担当者へのフォロー等を行いましょう。</a:t>
            </a:r>
            <a:endParaRPr lang="en-US" altLang="ja-JP" dirty="0">
              <a:latin typeface="游ゴシック" panose="020B0400000000000000" pitchFamily="50" charset="-128"/>
              <a:ea typeface="游ゴシック" panose="020B0400000000000000" pitchFamily="50" charset="-128"/>
            </a:endParaRPr>
          </a:p>
          <a:p>
            <a:pPr marL="596900" lvl="1" indent="-342900">
              <a:buClrTx/>
              <a:buFont typeface="Wingdings" panose="05000000000000000000" pitchFamily="2" charset="2"/>
              <a:buChar char="Ø"/>
            </a:pPr>
            <a:r>
              <a:rPr lang="ja-JP" altLang="en-US" dirty="0">
                <a:latin typeface="游ゴシック" panose="020B0400000000000000" pitchFamily="50" charset="-128"/>
                <a:ea typeface="游ゴシック" panose="020B0400000000000000" pitchFamily="50" charset="-128"/>
              </a:rPr>
              <a:t>特に訪問系サービスでは、管理者等の同行や複数人の派遣等の臨機応変な対応を検討してください。</a:t>
            </a:r>
            <a:endParaRPr lang="en-US" altLang="ja-JP" dirty="0">
              <a:latin typeface="游ゴシック" panose="020B0400000000000000" pitchFamily="50" charset="-128"/>
              <a:ea typeface="游ゴシック" panose="020B0400000000000000" pitchFamily="50" charset="-128"/>
            </a:endParaRPr>
          </a:p>
          <a:p>
            <a:pPr marL="990600" indent="-361950"/>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２人派遣については、利用者負担の増加等を理由に利用者が拒否するケースもあるため、家族等に説明して利用者等の理解を得ることも考えられます。 </a:t>
            </a:r>
            <a:endParaRPr lang="en-US" altLang="ja-JP" sz="1400" dirty="0">
              <a:latin typeface="游ゴシック" panose="020B0400000000000000" pitchFamily="50" charset="-128"/>
              <a:ea typeface="游ゴシック" panose="020B0400000000000000" pitchFamily="50" charset="-128"/>
            </a:endParaRPr>
          </a:p>
        </p:txBody>
      </p:sp>
      <p:pic>
        <p:nvPicPr>
          <p:cNvPr id="11" name="グラフィックス 10" descr="リスト">
            <a:extLst>
              <a:ext uri="{FF2B5EF4-FFF2-40B4-BE49-F238E27FC236}">
                <a16:creationId xmlns:a16="http://schemas.microsoft.com/office/drawing/2014/main" id="{D5C1DEDC-33B3-432A-8FED-702894DECC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205" y="1033286"/>
            <a:ext cx="396000" cy="396000"/>
          </a:xfrm>
          <a:prstGeom prst="rect">
            <a:avLst/>
          </a:prstGeom>
        </p:spPr>
      </p:pic>
    </p:spTree>
    <p:extLst>
      <p:ext uri="{BB962C8B-B14F-4D97-AF65-F5344CB8AC3E}">
        <p14:creationId xmlns:p14="http://schemas.microsoft.com/office/powerpoint/2010/main" val="249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CF2E6-2137-4F4A-87D0-D22B04CAB667}"/>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手引きの目的等</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（２）目的</a:t>
            </a:r>
            <a:endParaRPr kumimoji="1" lang="ja-JP" altLang="en-US" dirty="0">
              <a:latin typeface="游ゴシック" panose="020B0400000000000000" pitchFamily="50" charset="-128"/>
              <a:ea typeface="游ゴシック" panose="020B0400000000000000" pitchFamily="50" charset="-128"/>
            </a:endParaRPr>
          </a:p>
        </p:txBody>
      </p:sp>
      <p:sp>
        <p:nvSpPr>
          <p:cNvPr id="3" name="テキスト プレースホルダー 2">
            <a:extLst>
              <a:ext uri="{FF2B5EF4-FFF2-40B4-BE49-F238E27FC236}">
                <a16:creationId xmlns:a16="http://schemas.microsoft.com/office/drawing/2014/main" id="{B6050B5F-9A68-4458-AC43-4F1DF791F7CE}"/>
              </a:ext>
            </a:extLst>
          </p:cNvPr>
          <p:cNvSpPr>
            <a:spLocks noGrp="1"/>
          </p:cNvSpPr>
          <p:nvPr>
            <p:ph type="body" sz="quarter" idx="10"/>
          </p:nvPr>
        </p:nvSpPr>
        <p:spPr>
          <a:xfrm>
            <a:off x="410400" y="980728"/>
            <a:ext cx="9086400" cy="5593839"/>
          </a:xfrm>
        </p:spPr>
        <p:txBody>
          <a:bodyPr/>
          <a:lstStyle/>
          <a:p>
            <a:pPr indent="266700"/>
            <a:r>
              <a:rPr lang="ja-JP" altLang="en-US" dirty="0">
                <a:latin typeface="游ゴシック" panose="020B0400000000000000" pitchFamily="50" charset="-128"/>
                <a:ea typeface="游ゴシック" panose="020B0400000000000000" pitchFamily="50" charset="-128"/>
              </a:rPr>
              <a:t>介護現場におけるハラスメントは、以下が重要なポイントです。</a:t>
            </a:r>
            <a:endParaRPr lang="en-US" altLang="ja-JP" dirty="0">
              <a:latin typeface="游ゴシック" panose="020B0400000000000000" pitchFamily="50" charset="-128"/>
              <a:ea typeface="游ゴシック" panose="020B0400000000000000" pitchFamily="50" charset="-128"/>
            </a:endParaRPr>
          </a:p>
          <a:p>
            <a:pPr indent="266700"/>
            <a:endParaRPr lang="en-US" altLang="ja-JP" sz="1200" dirty="0">
              <a:latin typeface="游ゴシック" panose="020B0400000000000000" pitchFamily="50" charset="-128"/>
              <a:ea typeface="游ゴシック" panose="020B0400000000000000" pitchFamily="50" charset="-128"/>
            </a:endParaRPr>
          </a:p>
          <a:p>
            <a:pPr marL="720725"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利用者や家族等（</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）からのハラスメントは</a:t>
            </a:r>
            <a:r>
              <a:rPr lang="ja-JP" altLang="en-US" b="1" u="sng" dirty="0">
                <a:latin typeface="游ゴシック" panose="020B0400000000000000" pitchFamily="50" charset="-128"/>
                <a:ea typeface="游ゴシック" panose="020B0400000000000000" pitchFamily="50" charset="-128"/>
              </a:rPr>
              <a:t>職員個人の問題ではなく、施設・事業所及びこれを運営する法人の問題</a:t>
            </a:r>
            <a:r>
              <a:rPr lang="ja-JP" altLang="en-US" dirty="0">
                <a:latin typeface="游ゴシック" panose="020B0400000000000000" pitchFamily="50" charset="-128"/>
                <a:ea typeface="游ゴシック" panose="020B0400000000000000" pitchFamily="50" charset="-128"/>
              </a:rPr>
              <a:t>として捉えること</a:t>
            </a:r>
            <a:endParaRPr lang="en-US" altLang="ja-JP" dirty="0">
              <a:latin typeface="游ゴシック" panose="020B0400000000000000" pitchFamily="50" charset="-128"/>
              <a:ea typeface="游ゴシック" panose="020B0400000000000000" pitchFamily="50" charset="-128"/>
            </a:endParaRPr>
          </a:p>
          <a:p>
            <a:pPr marL="714375"/>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「利用者や家族等」の「等」は、家族に準じる同居の知人または近居の親族を意味します。</a:t>
            </a:r>
            <a:endParaRPr lang="en-US" altLang="ja-JP" sz="1400" dirty="0">
              <a:latin typeface="游ゴシック" panose="020B0400000000000000" pitchFamily="50" charset="-128"/>
              <a:ea typeface="游ゴシック" panose="020B0400000000000000" pitchFamily="50" charset="-128"/>
            </a:endParaRPr>
          </a:p>
          <a:p>
            <a:pPr marL="720725"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利用者や家族等からのハラスメントとそれが職員にもたらす</a:t>
            </a:r>
            <a:r>
              <a:rPr lang="ja-JP" altLang="en-US" b="1" u="sng" dirty="0">
                <a:latin typeface="游ゴシック" panose="020B0400000000000000" pitchFamily="50" charset="-128"/>
                <a:ea typeface="游ゴシック" panose="020B0400000000000000" pitchFamily="50" charset="-128"/>
              </a:rPr>
              <a:t>影響について、管理者等が理解を深める</a:t>
            </a:r>
            <a:r>
              <a:rPr lang="ja-JP" altLang="en-US" dirty="0">
                <a:latin typeface="游ゴシック" panose="020B0400000000000000" pitchFamily="50" charset="-128"/>
                <a:ea typeface="游ゴシック" panose="020B0400000000000000" pitchFamily="50" charset="-128"/>
              </a:rPr>
              <a:t>こと</a:t>
            </a:r>
            <a:endParaRPr lang="en-US" altLang="ja-JP" dirty="0">
              <a:latin typeface="游ゴシック" panose="020B0400000000000000" pitchFamily="50" charset="-128"/>
              <a:ea typeface="游ゴシック" panose="020B0400000000000000" pitchFamily="50" charset="-128"/>
            </a:endParaRPr>
          </a:p>
          <a:p>
            <a:pPr marL="720725"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ハラスメントは介護職員への影響だけでなく、</a:t>
            </a:r>
            <a:r>
              <a:rPr lang="ja-JP" altLang="en-US" b="1" u="sng" dirty="0">
                <a:latin typeface="游ゴシック" panose="020B0400000000000000" pitchFamily="50" charset="-128"/>
                <a:ea typeface="游ゴシック" panose="020B0400000000000000" pitchFamily="50" charset="-128"/>
              </a:rPr>
              <a:t>利用者自身の継続的で円滑な介護サービス利用の支障にもなり得る</a:t>
            </a:r>
            <a:r>
              <a:rPr lang="ja-JP" altLang="en-US" dirty="0">
                <a:latin typeface="游ゴシック" panose="020B0400000000000000" pitchFamily="50" charset="-128"/>
                <a:ea typeface="游ゴシック" panose="020B0400000000000000" pitchFamily="50" charset="-128"/>
              </a:rPr>
              <a:t>こと</a:t>
            </a:r>
            <a:endParaRPr lang="en-US" altLang="ja-JP" dirty="0">
              <a:latin typeface="游ゴシック" panose="020B0400000000000000" pitchFamily="50" charset="-128"/>
              <a:ea typeface="游ゴシック" panose="020B0400000000000000" pitchFamily="50" charset="-128"/>
            </a:endParaRPr>
          </a:p>
          <a:p>
            <a:pPr marL="720725"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上記を理解したうえで</a:t>
            </a:r>
            <a:r>
              <a:rPr lang="ja-JP" altLang="en-US" b="1" u="sng" dirty="0">
                <a:latin typeface="游ゴシック" panose="020B0400000000000000" pitchFamily="50" charset="-128"/>
                <a:ea typeface="游ゴシック" panose="020B0400000000000000" pitchFamily="50" charset="-128"/>
              </a:rPr>
              <a:t>対策や対応を学ぶ</a:t>
            </a:r>
            <a:r>
              <a:rPr lang="ja-JP" altLang="en-US" dirty="0">
                <a:latin typeface="游ゴシック" panose="020B0400000000000000" pitchFamily="50" charset="-128"/>
                <a:ea typeface="游ゴシック" panose="020B0400000000000000" pitchFamily="50" charset="-128"/>
              </a:rPr>
              <a:t>こと</a:t>
            </a:r>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r>
              <a:rPr lang="ja-JP" altLang="en-US" dirty="0">
                <a:latin typeface="游ゴシック" panose="020B0400000000000000" pitchFamily="50" charset="-128"/>
                <a:ea typeface="游ゴシック" panose="020B0400000000000000" pitchFamily="50" charset="-128"/>
              </a:rPr>
              <a:t>これらを、管理者はもちろん、職員も理解するため、認識の共有を図ることが重要です。そのためには、管理者向けの研修、さらに、職員向けの研修が必要です。</a:t>
            </a:r>
            <a:endParaRPr lang="en-US" altLang="ja-JP" dirty="0">
              <a:latin typeface="游ゴシック" panose="020B0400000000000000" pitchFamily="50" charset="-128"/>
              <a:ea typeface="游ゴシック" panose="020B0400000000000000" pitchFamily="50" charset="-128"/>
            </a:endParaRPr>
          </a:p>
          <a:p>
            <a:pPr indent="266700"/>
            <a:r>
              <a:rPr lang="ja-JP" altLang="en-US" dirty="0">
                <a:latin typeface="游ゴシック" panose="020B0400000000000000" pitchFamily="50" charset="-128"/>
                <a:ea typeface="游ゴシック" panose="020B0400000000000000" pitchFamily="50" charset="-128"/>
              </a:rPr>
              <a:t>本研修を通じて、介護現場におけるハラスメントを、職員が個人の問題として抱え込むことを防ぎ、一人ひとりが安心・安全に働くことのできる環境づくりにつながることを目指します。</a:t>
            </a:r>
            <a:endParaRPr lang="en-US" altLang="ja-JP" dirty="0">
              <a:latin typeface="游ゴシック" panose="020B0400000000000000" pitchFamily="50" charset="-128"/>
              <a:ea typeface="游ゴシック" panose="020B0400000000000000" pitchFamily="50" charset="-128"/>
            </a:endParaRPr>
          </a:p>
        </p:txBody>
      </p:sp>
      <p:pic>
        <p:nvPicPr>
          <p:cNvPr id="5" name="グラフィックス 4" descr="右向き指示マーク">
            <a:extLst>
              <a:ext uri="{FF2B5EF4-FFF2-40B4-BE49-F238E27FC236}">
                <a16:creationId xmlns:a16="http://schemas.microsoft.com/office/drawing/2014/main" id="{F72331A1-E312-43DA-A8EF-CFC295B2382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791" y="1529872"/>
            <a:ext cx="396000" cy="396000"/>
          </a:xfrm>
          <a:prstGeom prst="rect">
            <a:avLst/>
          </a:prstGeom>
        </p:spPr>
      </p:pic>
      <p:pic>
        <p:nvPicPr>
          <p:cNvPr id="6" name="グラフィックス 5" descr="右向き指示マーク">
            <a:extLst>
              <a:ext uri="{FF2B5EF4-FFF2-40B4-BE49-F238E27FC236}">
                <a16:creationId xmlns:a16="http://schemas.microsoft.com/office/drawing/2014/main" id="{8DD2DE9E-8AD2-4D5B-BAB3-441B766FB4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520" y="3177016"/>
            <a:ext cx="396000" cy="396000"/>
          </a:xfrm>
          <a:prstGeom prst="rect">
            <a:avLst/>
          </a:prstGeom>
        </p:spPr>
      </p:pic>
      <p:pic>
        <p:nvPicPr>
          <p:cNvPr id="7" name="グラフィックス 6" descr="右向き指示マーク">
            <a:extLst>
              <a:ext uri="{FF2B5EF4-FFF2-40B4-BE49-F238E27FC236}">
                <a16:creationId xmlns:a16="http://schemas.microsoft.com/office/drawing/2014/main" id="{6C69AFD2-63F5-47BA-B41E-0722AAACFD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791" y="2492896"/>
            <a:ext cx="396000" cy="396000"/>
          </a:xfrm>
          <a:prstGeom prst="rect">
            <a:avLst/>
          </a:prstGeom>
        </p:spPr>
      </p:pic>
      <p:pic>
        <p:nvPicPr>
          <p:cNvPr id="8" name="グラフィックス 7" descr="右向き指示マーク">
            <a:extLst>
              <a:ext uri="{FF2B5EF4-FFF2-40B4-BE49-F238E27FC236}">
                <a16:creationId xmlns:a16="http://schemas.microsoft.com/office/drawing/2014/main" id="{CA506E13-2E83-43D9-9A1E-40AEDCBF4A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791" y="3825088"/>
            <a:ext cx="396000" cy="396000"/>
          </a:xfrm>
          <a:prstGeom prst="rect">
            <a:avLst/>
          </a:prstGeom>
        </p:spPr>
      </p:pic>
    </p:spTree>
    <p:extLst>
      <p:ext uri="{BB962C8B-B14F-4D97-AF65-F5344CB8AC3E}">
        <p14:creationId xmlns:p14="http://schemas.microsoft.com/office/powerpoint/2010/main" val="1866920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（３）相談受付とその対応④</a:t>
            </a:r>
          </a:p>
        </p:txBody>
      </p:sp>
      <p:grpSp>
        <p:nvGrpSpPr>
          <p:cNvPr id="4" name="グループ化 3">
            <a:extLst>
              <a:ext uri="{FF2B5EF4-FFF2-40B4-BE49-F238E27FC236}">
                <a16:creationId xmlns:a16="http://schemas.microsoft.com/office/drawing/2014/main" id="{940462EA-A221-49B3-A29F-C1A1FD8F1A5D}"/>
              </a:ext>
            </a:extLst>
          </p:cNvPr>
          <p:cNvGrpSpPr/>
          <p:nvPr/>
        </p:nvGrpSpPr>
        <p:grpSpPr>
          <a:xfrm>
            <a:off x="407198" y="997286"/>
            <a:ext cx="9081650" cy="3692743"/>
            <a:chOff x="407198" y="1123810"/>
            <a:chExt cx="9081650" cy="3692743"/>
          </a:xfrm>
        </p:grpSpPr>
        <p:cxnSp>
          <p:nvCxnSpPr>
            <p:cNvPr id="7" name="直線コネクタ 6">
              <a:extLst>
                <a:ext uri="{FF2B5EF4-FFF2-40B4-BE49-F238E27FC236}">
                  <a16:creationId xmlns:a16="http://schemas.microsoft.com/office/drawing/2014/main" id="{468BF0EA-835A-4831-BF8F-ED9B559E2E52}"/>
                </a:ext>
              </a:extLst>
            </p:cNvPr>
            <p:cNvCxnSpPr/>
            <p:nvPr/>
          </p:nvCxnSpPr>
          <p:spPr>
            <a:xfrm>
              <a:off x="560512" y="1612553"/>
              <a:ext cx="0" cy="3204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E8520FA-6D94-45F4-9740-39B5713C1138}"/>
                </a:ext>
              </a:extLst>
            </p:cNvPr>
            <p:cNvCxnSpPr>
              <a:cxnSpLocks/>
            </p:cNvCxnSpPr>
            <p:nvPr/>
          </p:nvCxnSpPr>
          <p:spPr>
            <a:xfrm rot="16200000" flipH="1">
              <a:off x="6536848" y="-1667364"/>
              <a:ext cx="0" cy="5904000"/>
            </a:xfrm>
            <a:prstGeom prst="line">
              <a:avLst/>
            </a:prstGeom>
            <a:ln w="28575" cap="sq">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4B4F3F54-AFEA-4812-BB5A-A87EBA15A684}"/>
                </a:ext>
              </a:extLst>
            </p:cNvPr>
            <p:cNvGrpSpPr/>
            <p:nvPr/>
          </p:nvGrpSpPr>
          <p:grpSpPr>
            <a:xfrm>
              <a:off x="407198" y="1123810"/>
              <a:ext cx="3249794" cy="557568"/>
              <a:chOff x="2288703" y="5229201"/>
              <a:chExt cx="3249794" cy="557568"/>
            </a:xfrm>
          </p:grpSpPr>
          <p:sp>
            <p:nvSpPr>
              <p:cNvPr id="8" name="正方形/長方形 7">
                <a:extLst>
                  <a:ext uri="{FF2B5EF4-FFF2-40B4-BE49-F238E27FC236}">
                    <a16:creationId xmlns:a16="http://schemas.microsoft.com/office/drawing/2014/main" id="{15775BCC-C98C-4FE7-8D34-6BE61FB80375}"/>
                  </a:ext>
                </a:extLst>
              </p:cNvPr>
              <p:cNvSpPr/>
              <p:nvPr/>
            </p:nvSpPr>
            <p:spPr>
              <a:xfrm>
                <a:off x="2360711" y="5318769"/>
                <a:ext cx="3177786" cy="468000"/>
              </a:xfrm>
              <a:prstGeom prst="rect">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442913"/>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6C74887C-73C6-48CD-9F7F-0CE038719FF0}"/>
                  </a:ext>
                </a:extLst>
              </p:cNvPr>
              <p:cNvSpPr/>
              <p:nvPr/>
            </p:nvSpPr>
            <p:spPr>
              <a:xfrm>
                <a:off x="2288703" y="5229201"/>
                <a:ext cx="3177786" cy="468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pPr marL="534988"/>
                <a:r>
                  <a:rPr kumimoji="1" lang="ja-JP" altLang="en-US" sz="2400" b="1" dirty="0">
                    <a:solidFill>
                      <a:schemeClr val="bg1"/>
                    </a:solidFill>
                    <a:latin typeface="游ゴシック" panose="020B0400000000000000" pitchFamily="50" charset="-128"/>
                    <a:ea typeface="游ゴシック" panose="020B0400000000000000" pitchFamily="50" charset="-128"/>
                  </a:rPr>
                  <a:t>相談事例の活用</a:t>
                </a:r>
              </a:p>
            </p:txBody>
          </p:sp>
        </p:grpSp>
      </p:grpSp>
      <p:sp>
        <p:nvSpPr>
          <p:cNvPr id="10" name="コンテンツ プレースホルダー 2">
            <a:extLst>
              <a:ext uri="{FF2B5EF4-FFF2-40B4-BE49-F238E27FC236}">
                <a16:creationId xmlns:a16="http://schemas.microsoft.com/office/drawing/2014/main" id="{01CE8346-C3B0-47D4-ACE3-838FFA3511FC}"/>
              </a:ext>
            </a:extLst>
          </p:cNvPr>
          <p:cNvSpPr txBox="1">
            <a:spLocks/>
          </p:cNvSpPr>
          <p:nvPr/>
        </p:nvSpPr>
        <p:spPr>
          <a:xfrm>
            <a:off x="704528" y="1681981"/>
            <a:ext cx="8786506" cy="29623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相談・報告・対応した内容は整理して記録する</a:t>
            </a:r>
            <a:r>
              <a:rPr lang="ja-JP" altLang="en-US" dirty="0">
                <a:latin typeface="游ゴシック" panose="020B0400000000000000" pitchFamily="50" charset="-128"/>
                <a:ea typeface="游ゴシック" panose="020B0400000000000000" pitchFamily="50" charset="-128"/>
              </a:rPr>
              <a:t>ことが大切です。相談内容は、</a:t>
            </a:r>
            <a:r>
              <a:rPr lang="ja-JP" altLang="en-US" b="1" u="sng" dirty="0">
                <a:latin typeface="游ゴシック" panose="020B0400000000000000" pitchFamily="50" charset="-128"/>
                <a:ea typeface="游ゴシック" panose="020B0400000000000000" pitchFamily="50" charset="-128"/>
              </a:rPr>
              <a:t>事例として施設・事業所の学び</a:t>
            </a:r>
            <a:r>
              <a:rPr lang="ja-JP" altLang="en-US" dirty="0">
                <a:latin typeface="游ゴシック" panose="020B0400000000000000" pitchFamily="50" charset="-128"/>
                <a:ea typeface="游ゴシック" panose="020B0400000000000000" pitchFamily="50" charset="-128"/>
              </a:rPr>
              <a:t>になります。ただし、事例を振り返る際や紹介する際は、個人が特定されないような配慮が重要です。</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振り返りにより、</a:t>
            </a:r>
            <a:r>
              <a:rPr lang="ja-JP" altLang="en-US" b="1" u="sng" dirty="0">
                <a:latin typeface="游ゴシック" panose="020B0400000000000000" pitchFamily="50" charset="-128"/>
                <a:ea typeface="游ゴシック" panose="020B0400000000000000" pitchFamily="50" charset="-128"/>
              </a:rPr>
              <a:t>取組のブラッシュアップにつなげましょう</a:t>
            </a:r>
            <a:r>
              <a:rPr lang="ja-JP" altLang="en-US" dirty="0">
                <a:latin typeface="游ゴシック" panose="020B0400000000000000" pitchFamily="50" charset="-128"/>
                <a:ea typeface="游ゴシック" panose="020B0400000000000000" pitchFamily="50" charset="-128"/>
              </a:rPr>
              <a:t>。近隣の他事業所の管理者にも意見を聞くなど、</a:t>
            </a:r>
            <a:r>
              <a:rPr lang="ja-JP" altLang="en-US" b="1" u="sng" dirty="0">
                <a:latin typeface="游ゴシック" panose="020B0400000000000000" pitchFamily="50" charset="-128"/>
                <a:ea typeface="游ゴシック" panose="020B0400000000000000" pitchFamily="50" charset="-128"/>
              </a:rPr>
              <a:t>地域の介護事業者全体での取組につなげて対応</a:t>
            </a:r>
            <a:r>
              <a:rPr lang="ja-JP" altLang="en-US" dirty="0">
                <a:latin typeface="游ゴシック" panose="020B0400000000000000" pitchFamily="50" charset="-128"/>
                <a:ea typeface="游ゴシック" panose="020B0400000000000000" pitchFamily="50" charset="-128"/>
              </a:rPr>
              <a:t>していくことが重要です。</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b="1" u="sng" dirty="0">
                <a:latin typeface="游ゴシック" panose="020B0400000000000000" pitchFamily="50" charset="-128"/>
                <a:ea typeface="游ゴシック" panose="020B0400000000000000" pitchFamily="50" charset="-128"/>
              </a:rPr>
              <a:t>相談受付時の対応を振り返る</a:t>
            </a:r>
            <a:r>
              <a:rPr lang="ja-JP" altLang="en-US" dirty="0">
                <a:latin typeface="游ゴシック" panose="020B0400000000000000" pitchFamily="50" charset="-128"/>
                <a:ea typeface="游ゴシック" panose="020B0400000000000000" pitchFamily="50" charset="-128"/>
              </a:rPr>
              <a:t>ことも重要です。</a:t>
            </a:r>
            <a:endParaRPr lang="en-US" altLang="ja-JP"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ハラスメントに対する</a:t>
            </a:r>
            <a:r>
              <a:rPr lang="ja-JP" altLang="en-US" b="1" u="sng" dirty="0">
                <a:latin typeface="游ゴシック" panose="020B0400000000000000" pitchFamily="50" charset="-128"/>
                <a:ea typeface="游ゴシック" panose="020B0400000000000000" pitchFamily="50" charset="-128"/>
              </a:rPr>
              <a:t>施設・事業所の方針や対応マニュアルの見直しの際にも活かす</a:t>
            </a:r>
            <a:r>
              <a:rPr lang="ja-JP" altLang="en-US" dirty="0">
                <a:latin typeface="游ゴシック" panose="020B0400000000000000" pitchFamily="50" charset="-128"/>
                <a:ea typeface="游ゴシック" panose="020B0400000000000000" pitchFamily="50" charset="-128"/>
              </a:rPr>
              <a:t>ことが重要です。</a:t>
            </a:r>
            <a:endParaRPr lang="en-US" altLang="ja-JP" dirty="0">
              <a:latin typeface="游ゴシック" panose="020B0400000000000000" pitchFamily="50" charset="-128"/>
              <a:ea typeface="游ゴシック" panose="020B0400000000000000" pitchFamily="50" charset="-128"/>
            </a:endParaRPr>
          </a:p>
        </p:txBody>
      </p:sp>
      <p:pic>
        <p:nvPicPr>
          <p:cNvPr id="11" name="グラフィックス 10" descr="リスト">
            <a:extLst>
              <a:ext uri="{FF2B5EF4-FFF2-40B4-BE49-F238E27FC236}">
                <a16:creationId xmlns:a16="http://schemas.microsoft.com/office/drawing/2014/main" id="{D5C1DEDC-33B3-432A-8FED-702894DECC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205" y="1033286"/>
            <a:ext cx="396000" cy="396000"/>
          </a:xfrm>
          <a:prstGeom prst="rect">
            <a:avLst/>
          </a:prstGeom>
        </p:spPr>
      </p:pic>
      <p:sp>
        <p:nvSpPr>
          <p:cNvPr id="13" name="吹き出し: 角を丸めた四角形 12">
            <a:extLst>
              <a:ext uri="{FF2B5EF4-FFF2-40B4-BE49-F238E27FC236}">
                <a16:creationId xmlns:a16="http://schemas.microsoft.com/office/drawing/2014/main" id="{B76CF34A-5B35-4CF2-A0BA-35E30DB98053}"/>
              </a:ext>
            </a:extLst>
          </p:cNvPr>
          <p:cNvSpPr/>
          <p:nvPr/>
        </p:nvSpPr>
        <p:spPr>
          <a:xfrm>
            <a:off x="875205" y="4941169"/>
            <a:ext cx="6742091" cy="1440160"/>
          </a:xfrm>
          <a:prstGeom prst="wedgeRoundRectCallout">
            <a:avLst>
              <a:gd name="adj1" fmla="val 56217"/>
              <a:gd name="adj2" fmla="val -7177"/>
              <a:gd name="adj3" fmla="val 16667"/>
            </a:avLst>
          </a:prstGeom>
          <a:solidFill>
            <a:schemeClr val="accent5">
              <a:lumMod val="20000"/>
              <a:lumOff val="80000"/>
            </a:schemeClr>
          </a:solid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r>
              <a:rPr kumimoji="1" lang="ja-JP" altLang="en-US" sz="1800" dirty="0">
                <a:solidFill>
                  <a:schemeClr val="tx1"/>
                </a:solidFill>
                <a:latin typeface="游ゴシック" panose="020B0400000000000000" pitchFamily="50" charset="-128"/>
                <a:ea typeface="游ゴシック" panose="020B0400000000000000" pitchFamily="50" charset="-128"/>
              </a:rPr>
              <a:t>これまでも様々なトラブルの事例を施設・事業所内で共有し、活かしてきたことと思います。</a:t>
            </a:r>
            <a:endParaRPr kumimoji="1"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今後は、対処方法や相談・報告を受けた際の振り返りのために、皆で話し合う機会を設けてみてはどうでしょうか。</a:t>
            </a:r>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grpSp>
        <p:nvGrpSpPr>
          <p:cNvPr id="14" name="Group 88">
            <a:extLst>
              <a:ext uri="{FF2B5EF4-FFF2-40B4-BE49-F238E27FC236}">
                <a16:creationId xmlns:a16="http://schemas.microsoft.com/office/drawing/2014/main" id="{B78A8011-CCB3-43EC-89A4-5CB4D012BFB6}"/>
              </a:ext>
            </a:extLst>
          </p:cNvPr>
          <p:cNvGrpSpPr>
            <a:grpSpLocks noChangeAspect="1"/>
          </p:cNvGrpSpPr>
          <p:nvPr/>
        </p:nvGrpSpPr>
        <p:grpSpPr bwMode="auto">
          <a:xfrm>
            <a:off x="7977336" y="5507160"/>
            <a:ext cx="1722314" cy="850806"/>
            <a:chOff x="625" y="527"/>
            <a:chExt cx="1664" cy="822"/>
          </a:xfrm>
        </p:grpSpPr>
        <p:grpSp>
          <p:nvGrpSpPr>
            <p:cNvPr id="15" name="Group 89">
              <a:extLst>
                <a:ext uri="{FF2B5EF4-FFF2-40B4-BE49-F238E27FC236}">
                  <a16:creationId xmlns:a16="http://schemas.microsoft.com/office/drawing/2014/main" id="{5371F385-DD1D-412E-9E69-5E8D592320BF}"/>
                </a:ext>
              </a:extLst>
            </p:cNvPr>
            <p:cNvGrpSpPr>
              <a:grpSpLocks/>
            </p:cNvGrpSpPr>
            <p:nvPr/>
          </p:nvGrpSpPr>
          <p:grpSpPr bwMode="auto">
            <a:xfrm>
              <a:off x="1172" y="569"/>
              <a:ext cx="120" cy="368"/>
              <a:chOff x="4075" y="2294"/>
              <a:chExt cx="120" cy="368"/>
            </a:xfrm>
          </p:grpSpPr>
          <p:sp>
            <p:nvSpPr>
              <p:cNvPr id="55" name="Freeform 90">
                <a:extLst>
                  <a:ext uri="{FF2B5EF4-FFF2-40B4-BE49-F238E27FC236}">
                    <a16:creationId xmlns:a16="http://schemas.microsoft.com/office/drawing/2014/main" id="{0C002E2C-581B-4521-AEB2-0CBA76E35114}"/>
                  </a:ext>
                </a:extLst>
              </p:cNvPr>
              <p:cNvSpPr>
                <a:spLocks noChangeAspect="1"/>
              </p:cNvSpPr>
              <p:nvPr/>
            </p:nvSpPr>
            <p:spPr bwMode="auto">
              <a:xfrm>
                <a:off x="4075" y="2492"/>
                <a:ext cx="32" cy="170"/>
              </a:xfrm>
              <a:custGeom>
                <a:avLst/>
                <a:gdLst>
                  <a:gd name="T0" fmla="*/ 0 w 36"/>
                  <a:gd name="T1" fmla="*/ 0 h 189"/>
                  <a:gd name="T2" fmla="*/ 0 w 36"/>
                  <a:gd name="T3" fmla="*/ 189 h 189"/>
                  <a:gd name="T4" fmla="*/ 36 w 36"/>
                  <a:gd name="T5" fmla="*/ 165 h 189"/>
                  <a:gd name="T6" fmla="*/ 0 w 36"/>
                  <a:gd name="T7" fmla="*/ 0 h 189"/>
                </a:gdLst>
                <a:ahLst/>
                <a:cxnLst>
                  <a:cxn ang="0">
                    <a:pos x="T0" y="T1"/>
                  </a:cxn>
                  <a:cxn ang="0">
                    <a:pos x="T2" y="T3"/>
                  </a:cxn>
                  <a:cxn ang="0">
                    <a:pos x="T4" y="T5"/>
                  </a:cxn>
                  <a:cxn ang="0">
                    <a:pos x="T6" y="T7"/>
                  </a:cxn>
                </a:cxnLst>
                <a:rect l="0" t="0" r="r" b="b"/>
                <a:pathLst>
                  <a:path w="36" h="189">
                    <a:moveTo>
                      <a:pt x="0" y="0"/>
                    </a:moveTo>
                    <a:lnTo>
                      <a:pt x="0" y="189"/>
                    </a:lnTo>
                    <a:lnTo>
                      <a:pt x="36" y="165"/>
                    </a:lnTo>
                    <a:lnTo>
                      <a:pt x="0" y="0"/>
                    </a:lnTo>
                    <a:close/>
                  </a:path>
                </a:pathLst>
              </a:custGeom>
              <a:solidFill>
                <a:srgbClr val="C89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Freeform 91">
                <a:extLst>
                  <a:ext uri="{FF2B5EF4-FFF2-40B4-BE49-F238E27FC236}">
                    <a16:creationId xmlns:a16="http://schemas.microsoft.com/office/drawing/2014/main" id="{55E6F918-B9E8-440D-8174-6F4CAA955C55}"/>
                  </a:ext>
                </a:extLst>
              </p:cNvPr>
              <p:cNvSpPr>
                <a:spLocks noChangeAspect="1"/>
              </p:cNvSpPr>
              <p:nvPr/>
            </p:nvSpPr>
            <p:spPr bwMode="auto">
              <a:xfrm>
                <a:off x="4077" y="2413"/>
                <a:ext cx="112" cy="221"/>
              </a:xfrm>
              <a:custGeom>
                <a:avLst/>
                <a:gdLst>
                  <a:gd name="T0" fmla="*/ 41 w 56"/>
                  <a:gd name="T1" fmla="*/ 110 h 110"/>
                  <a:gd name="T2" fmla="*/ 38 w 56"/>
                  <a:gd name="T3" fmla="*/ 99 h 110"/>
                  <a:gd name="T4" fmla="*/ 33 w 56"/>
                  <a:gd name="T5" fmla="*/ 76 h 110"/>
                  <a:gd name="T6" fmla="*/ 23 w 56"/>
                  <a:gd name="T7" fmla="*/ 30 h 110"/>
                  <a:gd name="T8" fmla="*/ 24 w 56"/>
                  <a:gd name="T9" fmla="*/ 28 h 110"/>
                  <a:gd name="T10" fmla="*/ 26 w 56"/>
                  <a:gd name="T11" fmla="*/ 29 h 110"/>
                  <a:gd name="T12" fmla="*/ 36 w 56"/>
                  <a:gd name="T13" fmla="*/ 75 h 110"/>
                  <a:gd name="T14" fmla="*/ 44 w 56"/>
                  <a:gd name="T15" fmla="*/ 110 h 110"/>
                  <a:gd name="T16" fmla="*/ 56 w 56"/>
                  <a:gd name="T17" fmla="*/ 110 h 110"/>
                  <a:gd name="T18" fmla="*/ 56 w 56"/>
                  <a:gd name="T19" fmla="*/ 25 h 110"/>
                  <a:gd name="T20" fmla="*/ 28 w 56"/>
                  <a:gd name="T21" fmla="*/ 0 h 110"/>
                  <a:gd name="T22" fmla="*/ 0 w 56"/>
                  <a:gd name="T23" fmla="*/ 28 h 110"/>
                  <a:gd name="T24" fmla="*/ 0 w 56"/>
                  <a:gd name="T25" fmla="*/ 30 h 110"/>
                  <a:gd name="T26" fmla="*/ 0 w 56"/>
                  <a:gd name="T27" fmla="*/ 30 h 110"/>
                  <a:gd name="T28" fmla="*/ 17 w 56"/>
                  <a:gd name="T29" fmla="*/ 110 h 110"/>
                  <a:gd name="T30" fmla="*/ 41 w 56"/>
                  <a:gd name="T3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110">
                    <a:moveTo>
                      <a:pt x="41" y="110"/>
                    </a:moveTo>
                    <a:cubicBezTo>
                      <a:pt x="38" y="99"/>
                      <a:pt x="38" y="99"/>
                      <a:pt x="38" y="99"/>
                    </a:cubicBezTo>
                    <a:cubicBezTo>
                      <a:pt x="33" y="76"/>
                      <a:pt x="33" y="76"/>
                      <a:pt x="33" y="76"/>
                    </a:cubicBezTo>
                    <a:cubicBezTo>
                      <a:pt x="23" y="30"/>
                      <a:pt x="23" y="30"/>
                      <a:pt x="23" y="30"/>
                    </a:cubicBezTo>
                    <a:cubicBezTo>
                      <a:pt x="23" y="29"/>
                      <a:pt x="24" y="28"/>
                      <a:pt x="24" y="28"/>
                    </a:cubicBezTo>
                    <a:cubicBezTo>
                      <a:pt x="25" y="28"/>
                      <a:pt x="26" y="28"/>
                      <a:pt x="26" y="29"/>
                    </a:cubicBezTo>
                    <a:cubicBezTo>
                      <a:pt x="26" y="29"/>
                      <a:pt x="32" y="58"/>
                      <a:pt x="36" y="75"/>
                    </a:cubicBezTo>
                    <a:cubicBezTo>
                      <a:pt x="36" y="75"/>
                      <a:pt x="42" y="102"/>
                      <a:pt x="44" y="110"/>
                    </a:cubicBezTo>
                    <a:cubicBezTo>
                      <a:pt x="56" y="110"/>
                      <a:pt x="56" y="110"/>
                      <a:pt x="56" y="110"/>
                    </a:cubicBezTo>
                    <a:cubicBezTo>
                      <a:pt x="56" y="25"/>
                      <a:pt x="56" y="25"/>
                      <a:pt x="56" y="25"/>
                    </a:cubicBezTo>
                    <a:cubicBezTo>
                      <a:pt x="56" y="13"/>
                      <a:pt x="43" y="0"/>
                      <a:pt x="28" y="0"/>
                    </a:cubicBezTo>
                    <a:cubicBezTo>
                      <a:pt x="13" y="0"/>
                      <a:pt x="0" y="13"/>
                      <a:pt x="0" y="28"/>
                    </a:cubicBezTo>
                    <a:cubicBezTo>
                      <a:pt x="0" y="30"/>
                      <a:pt x="0" y="30"/>
                      <a:pt x="0" y="30"/>
                    </a:cubicBezTo>
                    <a:cubicBezTo>
                      <a:pt x="0" y="30"/>
                      <a:pt x="0" y="30"/>
                      <a:pt x="0" y="30"/>
                    </a:cubicBezTo>
                    <a:cubicBezTo>
                      <a:pt x="2" y="38"/>
                      <a:pt x="15" y="101"/>
                      <a:pt x="17" y="110"/>
                    </a:cubicBezTo>
                    <a:cubicBezTo>
                      <a:pt x="41" y="110"/>
                      <a:pt x="41" y="110"/>
                      <a:pt x="41" y="110"/>
                    </a:cubicBezTo>
                    <a:close/>
                  </a:path>
                </a:pathLst>
              </a:custGeom>
              <a:solidFill>
                <a:srgbClr val="C89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Oval 92">
                <a:extLst>
                  <a:ext uri="{FF2B5EF4-FFF2-40B4-BE49-F238E27FC236}">
                    <a16:creationId xmlns:a16="http://schemas.microsoft.com/office/drawing/2014/main" id="{655E7102-E1F2-4A1E-91F9-BC621773E446}"/>
                  </a:ext>
                </a:extLst>
              </p:cNvPr>
              <p:cNvSpPr>
                <a:spLocks noChangeAspect="1" noChangeArrowheads="1"/>
              </p:cNvSpPr>
              <p:nvPr/>
            </p:nvSpPr>
            <p:spPr bwMode="auto">
              <a:xfrm>
                <a:off x="4084" y="2294"/>
                <a:ext cx="111" cy="111"/>
              </a:xfrm>
              <a:prstGeom prst="ellipse">
                <a:avLst/>
              </a:prstGeom>
              <a:solidFill>
                <a:srgbClr val="C89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6" name="Group 93">
              <a:extLst>
                <a:ext uri="{FF2B5EF4-FFF2-40B4-BE49-F238E27FC236}">
                  <a16:creationId xmlns:a16="http://schemas.microsoft.com/office/drawing/2014/main" id="{454465D8-F70A-4F24-814E-C9849136FD63}"/>
                </a:ext>
              </a:extLst>
            </p:cNvPr>
            <p:cNvGrpSpPr>
              <a:grpSpLocks/>
            </p:cNvGrpSpPr>
            <p:nvPr/>
          </p:nvGrpSpPr>
          <p:grpSpPr bwMode="auto">
            <a:xfrm>
              <a:off x="1337" y="527"/>
              <a:ext cx="239" cy="318"/>
              <a:chOff x="4240" y="2252"/>
              <a:chExt cx="239" cy="318"/>
            </a:xfrm>
          </p:grpSpPr>
          <p:sp>
            <p:nvSpPr>
              <p:cNvPr id="53" name="Freeform 94">
                <a:extLst>
                  <a:ext uri="{FF2B5EF4-FFF2-40B4-BE49-F238E27FC236}">
                    <a16:creationId xmlns:a16="http://schemas.microsoft.com/office/drawing/2014/main" id="{CCC0A1E9-AC39-4622-B69B-4944691B79F8}"/>
                  </a:ext>
                </a:extLst>
              </p:cNvPr>
              <p:cNvSpPr>
                <a:spLocks noChangeAspect="1"/>
              </p:cNvSpPr>
              <p:nvPr/>
            </p:nvSpPr>
            <p:spPr bwMode="auto">
              <a:xfrm>
                <a:off x="4240" y="2361"/>
                <a:ext cx="239" cy="209"/>
              </a:xfrm>
              <a:custGeom>
                <a:avLst/>
                <a:gdLst>
                  <a:gd name="T0" fmla="*/ 11 w 119"/>
                  <a:gd name="T1" fmla="*/ 93 h 104"/>
                  <a:gd name="T2" fmla="*/ 20 w 119"/>
                  <a:gd name="T3" fmla="*/ 81 h 104"/>
                  <a:gd name="T4" fmla="*/ 20 w 119"/>
                  <a:gd name="T5" fmla="*/ 37 h 104"/>
                  <a:gd name="T6" fmla="*/ 24 w 119"/>
                  <a:gd name="T7" fmla="*/ 37 h 104"/>
                  <a:gd name="T8" fmla="*/ 24 w 119"/>
                  <a:gd name="T9" fmla="*/ 81 h 104"/>
                  <a:gd name="T10" fmla="*/ 95 w 119"/>
                  <a:gd name="T11" fmla="*/ 81 h 104"/>
                  <a:gd name="T12" fmla="*/ 95 w 119"/>
                  <a:gd name="T13" fmla="*/ 37 h 104"/>
                  <a:gd name="T14" fmla="*/ 99 w 119"/>
                  <a:gd name="T15" fmla="*/ 37 h 104"/>
                  <a:gd name="T16" fmla="*/ 99 w 119"/>
                  <a:gd name="T17" fmla="*/ 81 h 104"/>
                  <a:gd name="T18" fmla="*/ 99 w 119"/>
                  <a:gd name="T19" fmla="*/ 83 h 104"/>
                  <a:gd name="T20" fmla="*/ 24 w 119"/>
                  <a:gd name="T21" fmla="*/ 83 h 104"/>
                  <a:gd name="T22" fmla="*/ 20 w 119"/>
                  <a:gd name="T23" fmla="*/ 84 h 104"/>
                  <a:gd name="T24" fmla="*/ 13 w 119"/>
                  <a:gd name="T25" fmla="*/ 93 h 104"/>
                  <a:gd name="T26" fmla="*/ 20 w 119"/>
                  <a:gd name="T27" fmla="*/ 103 h 104"/>
                  <a:gd name="T28" fmla="*/ 24 w 119"/>
                  <a:gd name="T29" fmla="*/ 104 h 104"/>
                  <a:gd name="T30" fmla="*/ 119 w 119"/>
                  <a:gd name="T31" fmla="*/ 104 h 104"/>
                  <a:gd name="T32" fmla="*/ 119 w 119"/>
                  <a:gd name="T33" fmla="*/ 14 h 104"/>
                  <a:gd name="T34" fmla="*/ 104 w 119"/>
                  <a:gd name="T35" fmla="*/ 0 h 104"/>
                  <a:gd name="T36" fmla="*/ 14 w 119"/>
                  <a:gd name="T37" fmla="*/ 0 h 104"/>
                  <a:gd name="T38" fmla="*/ 0 w 119"/>
                  <a:gd name="T39" fmla="*/ 14 h 104"/>
                  <a:gd name="T40" fmla="*/ 0 w 119"/>
                  <a:gd name="T41" fmla="*/ 104 h 104"/>
                  <a:gd name="T42" fmla="*/ 16 w 119"/>
                  <a:gd name="T43" fmla="*/ 104 h 104"/>
                  <a:gd name="T44" fmla="*/ 11 w 119"/>
                  <a:gd name="T45" fmla="*/ 9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104">
                    <a:moveTo>
                      <a:pt x="11" y="93"/>
                    </a:moveTo>
                    <a:cubicBezTo>
                      <a:pt x="11" y="88"/>
                      <a:pt x="15" y="83"/>
                      <a:pt x="20" y="81"/>
                    </a:cubicBezTo>
                    <a:cubicBezTo>
                      <a:pt x="20" y="57"/>
                      <a:pt x="20" y="37"/>
                      <a:pt x="20" y="37"/>
                    </a:cubicBezTo>
                    <a:cubicBezTo>
                      <a:pt x="24" y="37"/>
                      <a:pt x="24" y="37"/>
                      <a:pt x="24" y="37"/>
                    </a:cubicBezTo>
                    <a:cubicBezTo>
                      <a:pt x="24" y="37"/>
                      <a:pt x="24" y="46"/>
                      <a:pt x="24" y="81"/>
                    </a:cubicBezTo>
                    <a:cubicBezTo>
                      <a:pt x="95" y="81"/>
                      <a:pt x="95" y="81"/>
                      <a:pt x="95" y="81"/>
                    </a:cubicBezTo>
                    <a:cubicBezTo>
                      <a:pt x="95" y="46"/>
                      <a:pt x="95" y="37"/>
                      <a:pt x="95" y="37"/>
                    </a:cubicBezTo>
                    <a:cubicBezTo>
                      <a:pt x="99" y="37"/>
                      <a:pt x="99" y="37"/>
                      <a:pt x="99" y="37"/>
                    </a:cubicBezTo>
                    <a:cubicBezTo>
                      <a:pt x="99" y="37"/>
                      <a:pt x="99" y="57"/>
                      <a:pt x="99" y="81"/>
                    </a:cubicBezTo>
                    <a:cubicBezTo>
                      <a:pt x="99" y="83"/>
                      <a:pt x="99" y="83"/>
                      <a:pt x="99" y="83"/>
                    </a:cubicBezTo>
                    <a:cubicBezTo>
                      <a:pt x="24" y="83"/>
                      <a:pt x="24" y="83"/>
                      <a:pt x="24" y="83"/>
                    </a:cubicBezTo>
                    <a:cubicBezTo>
                      <a:pt x="22" y="83"/>
                      <a:pt x="21" y="83"/>
                      <a:pt x="20" y="84"/>
                    </a:cubicBezTo>
                    <a:cubicBezTo>
                      <a:pt x="16" y="85"/>
                      <a:pt x="13" y="89"/>
                      <a:pt x="13" y="93"/>
                    </a:cubicBezTo>
                    <a:cubicBezTo>
                      <a:pt x="13" y="98"/>
                      <a:pt x="16" y="101"/>
                      <a:pt x="20" y="103"/>
                    </a:cubicBezTo>
                    <a:cubicBezTo>
                      <a:pt x="21" y="103"/>
                      <a:pt x="22" y="104"/>
                      <a:pt x="24" y="104"/>
                    </a:cubicBezTo>
                    <a:cubicBezTo>
                      <a:pt x="119" y="104"/>
                      <a:pt x="119" y="104"/>
                      <a:pt x="119" y="104"/>
                    </a:cubicBezTo>
                    <a:cubicBezTo>
                      <a:pt x="119" y="14"/>
                      <a:pt x="119" y="14"/>
                      <a:pt x="119" y="14"/>
                    </a:cubicBezTo>
                    <a:cubicBezTo>
                      <a:pt x="119" y="7"/>
                      <a:pt x="113" y="0"/>
                      <a:pt x="104" y="0"/>
                    </a:cubicBezTo>
                    <a:cubicBezTo>
                      <a:pt x="14" y="0"/>
                      <a:pt x="14" y="0"/>
                      <a:pt x="14" y="0"/>
                    </a:cubicBezTo>
                    <a:cubicBezTo>
                      <a:pt x="6" y="0"/>
                      <a:pt x="0" y="8"/>
                      <a:pt x="0" y="14"/>
                    </a:cubicBezTo>
                    <a:cubicBezTo>
                      <a:pt x="0" y="104"/>
                      <a:pt x="0" y="104"/>
                      <a:pt x="0" y="104"/>
                    </a:cubicBezTo>
                    <a:cubicBezTo>
                      <a:pt x="16" y="104"/>
                      <a:pt x="16" y="104"/>
                      <a:pt x="16" y="104"/>
                    </a:cubicBezTo>
                    <a:cubicBezTo>
                      <a:pt x="13" y="101"/>
                      <a:pt x="11" y="98"/>
                      <a:pt x="11" y="93"/>
                    </a:cubicBez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Oval 95">
                <a:extLst>
                  <a:ext uri="{FF2B5EF4-FFF2-40B4-BE49-F238E27FC236}">
                    <a16:creationId xmlns:a16="http://schemas.microsoft.com/office/drawing/2014/main" id="{8E4F9922-4363-45FD-BC64-2FBE3DA2EB08}"/>
                  </a:ext>
                </a:extLst>
              </p:cNvPr>
              <p:cNvSpPr>
                <a:spLocks noChangeAspect="1" noChangeArrowheads="1"/>
              </p:cNvSpPr>
              <p:nvPr/>
            </p:nvSpPr>
            <p:spPr bwMode="auto">
              <a:xfrm>
                <a:off x="4311" y="2252"/>
                <a:ext cx="96" cy="96"/>
              </a:xfrm>
              <a:prstGeom prst="ellipse">
                <a:avLst/>
              </a:pr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7" name="Freeform 96">
              <a:extLst>
                <a:ext uri="{FF2B5EF4-FFF2-40B4-BE49-F238E27FC236}">
                  <a16:creationId xmlns:a16="http://schemas.microsoft.com/office/drawing/2014/main" id="{7571921B-07A8-4DF5-B077-DA810D0037BD}"/>
                </a:ext>
              </a:extLst>
            </p:cNvPr>
            <p:cNvSpPr>
              <a:spLocks noChangeAspect="1"/>
            </p:cNvSpPr>
            <p:nvPr/>
          </p:nvSpPr>
          <p:spPr bwMode="gray">
            <a:xfrm>
              <a:off x="625" y="843"/>
              <a:ext cx="1664" cy="459"/>
            </a:xfrm>
            <a:custGeom>
              <a:avLst/>
              <a:gdLst>
                <a:gd name="T0" fmla="*/ 5750 w 9785"/>
                <a:gd name="T1" fmla="*/ 0 h 2700"/>
                <a:gd name="T2" fmla="*/ 4032 w 9785"/>
                <a:gd name="T3" fmla="*/ 0 h 2700"/>
                <a:gd name="T4" fmla="*/ 0 w 9785"/>
                <a:gd name="T5" fmla="*/ 2700 h 2700"/>
                <a:gd name="T6" fmla="*/ 9785 w 9785"/>
                <a:gd name="T7" fmla="*/ 2700 h 2700"/>
                <a:gd name="T8" fmla="*/ 5750 w 9785"/>
                <a:gd name="T9" fmla="*/ 0 h 2700"/>
              </a:gdLst>
              <a:ahLst/>
              <a:cxnLst>
                <a:cxn ang="0">
                  <a:pos x="T0" y="T1"/>
                </a:cxn>
                <a:cxn ang="0">
                  <a:pos x="T2" y="T3"/>
                </a:cxn>
                <a:cxn ang="0">
                  <a:pos x="T4" y="T5"/>
                </a:cxn>
                <a:cxn ang="0">
                  <a:pos x="T6" y="T7"/>
                </a:cxn>
                <a:cxn ang="0">
                  <a:pos x="T8" y="T9"/>
                </a:cxn>
              </a:cxnLst>
              <a:rect l="0" t="0" r="r" b="b"/>
              <a:pathLst>
                <a:path w="9785" h="2700">
                  <a:moveTo>
                    <a:pt x="5750" y="0"/>
                  </a:moveTo>
                  <a:lnTo>
                    <a:pt x="4032" y="0"/>
                  </a:lnTo>
                  <a:lnTo>
                    <a:pt x="0" y="2700"/>
                  </a:lnTo>
                  <a:lnTo>
                    <a:pt x="9785" y="2700"/>
                  </a:lnTo>
                  <a:lnTo>
                    <a:pt x="5750" y="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97">
              <a:extLst>
                <a:ext uri="{FF2B5EF4-FFF2-40B4-BE49-F238E27FC236}">
                  <a16:creationId xmlns:a16="http://schemas.microsoft.com/office/drawing/2014/main" id="{BBF24D43-8A8B-42AE-8BA8-F957E5A553BB}"/>
                </a:ext>
              </a:extLst>
            </p:cNvPr>
            <p:cNvSpPr>
              <a:spLocks noChangeAspect="1"/>
            </p:cNvSpPr>
            <p:nvPr/>
          </p:nvSpPr>
          <p:spPr bwMode="gray">
            <a:xfrm>
              <a:off x="625" y="1310"/>
              <a:ext cx="1664" cy="39"/>
            </a:xfrm>
            <a:custGeom>
              <a:avLst/>
              <a:gdLst>
                <a:gd name="T0" fmla="*/ 9785 w 9785"/>
                <a:gd name="T1" fmla="*/ 229 h 229"/>
                <a:gd name="T2" fmla="*/ 0 w 9785"/>
                <a:gd name="T3" fmla="*/ 227 h 229"/>
                <a:gd name="T4" fmla="*/ 0 w 9785"/>
                <a:gd name="T5" fmla="*/ 0 h 229"/>
                <a:gd name="T6" fmla="*/ 9785 w 9785"/>
                <a:gd name="T7" fmla="*/ 0 h 229"/>
                <a:gd name="T8" fmla="*/ 9785 w 9785"/>
                <a:gd name="T9" fmla="*/ 229 h 229"/>
              </a:gdLst>
              <a:ahLst/>
              <a:cxnLst>
                <a:cxn ang="0">
                  <a:pos x="T0" y="T1"/>
                </a:cxn>
                <a:cxn ang="0">
                  <a:pos x="T2" y="T3"/>
                </a:cxn>
                <a:cxn ang="0">
                  <a:pos x="T4" y="T5"/>
                </a:cxn>
                <a:cxn ang="0">
                  <a:pos x="T6" y="T7"/>
                </a:cxn>
                <a:cxn ang="0">
                  <a:pos x="T8" y="T9"/>
                </a:cxn>
              </a:cxnLst>
              <a:rect l="0" t="0" r="r" b="b"/>
              <a:pathLst>
                <a:path w="9785" h="229">
                  <a:moveTo>
                    <a:pt x="9785" y="229"/>
                  </a:moveTo>
                  <a:lnTo>
                    <a:pt x="0" y="227"/>
                  </a:lnTo>
                  <a:lnTo>
                    <a:pt x="0" y="0"/>
                  </a:lnTo>
                  <a:lnTo>
                    <a:pt x="9785" y="0"/>
                  </a:lnTo>
                  <a:lnTo>
                    <a:pt x="9785" y="229"/>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9" name="Group 98">
              <a:extLst>
                <a:ext uri="{FF2B5EF4-FFF2-40B4-BE49-F238E27FC236}">
                  <a16:creationId xmlns:a16="http://schemas.microsoft.com/office/drawing/2014/main" id="{F29D197E-B8D0-43CD-BEB6-B9AE24DDAD0D}"/>
                </a:ext>
              </a:extLst>
            </p:cNvPr>
            <p:cNvGrpSpPr>
              <a:grpSpLocks/>
            </p:cNvGrpSpPr>
            <p:nvPr/>
          </p:nvGrpSpPr>
          <p:grpSpPr bwMode="auto">
            <a:xfrm>
              <a:off x="1720" y="604"/>
              <a:ext cx="280" cy="501"/>
              <a:chOff x="4623" y="2329"/>
              <a:chExt cx="280" cy="501"/>
            </a:xfrm>
          </p:grpSpPr>
          <p:sp>
            <p:nvSpPr>
              <p:cNvPr id="50" name="Freeform 99">
                <a:extLst>
                  <a:ext uri="{FF2B5EF4-FFF2-40B4-BE49-F238E27FC236}">
                    <a16:creationId xmlns:a16="http://schemas.microsoft.com/office/drawing/2014/main" id="{1A54AA6D-0B62-4CDA-BC92-EB1AF00BB181}"/>
                  </a:ext>
                </a:extLst>
              </p:cNvPr>
              <p:cNvSpPr>
                <a:spLocks noChangeAspect="1"/>
              </p:cNvSpPr>
              <p:nvPr/>
            </p:nvSpPr>
            <p:spPr bwMode="auto">
              <a:xfrm>
                <a:off x="4859" y="2610"/>
                <a:ext cx="43" cy="220"/>
              </a:xfrm>
              <a:custGeom>
                <a:avLst/>
                <a:gdLst>
                  <a:gd name="T0" fmla="*/ 50 w 50"/>
                  <a:gd name="T1" fmla="*/ 256 h 256"/>
                  <a:gd name="T2" fmla="*/ 50 w 50"/>
                  <a:gd name="T3" fmla="*/ 0 h 256"/>
                  <a:gd name="T4" fmla="*/ 0 w 50"/>
                  <a:gd name="T5" fmla="*/ 225 h 256"/>
                  <a:gd name="T6" fmla="*/ 45 w 50"/>
                  <a:gd name="T7" fmla="*/ 256 h 256"/>
                  <a:gd name="T8" fmla="*/ 50 w 50"/>
                  <a:gd name="T9" fmla="*/ 256 h 256"/>
                </a:gdLst>
                <a:ahLst/>
                <a:cxnLst>
                  <a:cxn ang="0">
                    <a:pos x="T0" y="T1"/>
                  </a:cxn>
                  <a:cxn ang="0">
                    <a:pos x="T2" y="T3"/>
                  </a:cxn>
                  <a:cxn ang="0">
                    <a:pos x="T4" y="T5"/>
                  </a:cxn>
                  <a:cxn ang="0">
                    <a:pos x="T6" y="T7"/>
                  </a:cxn>
                  <a:cxn ang="0">
                    <a:pos x="T8" y="T9"/>
                  </a:cxn>
                </a:cxnLst>
                <a:rect l="0" t="0" r="r" b="b"/>
                <a:pathLst>
                  <a:path w="50" h="256">
                    <a:moveTo>
                      <a:pt x="50" y="256"/>
                    </a:moveTo>
                    <a:lnTo>
                      <a:pt x="50" y="0"/>
                    </a:lnTo>
                    <a:lnTo>
                      <a:pt x="0" y="225"/>
                    </a:lnTo>
                    <a:lnTo>
                      <a:pt x="45" y="256"/>
                    </a:lnTo>
                    <a:lnTo>
                      <a:pt x="50" y="256"/>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Freeform 100">
                <a:extLst>
                  <a:ext uri="{FF2B5EF4-FFF2-40B4-BE49-F238E27FC236}">
                    <a16:creationId xmlns:a16="http://schemas.microsoft.com/office/drawing/2014/main" id="{7D13EE3F-7F8F-4333-8DB3-55D4E7C67B0A}"/>
                  </a:ext>
                </a:extLst>
              </p:cNvPr>
              <p:cNvSpPr>
                <a:spLocks noChangeAspect="1"/>
              </p:cNvSpPr>
              <p:nvPr/>
            </p:nvSpPr>
            <p:spPr bwMode="auto">
              <a:xfrm>
                <a:off x="4623" y="2504"/>
                <a:ext cx="280" cy="295"/>
              </a:xfrm>
              <a:custGeom>
                <a:avLst/>
                <a:gdLst>
                  <a:gd name="T0" fmla="*/ 139 w 139"/>
                  <a:gd name="T1" fmla="*/ 36 h 147"/>
                  <a:gd name="T2" fmla="*/ 102 w 139"/>
                  <a:gd name="T3" fmla="*/ 0 h 147"/>
                  <a:gd name="T4" fmla="*/ 66 w 139"/>
                  <a:gd name="T5" fmla="*/ 33 h 147"/>
                  <a:gd name="T6" fmla="*/ 66 w 139"/>
                  <a:gd name="T7" fmla="*/ 113 h 147"/>
                  <a:gd name="T8" fmla="*/ 88 w 139"/>
                  <a:gd name="T9" fmla="*/ 113 h 147"/>
                  <a:gd name="T10" fmla="*/ 89 w 139"/>
                  <a:gd name="T11" fmla="*/ 108 h 147"/>
                  <a:gd name="T12" fmla="*/ 90 w 139"/>
                  <a:gd name="T13" fmla="*/ 103 h 147"/>
                  <a:gd name="T14" fmla="*/ 90 w 139"/>
                  <a:gd name="T15" fmla="*/ 107 h 147"/>
                  <a:gd name="T16" fmla="*/ 90 w 139"/>
                  <a:gd name="T17" fmla="*/ 105 h 147"/>
                  <a:gd name="T18" fmla="*/ 91 w 139"/>
                  <a:gd name="T19" fmla="*/ 102 h 147"/>
                  <a:gd name="T20" fmla="*/ 92 w 139"/>
                  <a:gd name="T21" fmla="*/ 92 h 147"/>
                  <a:gd name="T22" fmla="*/ 92 w 139"/>
                  <a:gd name="T23" fmla="*/ 91 h 147"/>
                  <a:gd name="T24" fmla="*/ 93 w 139"/>
                  <a:gd name="T25" fmla="*/ 91 h 147"/>
                  <a:gd name="T26" fmla="*/ 91 w 139"/>
                  <a:gd name="T27" fmla="*/ 101 h 147"/>
                  <a:gd name="T28" fmla="*/ 105 w 139"/>
                  <a:gd name="T29" fmla="*/ 37 h 147"/>
                  <a:gd name="T30" fmla="*/ 107 w 139"/>
                  <a:gd name="T31" fmla="*/ 36 h 147"/>
                  <a:gd name="T32" fmla="*/ 108 w 139"/>
                  <a:gd name="T33" fmla="*/ 38 h 147"/>
                  <a:gd name="T34" fmla="*/ 93 w 139"/>
                  <a:gd name="T35" fmla="*/ 111 h 147"/>
                  <a:gd name="T36" fmla="*/ 93 w 139"/>
                  <a:gd name="T37" fmla="*/ 111 h 147"/>
                  <a:gd name="T38" fmla="*/ 91 w 139"/>
                  <a:gd name="T39" fmla="*/ 117 h 147"/>
                  <a:gd name="T40" fmla="*/ 15 w 139"/>
                  <a:gd name="T41" fmla="*/ 117 h 147"/>
                  <a:gd name="T42" fmla="*/ 0 w 139"/>
                  <a:gd name="T43" fmla="*/ 132 h 147"/>
                  <a:gd name="T44" fmla="*/ 15 w 139"/>
                  <a:gd name="T45" fmla="*/ 147 h 147"/>
                  <a:gd name="T46" fmla="*/ 32 w 139"/>
                  <a:gd name="T47" fmla="*/ 147 h 147"/>
                  <a:gd name="T48" fmla="*/ 115 w 139"/>
                  <a:gd name="T49" fmla="*/ 147 h 147"/>
                  <a:gd name="T50" fmla="*/ 118 w 139"/>
                  <a:gd name="T51" fmla="*/ 136 h 147"/>
                  <a:gd name="T52" fmla="*/ 118 w 139"/>
                  <a:gd name="T53" fmla="*/ 136 h 147"/>
                  <a:gd name="T54" fmla="*/ 139 w 139"/>
                  <a:gd name="T55" fmla="*/ 39 h 147"/>
                  <a:gd name="T56" fmla="*/ 139 w 139"/>
                  <a:gd name="T57"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47">
                    <a:moveTo>
                      <a:pt x="139" y="36"/>
                    </a:moveTo>
                    <a:cubicBezTo>
                      <a:pt x="139" y="16"/>
                      <a:pt x="122" y="0"/>
                      <a:pt x="102" y="0"/>
                    </a:cubicBezTo>
                    <a:cubicBezTo>
                      <a:pt x="82" y="0"/>
                      <a:pt x="66" y="16"/>
                      <a:pt x="66" y="33"/>
                    </a:cubicBezTo>
                    <a:cubicBezTo>
                      <a:pt x="66" y="113"/>
                      <a:pt x="66" y="113"/>
                      <a:pt x="66" y="113"/>
                    </a:cubicBezTo>
                    <a:cubicBezTo>
                      <a:pt x="88" y="113"/>
                      <a:pt x="88" y="113"/>
                      <a:pt x="88" y="113"/>
                    </a:cubicBezTo>
                    <a:cubicBezTo>
                      <a:pt x="89" y="113"/>
                      <a:pt x="89" y="111"/>
                      <a:pt x="89" y="108"/>
                    </a:cubicBezTo>
                    <a:cubicBezTo>
                      <a:pt x="90" y="107"/>
                      <a:pt x="90" y="105"/>
                      <a:pt x="90" y="103"/>
                    </a:cubicBezTo>
                    <a:cubicBezTo>
                      <a:pt x="90" y="107"/>
                      <a:pt x="89" y="109"/>
                      <a:pt x="90" y="107"/>
                    </a:cubicBezTo>
                    <a:cubicBezTo>
                      <a:pt x="90" y="106"/>
                      <a:pt x="90" y="105"/>
                      <a:pt x="90" y="105"/>
                    </a:cubicBezTo>
                    <a:cubicBezTo>
                      <a:pt x="90" y="104"/>
                      <a:pt x="90" y="103"/>
                      <a:pt x="91" y="102"/>
                    </a:cubicBezTo>
                    <a:cubicBezTo>
                      <a:pt x="91" y="97"/>
                      <a:pt x="92" y="91"/>
                      <a:pt x="92" y="92"/>
                    </a:cubicBezTo>
                    <a:cubicBezTo>
                      <a:pt x="92" y="91"/>
                      <a:pt x="92" y="91"/>
                      <a:pt x="92" y="91"/>
                    </a:cubicBezTo>
                    <a:cubicBezTo>
                      <a:pt x="93" y="87"/>
                      <a:pt x="93" y="89"/>
                      <a:pt x="93" y="91"/>
                    </a:cubicBezTo>
                    <a:cubicBezTo>
                      <a:pt x="92" y="92"/>
                      <a:pt x="92" y="97"/>
                      <a:pt x="91" y="101"/>
                    </a:cubicBezTo>
                    <a:cubicBezTo>
                      <a:pt x="95" y="82"/>
                      <a:pt x="105" y="37"/>
                      <a:pt x="105" y="37"/>
                    </a:cubicBezTo>
                    <a:cubicBezTo>
                      <a:pt x="105" y="36"/>
                      <a:pt x="106" y="36"/>
                      <a:pt x="107" y="36"/>
                    </a:cubicBezTo>
                    <a:cubicBezTo>
                      <a:pt x="108" y="36"/>
                      <a:pt x="109" y="37"/>
                      <a:pt x="108" y="38"/>
                    </a:cubicBezTo>
                    <a:cubicBezTo>
                      <a:pt x="103" y="64"/>
                      <a:pt x="95" y="100"/>
                      <a:pt x="93" y="111"/>
                    </a:cubicBezTo>
                    <a:cubicBezTo>
                      <a:pt x="93" y="111"/>
                      <a:pt x="93" y="111"/>
                      <a:pt x="93" y="111"/>
                    </a:cubicBezTo>
                    <a:cubicBezTo>
                      <a:pt x="91" y="117"/>
                      <a:pt x="91" y="117"/>
                      <a:pt x="91" y="117"/>
                    </a:cubicBezTo>
                    <a:cubicBezTo>
                      <a:pt x="15" y="117"/>
                      <a:pt x="15" y="117"/>
                      <a:pt x="15" y="117"/>
                    </a:cubicBezTo>
                    <a:cubicBezTo>
                      <a:pt x="6" y="117"/>
                      <a:pt x="0" y="124"/>
                      <a:pt x="0" y="132"/>
                    </a:cubicBezTo>
                    <a:cubicBezTo>
                      <a:pt x="0" y="140"/>
                      <a:pt x="6" y="147"/>
                      <a:pt x="15" y="147"/>
                    </a:cubicBezTo>
                    <a:cubicBezTo>
                      <a:pt x="32" y="147"/>
                      <a:pt x="32" y="147"/>
                      <a:pt x="32" y="147"/>
                    </a:cubicBezTo>
                    <a:cubicBezTo>
                      <a:pt x="32" y="147"/>
                      <a:pt x="113" y="147"/>
                      <a:pt x="115" y="147"/>
                    </a:cubicBezTo>
                    <a:cubicBezTo>
                      <a:pt x="116" y="147"/>
                      <a:pt x="116" y="143"/>
                      <a:pt x="118" y="136"/>
                    </a:cubicBezTo>
                    <a:cubicBezTo>
                      <a:pt x="118" y="136"/>
                      <a:pt x="118" y="136"/>
                      <a:pt x="118" y="136"/>
                    </a:cubicBezTo>
                    <a:cubicBezTo>
                      <a:pt x="123" y="111"/>
                      <a:pt x="138" y="43"/>
                      <a:pt x="139" y="39"/>
                    </a:cubicBezTo>
                    <a:cubicBezTo>
                      <a:pt x="139" y="36"/>
                      <a:pt x="139" y="36"/>
                      <a:pt x="139" y="36"/>
                    </a:cubicBez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Freeform 101">
                <a:extLst>
                  <a:ext uri="{FF2B5EF4-FFF2-40B4-BE49-F238E27FC236}">
                    <a16:creationId xmlns:a16="http://schemas.microsoft.com/office/drawing/2014/main" id="{6427AB61-96E5-48D5-80C7-A6553F2709FE}"/>
                  </a:ext>
                </a:extLst>
              </p:cNvPr>
              <p:cNvSpPr>
                <a:spLocks noChangeAspect="1"/>
              </p:cNvSpPr>
              <p:nvPr/>
            </p:nvSpPr>
            <p:spPr bwMode="auto">
              <a:xfrm>
                <a:off x="4749" y="2329"/>
                <a:ext cx="143" cy="161"/>
              </a:xfrm>
              <a:custGeom>
                <a:avLst/>
                <a:gdLst>
                  <a:gd name="T0" fmla="*/ 35 w 71"/>
                  <a:gd name="T1" fmla="*/ 80 h 80"/>
                  <a:gd name="T2" fmla="*/ 71 w 71"/>
                  <a:gd name="T3" fmla="*/ 45 h 80"/>
                  <a:gd name="T4" fmla="*/ 40 w 71"/>
                  <a:gd name="T5" fmla="*/ 9 h 80"/>
                  <a:gd name="T6" fmla="*/ 40 w 71"/>
                  <a:gd name="T7" fmla="*/ 9 h 80"/>
                  <a:gd name="T8" fmla="*/ 39 w 71"/>
                  <a:gd name="T9" fmla="*/ 9 h 80"/>
                  <a:gd name="T10" fmla="*/ 17 w 71"/>
                  <a:gd name="T11" fmla="*/ 0 h 80"/>
                  <a:gd name="T12" fmla="*/ 19 w 71"/>
                  <a:gd name="T13" fmla="*/ 12 h 80"/>
                  <a:gd name="T14" fmla="*/ 5 w 71"/>
                  <a:gd name="T15" fmla="*/ 10 h 80"/>
                  <a:gd name="T16" fmla="*/ 11 w 71"/>
                  <a:gd name="T17" fmla="*/ 18 h 80"/>
                  <a:gd name="T18" fmla="*/ 0 w 71"/>
                  <a:gd name="T19" fmla="*/ 45 h 80"/>
                  <a:gd name="T20" fmla="*/ 35 w 71"/>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0">
                    <a:moveTo>
                      <a:pt x="35" y="80"/>
                    </a:moveTo>
                    <a:cubicBezTo>
                      <a:pt x="55" y="80"/>
                      <a:pt x="71" y="64"/>
                      <a:pt x="71" y="45"/>
                    </a:cubicBezTo>
                    <a:cubicBezTo>
                      <a:pt x="71" y="26"/>
                      <a:pt x="57" y="11"/>
                      <a:pt x="40" y="9"/>
                    </a:cubicBezTo>
                    <a:cubicBezTo>
                      <a:pt x="40" y="9"/>
                      <a:pt x="40" y="9"/>
                      <a:pt x="40" y="9"/>
                    </a:cubicBezTo>
                    <a:cubicBezTo>
                      <a:pt x="39" y="9"/>
                      <a:pt x="39" y="9"/>
                      <a:pt x="39" y="9"/>
                    </a:cubicBezTo>
                    <a:cubicBezTo>
                      <a:pt x="35" y="9"/>
                      <a:pt x="23" y="7"/>
                      <a:pt x="17" y="0"/>
                    </a:cubicBezTo>
                    <a:cubicBezTo>
                      <a:pt x="17" y="6"/>
                      <a:pt x="18" y="10"/>
                      <a:pt x="19" y="12"/>
                    </a:cubicBezTo>
                    <a:cubicBezTo>
                      <a:pt x="19" y="12"/>
                      <a:pt x="11" y="13"/>
                      <a:pt x="5" y="10"/>
                    </a:cubicBezTo>
                    <a:cubicBezTo>
                      <a:pt x="7" y="12"/>
                      <a:pt x="9" y="16"/>
                      <a:pt x="11" y="18"/>
                    </a:cubicBezTo>
                    <a:cubicBezTo>
                      <a:pt x="4" y="25"/>
                      <a:pt x="0" y="34"/>
                      <a:pt x="0" y="45"/>
                    </a:cubicBezTo>
                    <a:cubicBezTo>
                      <a:pt x="0" y="64"/>
                      <a:pt x="16" y="80"/>
                      <a:pt x="35" y="80"/>
                    </a:cubicBez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0" name="Group 102">
              <a:extLst>
                <a:ext uri="{FF2B5EF4-FFF2-40B4-BE49-F238E27FC236}">
                  <a16:creationId xmlns:a16="http://schemas.microsoft.com/office/drawing/2014/main" id="{3BCC8D51-D79A-4A31-BA3C-151AB4B8B0B1}"/>
                </a:ext>
              </a:extLst>
            </p:cNvPr>
            <p:cNvGrpSpPr>
              <a:grpSpLocks/>
            </p:cNvGrpSpPr>
            <p:nvPr/>
          </p:nvGrpSpPr>
          <p:grpSpPr bwMode="auto">
            <a:xfrm>
              <a:off x="1572" y="573"/>
              <a:ext cx="247" cy="410"/>
              <a:chOff x="4475" y="2298"/>
              <a:chExt cx="247" cy="410"/>
            </a:xfrm>
          </p:grpSpPr>
          <p:sp>
            <p:nvSpPr>
              <p:cNvPr id="45" name="Freeform 103">
                <a:extLst>
                  <a:ext uri="{FF2B5EF4-FFF2-40B4-BE49-F238E27FC236}">
                    <a16:creationId xmlns:a16="http://schemas.microsoft.com/office/drawing/2014/main" id="{306525BA-52B8-4CDA-AECB-27F5FD6FE3AA}"/>
                  </a:ext>
                </a:extLst>
              </p:cNvPr>
              <p:cNvSpPr>
                <a:spLocks noChangeAspect="1"/>
              </p:cNvSpPr>
              <p:nvPr/>
            </p:nvSpPr>
            <p:spPr bwMode="auto">
              <a:xfrm>
                <a:off x="4681" y="2526"/>
                <a:ext cx="34" cy="182"/>
              </a:xfrm>
              <a:custGeom>
                <a:avLst/>
                <a:gdLst>
                  <a:gd name="T0" fmla="*/ 16 w 16"/>
                  <a:gd name="T1" fmla="*/ 0 h 86"/>
                  <a:gd name="T2" fmla="*/ 0 w 16"/>
                  <a:gd name="T3" fmla="*/ 75 h 86"/>
                  <a:gd name="T4" fmla="*/ 0 w 16"/>
                  <a:gd name="T5" fmla="*/ 75 h 86"/>
                  <a:gd name="T6" fmla="*/ 16 w 16"/>
                  <a:gd name="T7" fmla="*/ 86 h 86"/>
                  <a:gd name="T8" fmla="*/ 16 w 16"/>
                  <a:gd name="T9" fmla="*/ 0 h 86"/>
                </a:gdLst>
                <a:ahLst/>
                <a:cxnLst>
                  <a:cxn ang="0">
                    <a:pos x="T0" y="T1"/>
                  </a:cxn>
                  <a:cxn ang="0">
                    <a:pos x="T2" y="T3"/>
                  </a:cxn>
                  <a:cxn ang="0">
                    <a:pos x="T4" y="T5"/>
                  </a:cxn>
                  <a:cxn ang="0">
                    <a:pos x="T6" y="T7"/>
                  </a:cxn>
                  <a:cxn ang="0">
                    <a:pos x="T8" y="T9"/>
                  </a:cxn>
                </a:cxnLst>
                <a:rect l="0" t="0" r="r" b="b"/>
                <a:pathLst>
                  <a:path w="16" h="86">
                    <a:moveTo>
                      <a:pt x="16" y="0"/>
                    </a:moveTo>
                    <a:cubicBezTo>
                      <a:pt x="0" y="75"/>
                      <a:pt x="0" y="75"/>
                      <a:pt x="0" y="75"/>
                    </a:cubicBezTo>
                    <a:cubicBezTo>
                      <a:pt x="0" y="75"/>
                      <a:pt x="0" y="75"/>
                      <a:pt x="0" y="75"/>
                    </a:cubicBezTo>
                    <a:cubicBezTo>
                      <a:pt x="16" y="86"/>
                      <a:pt x="16" y="86"/>
                      <a:pt x="16" y="86"/>
                    </a:cubicBezTo>
                    <a:cubicBezTo>
                      <a:pt x="16" y="55"/>
                      <a:pt x="16" y="21"/>
                      <a:pt x="16" y="0"/>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104">
                <a:extLst>
                  <a:ext uri="{FF2B5EF4-FFF2-40B4-BE49-F238E27FC236}">
                    <a16:creationId xmlns:a16="http://schemas.microsoft.com/office/drawing/2014/main" id="{BFA77787-4AF3-4561-AA3B-357304549520}"/>
                  </a:ext>
                </a:extLst>
              </p:cNvPr>
              <p:cNvSpPr>
                <a:spLocks noChangeAspect="1"/>
              </p:cNvSpPr>
              <p:nvPr/>
            </p:nvSpPr>
            <p:spPr bwMode="auto">
              <a:xfrm>
                <a:off x="4588" y="2298"/>
                <a:ext cx="134" cy="122"/>
              </a:xfrm>
              <a:custGeom>
                <a:avLst/>
                <a:gdLst>
                  <a:gd name="T0" fmla="*/ 0 w 67"/>
                  <a:gd name="T1" fmla="*/ 31 h 61"/>
                  <a:gd name="T2" fmla="*/ 30 w 67"/>
                  <a:gd name="T3" fmla="*/ 61 h 61"/>
                  <a:gd name="T4" fmla="*/ 45 w 67"/>
                  <a:gd name="T5" fmla="*/ 57 h 61"/>
                  <a:gd name="T6" fmla="*/ 67 w 67"/>
                  <a:gd name="T7" fmla="*/ 55 h 61"/>
                  <a:gd name="T8" fmla="*/ 55 w 67"/>
                  <a:gd name="T9" fmla="*/ 48 h 61"/>
                  <a:gd name="T10" fmla="*/ 61 w 67"/>
                  <a:gd name="T11" fmla="*/ 31 h 61"/>
                  <a:gd name="T12" fmla="*/ 30 w 67"/>
                  <a:gd name="T13" fmla="*/ 0 h 61"/>
                  <a:gd name="T14" fmla="*/ 0 w 67"/>
                  <a:gd name="T15" fmla="*/ 3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1">
                    <a:moveTo>
                      <a:pt x="0" y="31"/>
                    </a:moveTo>
                    <a:cubicBezTo>
                      <a:pt x="0" y="48"/>
                      <a:pt x="14" y="61"/>
                      <a:pt x="30" y="61"/>
                    </a:cubicBezTo>
                    <a:cubicBezTo>
                      <a:pt x="36" y="61"/>
                      <a:pt x="41" y="60"/>
                      <a:pt x="45" y="57"/>
                    </a:cubicBezTo>
                    <a:cubicBezTo>
                      <a:pt x="50" y="60"/>
                      <a:pt x="62" y="60"/>
                      <a:pt x="67" y="55"/>
                    </a:cubicBezTo>
                    <a:cubicBezTo>
                      <a:pt x="61" y="55"/>
                      <a:pt x="57" y="51"/>
                      <a:pt x="55" y="48"/>
                    </a:cubicBezTo>
                    <a:cubicBezTo>
                      <a:pt x="59" y="43"/>
                      <a:pt x="61" y="37"/>
                      <a:pt x="61" y="31"/>
                    </a:cubicBezTo>
                    <a:cubicBezTo>
                      <a:pt x="61" y="14"/>
                      <a:pt x="47" y="0"/>
                      <a:pt x="30" y="0"/>
                    </a:cubicBezTo>
                    <a:cubicBezTo>
                      <a:pt x="14" y="0"/>
                      <a:pt x="0" y="14"/>
                      <a:pt x="0" y="31"/>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47" name="Group 105">
                <a:extLst>
                  <a:ext uri="{FF2B5EF4-FFF2-40B4-BE49-F238E27FC236}">
                    <a16:creationId xmlns:a16="http://schemas.microsoft.com/office/drawing/2014/main" id="{F52214A3-AFAA-4EB6-9C28-336BE06DC807}"/>
                  </a:ext>
                </a:extLst>
              </p:cNvPr>
              <p:cNvGrpSpPr>
                <a:grpSpLocks noChangeAspect="1"/>
              </p:cNvGrpSpPr>
              <p:nvPr/>
            </p:nvGrpSpPr>
            <p:grpSpPr bwMode="auto">
              <a:xfrm>
                <a:off x="4475" y="2434"/>
                <a:ext cx="241" cy="246"/>
                <a:chOff x="5101" y="1851"/>
                <a:chExt cx="284" cy="289"/>
              </a:xfrm>
            </p:grpSpPr>
            <p:sp>
              <p:nvSpPr>
                <p:cNvPr id="48" name="Freeform 106">
                  <a:extLst>
                    <a:ext uri="{FF2B5EF4-FFF2-40B4-BE49-F238E27FC236}">
                      <a16:creationId xmlns:a16="http://schemas.microsoft.com/office/drawing/2014/main" id="{77B5D946-50C0-4116-A076-E9DAD248EBAA}"/>
                    </a:ext>
                  </a:extLst>
                </p:cNvPr>
                <p:cNvSpPr>
                  <a:spLocks noChangeAspect="1"/>
                </p:cNvSpPr>
                <p:nvPr/>
              </p:nvSpPr>
              <p:spPr bwMode="auto">
                <a:xfrm>
                  <a:off x="5108" y="2026"/>
                  <a:ext cx="137" cy="50"/>
                </a:xfrm>
                <a:custGeom>
                  <a:avLst/>
                  <a:gdLst>
                    <a:gd name="T0" fmla="*/ 11 w 58"/>
                    <a:gd name="T1" fmla="*/ 21 h 21"/>
                    <a:gd name="T2" fmla="*/ 58 w 58"/>
                    <a:gd name="T3" fmla="*/ 21 h 21"/>
                    <a:gd name="T4" fmla="*/ 58 w 58"/>
                    <a:gd name="T5" fmla="*/ 0 h 21"/>
                    <a:gd name="T6" fmla="*/ 11 w 58"/>
                    <a:gd name="T7" fmla="*/ 0 h 21"/>
                    <a:gd name="T8" fmla="*/ 0 w 58"/>
                    <a:gd name="T9" fmla="*/ 10 h 21"/>
                    <a:gd name="T10" fmla="*/ 11 w 58"/>
                    <a:gd name="T11" fmla="*/ 21 h 21"/>
                  </a:gdLst>
                  <a:ahLst/>
                  <a:cxnLst>
                    <a:cxn ang="0">
                      <a:pos x="T0" y="T1"/>
                    </a:cxn>
                    <a:cxn ang="0">
                      <a:pos x="T2" y="T3"/>
                    </a:cxn>
                    <a:cxn ang="0">
                      <a:pos x="T4" y="T5"/>
                    </a:cxn>
                    <a:cxn ang="0">
                      <a:pos x="T6" y="T7"/>
                    </a:cxn>
                    <a:cxn ang="0">
                      <a:pos x="T8" y="T9"/>
                    </a:cxn>
                    <a:cxn ang="0">
                      <a:pos x="T10" y="T11"/>
                    </a:cxn>
                  </a:cxnLst>
                  <a:rect l="0" t="0" r="r" b="b"/>
                  <a:pathLst>
                    <a:path w="58" h="21">
                      <a:moveTo>
                        <a:pt x="11" y="21"/>
                      </a:moveTo>
                      <a:cubicBezTo>
                        <a:pt x="58" y="21"/>
                        <a:pt x="58" y="21"/>
                        <a:pt x="58" y="21"/>
                      </a:cubicBezTo>
                      <a:cubicBezTo>
                        <a:pt x="58" y="0"/>
                        <a:pt x="58" y="0"/>
                        <a:pt x="58" y="0"/>
                      </a:cubicBezTo>
                      <a:cubicBezTo>
                        <a:pt x="11" y="0"/>
                        <a:pt x="11" y="0"/>
                        <a:pt x="11" y="0"/>
                      </a:cubicBezTo>
                      <a:cubicBezTo>
                        <a:pt x="5" y="0"/>
                        <a:pt x="0" y="4"/>
                        <a:pt x="0" y="10"/>
                      </a:cubicBezTo>
                      <a:cubicBezTo>
                        <a:pt x="0" y="16"/>
                        <a:pt x="5" y="21"/>
                        <a:pt x="11" y="21"/>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 name="Freeform 107">
                  <a:extLst>
                    <a:ext uri="{FF2B5EF4-FFF2-40B4-BE49-F238E27FC236}">
                      <a16:creationId xmlns:a16="http://schemas.microsoft.com/office/drawing/2014/main" id="{0D43A6A7-4878-4C6C-A52A-C68F064A5EB8}"/>
                    </a:ext>
                  </a:extLst>
                </p:cNvPr>
                <p:cNvSpPr>
                  <a:spLocks noChangeAspect="1"/>
                </p:cNvSpPr>
                <p:nvPr/>
              </p:nvSpPr>
              <p:spPr bwMode="auto">
                <a:xfrm>
                  <a:off x="5101" y="1851"/>
                  <a:ext cx="284" cy="289"/>
                </a:xfrm>
                <a:custGeom>
                  <a:avLst/>
                  <a:gdLst>
                    <a:gd name="T0" fmla="*/ 92 w 120"/>
                    <a:gd name="T1" fmla="*/ 0 h 122"/>
                    <a:gd name="T2" fmla="*/ 64 w 120"/>
                    <a:gd name="T3" fmla="*/ 27 h 122"/>
                    <a:gd name="T4" fmla="*/ 64 w 120"/>
                    <a:gd name="T5" fmla="*/ 95 h 122"/>
                    <a:gd name="T6" fmla="*/ 80 w 120"/>
                    <a:gd name="T7" fmla="*/ 95 h 122"/>
                    <a:gd name="T8" fmla="*/ 94 w 120"/>
                    <a:gd name="T9" fmla="*/ 30 h 122"/>
                    <a:gd name="T10" fmla="*/ 96 w 120"/>
                    <a:gd name="T11" fmla="*/ 29 h 122"/>
                    <a:gd name="T12" fmla="*/ 97 w 120"/>
                    <a:gd name="T13" fmla="*/ 31 h 122"/>
                    <a:gd name="T14" fmla="*/ 83 w 120"/>
                    <a:gd name="T15" fmla="*/ 98 h 122"/>
                    <a:gd name="T16" fmla="*/ 70 w 120"/>
                    <a:gd name="T17" fmla="*/ 98 h 122"/>
                    <a:gd name="T18" fmla="*/ 13 w 120"/>
                    <a:gd name="T19" fmla="*/ 98 h 122"/>
                    <a:gd name="T20" fmla="*/ 0 w 120"/>
                    <a:gd name="T21" fmla="*/ 110 h 122"/>
                    <a:gd name="T22" fmla="*/ 13 w 120"/>
                    <a:gd name="T23" fmla="*/ 122 h 122"/>
                    <a:gd name="T24" fmla="*/ 101 w 120"/>
                    <a:gd name="T25" fmla="*/ 122 h 122"/>
                    <a:gd name="T26" fmla="*/ 120 w 120"/>
                    <a:gd name="T27" fmla="*/ 36 h 122"/>
                    <a:gd name="T28" fmla="*/ 120 w 120"/>
                    <a:gd name="T29" fmla="*/ 27 h 122"/>
                    <a:gd name="T30" fmla="*/ 92 w 120"/>
                    <a:gd name="T3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22">
                      <a:moveTo>
                        <a:pt x="92" y="0"/>
                      </a:moveTo>
                      <a:cubicBezTo>
                        <a:pt x="77" y="0"/>
                        <a:pt x="64" y="12"/>
                        <a:pt x="64" y="27"/>
                      </a:cubicBezTo>
                      <a:cubicBezTo>
                        <a:pt x="64" y="27"/>
                        <a:pt x="64" y="58"/>
                        <a:pt x="64" y="95"/>
                      </a:cubicBezTo>
                      <a:cubicBezTo>
                        <a:pt x="80" y="95"/>
                        <a:pt x="80" y="95"/>
                        <a:pt x="80" y="95"/>
                      </a:cubicBezTo>
                      <a:cubicBezTo>
                        <a:pt x="81" y="93"/>
                        <a:pt x="94" y="30"/>
                        <a:pt x="94" y="30"/>
                      </a:cubicBezTo>
                      <a:cubicBezTo>
                        <a:pt x="94" y="29"/>
                        <a:pt x="95" y="29"/>
                        <a:pt x="96" y="29"/>
                      </a:cubicBezTo>
                      <a:cubicBezTo>
                        <a:pt x="97" y="29"/>
                        <a:pt x="97" y="30"/>
                        <a:pt x="97" y="31"/>
                      </a:cubicBezTo>
                      <a:cubicBezTo>
                        <a:pt x="83" y="98"/>
                        <a:pt x="83" y="98"/>
                        <a:pt x="83" y="98"/>
                      </a:cubicBezTo>
                      <a:cubicBezTo>
                        <a:pt x="83" y="98"/>
                        <a:pt x="77" y="98"/>
                        <a:pt x="70" y="98"/>
                      </a:cubicBezTo>
                      <a:cubicBezTo>
                        <a:pt x="13" y="98"/>
                        <a:pt x="13" y="98"/>
                        <a:pt x="13" y="98"/>
                      </a:cubicBezTo>
                      <a:cubicBezTo>
                        <a:pt x="6" y="98"/>
                        <a:pt x="0" y="103"/>
                        <a:pt x="0" y="110"/>
                      </a:cubicBezTo>
                      <a:cubicBezTo>
                        <a:pt x="0" y="117"/>
                        <a:pt x="6" y="122"/>
                        <a:pt x="13" y="122"/>
                      </a:cubicBezTo>
                      <a:cubicBezTo>
                        <a:pt x="101" y="122"/>
                        <a:pt x="101" y="122"/>
                        <a:pt x="101" y="122"/>
                      </a:cubicBezTo>
                      <a:cubicBezTo>
                        <a:pt x="102" y="120"/>
                        <a:pt x="120" y="36"/>
                        <a:pt x="120" y="36"/>
                      </a:cubicBezTo>
                      <a:cubicBezTo>
                        <a:pt x="120" y="30"/>
                        <a:pt x="120" y="27"/>
                        <a:pt x="120" y="27"/>
                      </a:cubicBezTo>
                      <a:cubicBezTo>
                        <a:pt x="120" y="12"/>
                        <a:pt x="107" y="0"/>
                        <a:pt x="92" y="0"/>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21" name="Group 108">
              <a:extLst>
                <a:ext uri="{FF2B5EF4-FFF2-40B4-BE49-F238E27FC236}">
                  <a16:creationId xmlns:a16="http://schemas.microsoft.com/office/drawing/2014/main" id="{96351084-FEEB-42EE-B7B0-8054272A029B}"/>
                </a:ext>
              </a:extLst>
            </p:cNvPr>
            <p:cNvGrpSpPr>
              <a:grpSpLocks/>
            </p:cNvGrpSpPr>
            <p:nvPr/>
          </p:nvGrpSpPr>
          <p:grpSpPr bwMode="auto">
            <a:xfrm>
              <a:off x="625" y="733"/>
              <a:ext cx="326" cy="570"/>
              <a:chOff x="3528" y="2458"/>
              <a:chExt cx="326" cy="570"/>
            </a:xfrm>
          </p:grpSpPr>
          <p:sp>
            <p:nvSpPr>
              <p:cNvPr id="42" name="Freeform 109">
                <a:extLst>
                  <a:ext uri="{FF2B5EF4-FFF2-40B4-BE49-F238E27FC236}">
                    <a16:creationId xmlns:a16="http://schemas.microsoft.com/office/drawing/2014/main" id="{A9880B79-38F9-4658-98FF-E581CB56A6A5}"/>
                  </a:ext>
                </a:extLst>
              </p:cNvPr>
              <p:cNvSpPr>
                <a:spLocks noChangeAspect="1"/>
              </p:cNvSpPr>
              <p:nvPr/>
            </p:nvSpPr>
            <p:spPr bwMode="auto">
              <a:xfrm>
                <a:off x="3528" y="2774"/>
                <a:ext cx="48" cy="254"/>
              </a:xfrm>
              <a:custGeom>
                <a:avLst/>
                <a:gdLst>
                  <a:gd name="T0" fmla="*/ 0 w 57"/>
                  <a:gd name="T1" fmla="*/ 302 h 302"/>
                  <a:gd name="T2" fmla="*/ 57 w 57"/>
                  <a:gd name="T3" fmla="*/ 265 h 302"/>
                  <a:gd name="T4" fmla="*/ 0 w 57"/>
                  <a:gd name="T5" fmla="*/ 0 h 302"/>
                  <a:gd name="T6" fmla="*/ 0 w 57"/>
                  <a:gd name="T7" fmla="*/ 302 h 302"/>
                </a:gdLst>
                <a:ahLst/>
                <a:cxnLst>
                  <a:cxn ang="0">
                    <a:pos x="T0" y="T1"/>
                  </a:cxn>
                  <a:cxn ang="0">
                    <a:pos x="T2" y="T3"/>
                  </a:cxn>
                  <a:cxn ang="0">
                    <a:pos x="T4" y="T5"/>
                  </a:cxn>
                  <a:cxn ang="0">
                    <a:pos x="T6" y="T7"/>
                  </a:cxn>
                </a:cxnLst>
                <a:rect l="0" t="0" r="r" b="b"/>
                <a:pathLst>
                  <a:path w="57" h="302">
                    <a:moveTo>
                      <a:pt x="0" y="302"/>
                    </a:moveTo>
                    <a:lnTo>
                      <a:pt x="57" y="265"/>
                    </a:lnTo>
                    <a:lnTo>
                      <a:pt x="0" y="0"/>
                    </a:lnTo>
                    <a:lnTo>
                      <a:pt x="0" y="302"/>
                    </a:lnTo>
                    <a:close/>
                  </a:path>
                </a:pathLst>
              </a:cu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Freeform 110">
                <a:extLst>
                  <a:ext uri="{FF2B5EF4-FFF2-40B4-BE49-F238E27FC236}">
                    <a16:creationId xmlns:a16="http://schemas.microsoft.com/office/drawing/2014/main" id="{372D3DD4-0357-4836-92A6-D7C143BAA9AE}"/>
                  </a:ext>
                </a:extLst>
              </p:cNvPr>
              <p:cNvSpPr>
                <a:spLocks noChangeAspect="1"/>
              </p:cNvSpPr>
              <p:nvPr/>
            </p:nvSpPr>
            <p:spPr bwMode="auto">
              <a:xfrm>
                <a:off x="3528" y="2643"/>
                <a:ext cx="326" cy="344"/>
              </a:xfrm>
              <a:custGeom>
                <a:avLst/>
                <a:gdLst>
                  <a:gd name="T0" fmla="*/ 145 w 163"/>
                  <a:gd name="T1" fmla="*/ 137 h 172"/>
                  <a:gd name="T2" fmla="*/ 55 w 163"/>
                  <a:gd name="T3" fmla="*/ 137 h 172"/>
                  <a:gd name="T4" fmla="*/ 35 w 163"/>
                  <a:gd name="T5" fmla="*/ 45 h 172"/>
                  <a:gd name="T6" fmla="*/ 37 w 163"/>
                  <a:gd name="T7" fmla="*/ 42 h 172"/>
                  <a:gd name="T8" fmla="*/ 39 w 163"/>
                  <a:gd name="T9" fmla="*/ 44 h 172"/>
                  <a:gd name="T10" fmla="*/ 59 w 163"/>
                  <a:gd name="T11" fmla="*/ 133 h 172"/>
                  <a:gd name="T12" fmla="*/ 85 w 163"/>
                  <a:gd name="T13" fmla="*/ 133 h 172"/>
                  <a:gd name="T14" fmla="*/ 85 w 163"/>
                  <a:gd name="T15" fmla="*/ 38 h 172"/>
                  <a:gd name="T16" fmla="*/ 42 w 163"/>
                  <a:gd name="T17" fmla="*/ 0 h 172"/>
                  <a:gd name="T18" fmla="*/ 0 w 163"/>
                  <a:gd name="T19" fmla="*/ 42 h 172"/>
                  <a:gd name="T20" fmla="*/ 0 w 163"/>
                  <a:gd name="T21" fmla="*/ 45 h 172"/>
                  <a:gd name="T22" fmla="*/ 27 w 163"/>
                  <a:gd name="T23" fmla="*/ 172 h 172"/>
                  <a:gd name="T24" fmla="*/ 124 w 163"/>
                  <a:gd name="T25" fmla="*/ 172 h 172"/>
                  <a:gd name="T26" fmla="*/ 145 w 163"/>
                  <a:gd name="T27" fmla="*/ 172 h 172"/>
                  <a:gd name="T28" fmla="*/ 163 w 163"/>
                  <a:gd name="T29" fmla="*/ 155 h 172"/>
                  <a:gd name="T30" fmla="*/ 145 w 163"/>
                  <a:gd name="T31" fmla="*/ 13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72">
                    <a:moveTo>
                      <a:pt x="145" y="137"/>
                    </a:moveTo>
                    <a:cubicBezTo>
                      <a:pt x="145" y="137"/>
                      <a:pt x="145" y="137"/>
                      <a:pt x="55" y="137"/>
                    </a:cubicBezTo>
                    <a:cubicBezTo>
                      <a:pt x="55" y="137"/>
                      <a:pt x="55" y="137"/>
                      <a:pt x="35" y="45"/>
                    </a:cubicBezTo>
                    <a:cubicBezTo>
                      <a:pt x="35" y="44"/>
                      <a:pt x="36" y="43"/>
                      <a:pt x="37" y="42"/>
                    </a:cubicBezTo>
                    <a:cubicBezTo>
                      <a:pt x="38" y="42"/>
                      <a:pt x="39" y="43"/>
                      <a:pt x="39" y="44"/>
                    </a:cubicBezTo>
                    <a:cubicBezTo>
                      <a:pt x="39" y="44"/>
                      <a:pt x="58" y="130"/>
                      <a:pt x="59" y="133"/>
                    </a:cubicBezTo>
                    <a:cubicBezTo>
                      <a:pt x="59" y="133"/>
                      <a:pt x="59" y="133"/>
                      <a:pt x="85" y="133"/>
                    </a:cubicBezTo>
                    <a:cubicBezTo>
                      <a:pt x="85" y="133"/>
                      <a:pt x="85" y="133"/>
                      <a:pt x="85" y="38"/>
                    </a:cubicBezTo>
                    <a:cubicBezTo>
                      <a:pt x="85" y="19"/>
                      <a:pt x="66" y="0"/>
                      <a:pt x="42" y="0"/>
                    </a:cubicBezTo>
                    <a:cubicBezTo>
                      <a:pt x="19" y="0"/>
                      <a:pt x="0" y="19"/>
                      <a:pt x="0" y="42"/>
                    </a:cubicBezTo>
                    <a:cubicBezTo>
                      <a:pt x="0" y="42"/>
                      <a:pt x="0" y="42"/>
                      <a:pt x="0" y="45"/>
                    </a:cubicBezTo>
                    <a:cubicBezTo>
                      <a:pt x="3" y="58"/>
                      <a:pt x="27" y="170"/>
                      <a:pt x="27" y="172"/>
                    </a:cubicBezTo>
                    <a:cubicBezTo>
                      <a:pt x="31" y="172"/>
                      <a:pt x="124" y="172"/>
                      <a:pt x="124" y="172"/>
                    </a:cubicBezTo>
                    <a:cubicBezTo>
                      <a:pt x="124" y="172"/>
                      <a:pt x="124" y="172"/>
                      <a:pt x="145" y="172"/>
                    </a:cubicBezTo>
                    <a:cubicBezTo>
                      <a:pt x="155" y="172"/>
                      <a:pt x="163" y="165"/>
                      <a:pt x="163" y="155"/>
                    </a:cubicBezTo>
                    <a:cubicBezTo>
                      <a:pt x="163" y="145"/>
                      <a:pt x="155" y="137"/>
                      <a:pt x="145" y="137"/>
                    </a:cubicBezTo>
                    <a:close/>
                  </a:path>
                </a:pathLst>
              </a:cu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Oval 111">
                <a:extLst>
                  <a:ext uri="{FF2B5EF4-FFF2-40B4-BE49-F238E27FC236}">
                    <a16:creationId xmlns:a16="http://schemas.microsoft.com/office/drawing/2014/main" id="{5C7B29DF-389E-445A-BCBB-FD640D3578FD}"/>
                  </a:ext>
                </a:extLst>
              </p:cNvPr>
              <p:cNvSpPr>
                <a:spLocks noChangeAspect="1" noChangeArrowheads="1"/>
              </p:cNvSpPr>
              <p:nvPr/>
            </p:nvSpPr>
            <p:spPr bwMode="auto">
              <a:xfrm>
                <a:off x="3540" y="2458"/>
                <a:ext cx="168" cy="169"/>
              </a:xfrm>
              <a:prstGeom prst="ellipse">
                <a:avLst/>
              </a:pr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2" name="Group 112">
              <a:extLst>
                <a:ext uri="{FF2B5EF4-FFF2-40B4-BE49-F238E27FC236}">
                  <a16:creationId xmlns:a16="http://schemas.microsoft.com/office/drawing/2014/main" id="{F9711332-5BEA-4097-874F-1FF45C84B046}"/>
                </a:ext>
              </a:extLst>
            </p:cNvPr>
            <p:cNvGrpSpPr>
              <a:grpSpLocks/>
            </p:cNvGrpSpPr>
            <p:nvPr/>
          </p:nvGrpSpPr>
          <p:grpSpPr bwMode="auto">
            <a:xfrm>
              <a:off x="1008" y="606"/>
              <a:ext cx="267" cy="437"/>
              <a:chOff x="3911" y="2331"/>
              <a:chExt cx="267" cy="437"/>
            </a:xfrm>
          </p:grpSpPr>
          <p:grpSp>
            <p:nvGrpSpPr>
              <p:cNvPr id="37" name="Group 113">
                <a:extLst>
                  <a:ext uri="{FF2B5EF4-FFF2-40B4-BE49-F238E27FC236}">
                    <a16:creationId xmlns:a16="http://schemas.microsoft.com/office/drawing/2014/main" id="{525C3BD5-AA6C-4067-B5F9-98A1D91BB356}"/>
                  </a:ext>
                </a:extLst>
              </p:cNvPr>
              <p:cNvGrpSpPr>
                <a:grpSpLocks noChangeAspect="1"/>
              </p:cNvGrpSpPr>
              <p:nvPr/>
            </p:nvGrpSpPr>
            <p:grpSpPr bwMode="auto">
              <a:xfrm>
                <a:off x="3911" y="2472"/>
                <a:ext cx="267" cy="268"/>
                <a:chOff x="3547" y="1851"/>
                <a:chExt cx="314" cy="315"/>
              </a:xfrm>
            </p:grpSpPr>
            <p:sp>
              <p:nvSpPr>
                <p:cNvPr id="40" name="Freeform 114">
                  <a:extLst>
                    <a:ext uri="{FF2B5EF4-FFF2-40B4-BE49-F238E27FC236}">
                      <a16:creationId xmlns:a16="http://schemas.microsoft.com/office/drawing/2014/main" id="{08F61138-298A-49BC-91D4-16270BDC0F8F}"/>
                    </a:ext>
                  </a:extLst>
                </p:cNvPr>
                <p:cNvSpPr>
                  <a:spLocks noChangeAspect="1"/>
                </p:cNvSpPr>
                <p:nvPr/>
              </p:nvSpPr>
              <p:spPr bwMode="auto">
                <a:xfrm>
                  <a:off x="3547" y="1851"/>
                  <a:ext cx="295" cy="315"/>
                </a:xfrm>
                <a:custGeom>
                  <a:avLst/>
                  <a:gdLst>
                    <a:gd name="T0" fmla="*/ 96 w 125"/>
                    <a:gd name="T1" fmla="*/ 133 h 133"/>
                    <a:gd name="T2" fmla="*/ 112 w 125"/>
                    <a:gd name="T3" fmla="*/ 133 h 133"/>
                    <a:gd name="T4" fmla="*/ 125 w 125"/>
                    <a:gd name="T5" fmla="*/ 119 h 133"/>
                    <a:gd name="T6" fmla="*/ 112 w 125"/>
                    <a:gd name="T7" fmla="*/ 105 h 133"/>
                    <a:gd name="T8" fmla="*/ 43 w 125"/>
                    <a:gd name="T9" fmla="*/ 105 h 133"/>
                    <a:gd name="T10" fmla="*/ 27 w 125"/>
                    <a:gd name="T11" fmla="*/ 34 h 133"/>
                    <a:gd name="T12" fmla="*/ 29 w 125"/>
                    <a:gd name="T13" fmla="*/ 32 h 133"/>
                    <a:gd name="T14" fmla="*/ 30 w 125"/>
                    <a:gd name="T15" fmla="*/ 34 h 133"/>
                    <a:gd name="T16" fmla="*/ 46 w 125"/>
                    <a:gd name="T17" fmla="*/ 102 h 133"/>
                    <a:gd name="T18" fmla="*/ 66 w 125"/>
                    <a:gd name="T19" fmla="*/ 102 h 133"/>
                    <a:gd name="T20" fmla="*/ 66 w 125"/>
                    <a:gd name="T21" fmla="*/ 29 h 133"/>
                    <a:gd name="T22" fmla="*/ 33 w 125"/>
                    <a:gd name="T23" fmla="*/ 0 h 133"/>
                    <a:gd name="T24" fmla="*/ 0 w 125"/>
                    <a:gd name="T25" fmla="*/ 32 h 133"/>
                    <a:gd name="T26" fmla="*/ 0 w 125"/>
                    <a:gd name="T27" fmla="*/ 35 h 133"/>
                    <a:gd name="T28" fmla="*/ 21 w 125"/>
                    <a:gd name="T29" fmla="*/ 133 h 133"/>
                    <a:gd name="T30" fmla="*/ 96 w 125"/>
                    <a:gd name="T3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33">
                      <a:moveTo>
                        <a:pt x="96" y="133"/>
                      </a:moveTo>
                      <a:cubicBezTo>
                        <a:pt x="112" y="133"/>
                        <a:pt x="112" y="133"/>
                        <a:pt x="112" y="133"/>
                      </a:cubicBezTo>
                      <a:cubicBezTo>
                        <a:pt x="119" y="133"/>
                        <a:pt x="125" y="126"/>
                        <a:pt x="125" y="119"/>
                      </a:cubicBezTo>
                      <a:cubicBezTo>
                        <a:pt x="125" y="111"/>
                        <a:pt x="119" y="105"/>
                        <a:pt x="112" y="105"/>
                      </a:cubicBezTo>
                      <a:cubicBezTo>
                        <a:pt x="43" y="105"/>
                        <a:pt x="43" y="105"/>
                        <a:pt x="43" y="105"/>
                      </a:cubicBezTo>
                      <a:cubicBezTo>
                        <a:pt x="27" y="34"/>
                        <a:pt x="27" y="34"/>
                        <a:pt x="27" y="34"/>
                      </a:cubicBezTo>
                      <a:cubicBezTo>
                        <a:pt x="27" y="33"/>
                        <a:pt x="28" y="33"/>
                        <a:pt x="29" y="32"/>
                      </a:cubicBezTo>
                      <a:cubicBezTo>
                        <a:pt x="29" y="32"/>
                        <a:pt x="30" y="33"/>
                        <a:pt x="30" y="34"/>
                      </a:cubicBezTo>
                      <a:cubicBezTo>
                        <a:pt x="30" y="34"/>
                        <a:pt x="45" y="100"/>
                        <a:pt x="46" y="102"/>
                      </a:cubicBezTo>
                      <a:cubicBezTo>
                        <a:pt x="66" y="102"/>
                        <a:pt x="66" y="102"/>
                        <a:pt x="66" y="102"/>
                      </a:cubicBezTo>
                      <a:cubicBezTo>
                        <a:pt x="66" y="29"/>
                        <a:pt x="66" y="29"/>
                        <a:pt x="66" y="29"/>
                      </a:cubicBezTo>
                      <a:cubicBezTo>
                        <a:pt x="66" y="14"/>
                        <a:pt x="51" y="0"/>
                        <a:pt x="33" y="0"/>
                      </a:cubicBezTo>
                      <a:cubicBezTo>
                        <a:pt x="15" y="0"/>
                        <a:pt x="0" y="14"/>
                        <a:pt x="0" y="32"/>
                      </a:cubicBezTo>
                      <a:cubicBezTo>
                        <a:pt x="0" y="35"/>
                        <a:pt x="0" y="35"/>
                        <a:pt x="0" y="35"/>
                      </a:cubicBezTo>
                      <a:cubicBezTo>
                        <a:pt x="3" y="44"/>
                        <a:pt x="21" y="130"/>
                        <a:pt x="21" y="133"/>
                      </a:cubicBezTo>
                      <a:cubicBezTo>
                        <a:pt x="24" y="133"/>
                        <a:pt x="96" y="133"/>
                        <a:pt x="96" y="133"/>
                      </a:cubicBezTo>
                      <a:close/>
                    </a:path>
                  </a:pathLst>
                </a:cu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 name="Freeform 115">
                  <a:extLst>
                    <a:ext uri="{FF2B5EF4-FFF2-40B4-BE49-F238E27FC236}">
                      <a16:creationId xmlns:a16="http://schemas.microsoft.com/office/drawing/2014/main" id="{FF2954F2-DA5C-4350-B6F5-A05813F2B83F}"/>
                    </a:ext>
                  </a:extLst>
                </p:cNvPr>
                <p:cNvSpPr>
                  <a:spLocks noChangeAspect="1"/>
                </p:cNvSpPr>
                <p:nvPr/>
              </p:nvSpPr>
              <p:spPr bwMode="auto">
                <a:xfrm>
                  <a:off x="3710" y="2031"/>
                  <a:ext cx="151" cy="61"/>
                </a:xfrm>
                <a:custGeom>
                  <a:avLst/>
                  <a:gdLst>
                    <a:gd name="T0" fmla="*/ 51 w 64"/>
                    <a:gd name="T1" fmla="*/ 26 h 26"/>
                    <a:gd name="T2" fmla="*/ 64 w 64"/>
                    <a:gd name="T3" fmla="*/ 13 h 26"/>
                    <a:gd name="T4" fmla="*/ 51 w 64"/>
                    <a:gd name="T5" fmla="*/ 0 h 26"/>
                    <a:gd name="T6" fmla="*/ 0 w 64"/>
                    <a:gd name="T7" fmla="*/ 0 h 26"/>
                    <a:gd name="T8" fmla="*/ 0 w 64"/>
                    <a:gd name="T9" fmla="*/ 26 h 26"/>
                    <a:gd name="T10" fmla="*/ 36 w 64"/>
                    <a:gd name="T11" fmla="*/ 26 h 26"/>
                    <a:gd name="T12" fmla="*/ 51 w 6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51" y="26"/>
                      </a:moveTo>
                      <a:cubicBezTo>
                        <a:pt x="58" y="26"/>
                        <a:pt x="64" y="20"/>
                        <a:pt x="64" y="13"/>
                      </a:cubicBezTo>
                      <a:cubicBezTo>
                        <a:pt x="64" y="6"/>
                        <a:pt x="58" y="0"/>
                        <a:pt x="51" y="0"/>
                      </a:cubicBezTo>
                      <a:cubicBezTo>
                        <a:pt x="0" y="0"/>
                        <a:pt x="0" y="0"/>
                        <a:pt x="0" y="0"/>
                      </a:cubicBezTo>
                      <a:cubicBezTo>
                        <a:pt x="0" y="26"/>
                        <a:pt x="0" y="26"/>
                        <a:pt x="0" y="26"/>
                      </a:cubicBezTo>
                      <a:cubicBezTo>
                        <a:pt x="19" y="26"/>
                        <a:pt x="36" y="26"/>
                        <a:pt x="36" y="26"/>
                      </a:cubicBezTo>
                      <a:cubicBezTo>
                        <a:pt x="51" y="26"/>
                        <a:pt x="51" y="26"/>
                        <a:pt x="51" y="26"/>
                      </a:cubicBezTo>
                      <a:close/>
                    </a:path>
                  </a:pathLst>
                </a:cu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8" name="Freeform 116">
                <a:extLst>
                  <a:ext uri="{FF2B5EF4-FFF2-40B4-BE49-F238E27FC236}">
                    <a16:creationId xmlns:a16="http://schemas.microsoft.com/office/drawing/2014/main" id="{8D6D3312-ECBD-4BC3-BFC3-4A8CE05B71B8}"/>
                  </a:ext>
                </a:extLst>
              </p:cNvPr>
              <p:cNvSpPr>
                <a:spLocks noChangeAspect="1"/>
              </p:cNvSpPr>
              <p:nvPr/>
            </p:nvSpPr>
            <p:spPr bwMode="auto">
              <a:xfrm>
                <a:off x="3913" y="2568"/>
                <a:ext cx="39" cy="200"/>
              </a:xfrm>
              <a:custGeom>
                <a:avLst/>
                <a:gdLst>
                  <a:gd name="T0" fmla="*/ 45 w 45"/>
                  <a:gd name="T1" fmla="*/ 203 h 229"/>
                  <a:gd name="T2" fmla="*/ 0 w 45"/>
                  <a:gd name="T3" fmla="*/ 0 h 229"/>
                  <a:gd name="T4" fmla="*/ 0 w 45"/>
                  <a:gd name="T5" fmla="*/ 229 h 229"/>
                  <a:gd name="T6" fmla="*/ 7 w 45"/>
                  <a:gd name="T7" fmla="*/ 229 h 229"/>
                  <a:gd name="T8" fmla="*/ 45 w 45"/>
                  <a:gd name="T9" fmla="*/ 203 h 229"/>
                  <a:gd name="T10" fmla="*/ 45 w 45"/>
                  <a:gd name="T11" fmla="*/ 203 h 229"/>
                </a:gdLst>
                <a:ahLst/>
                <a:cxnLst>
                  <a:cxn ang="0">
                    <a:pos x="T0" y="T1"/>
                  </a:cxn>
                  <a:cxn ang="0">
                    <a:pos x="T2" y="T3"/>
                  </a:cxn>
                  <a:cxn ang="0">
                    <a:pos x="T4" y="T5"/>
                  </a:cxn>
                  <a:cxn ang="0">
                    <a:pos x="T6" y="T7"/>
                  </a:cxn>
                  <a:cxn ang="0">
                    <a:pos x="T8" y="T9"/>
                  </a:cxn>
                  <a:cxn ang="0">
                    <a:pos x="T10" y="T11"/>
                  </a:cxn>
                </a:cxnLst>
                <a:rect l="0" t="0" r="r" b="b"/>
                <a:pathLst>
                  <a:path w="45" h="229">
                    <a:moveTo>
                      <a:pt x="45" y="203"/>
                    </a:moveTo>
                    <a:lnTo>
                      <a:pt x="0" y="0"/>
                    </a:lnTo>
                    <a:lnTo>
                      <a:pt x="0" y="229"/>
                    </a:lnTo>
                    <a:lnTo>
                      <a:pt x="7" y="229"/>
                    </a:lnTo>
                    <a:lnTo>
                      <a:pt x="45" y="203"/>
                    </a:lnTo>
                    <a:lnTo>
                      <a:pt x="45" y="203"/>
                    </a:lnTo>
                    <a:close/>
                  </a:path>
                </a:pathLst>
              </a:cu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 name="Oval 117">
                <a:extLst>
                  <a:ext uri="{FF2B5EF4-FFF2-40B4-BE49-F238E27FC236}">
                    <a16:creationId xmlns:a16="http://schemas.microsoft.com/office/drawing/2014/main" id="{424B3359-8A41-4844-9A21-37CBC65F51CD}"/>
                  </a:ext>
                </a:extLst>
              </p:cNvPr>
              <p:cNvSpPr>
                <a:spLocks noChangeAspect="1" noChangeArrowheads="1"/>
              </p:cNvSpPr>
              <p:nvPr/>
            </p:nvSpPr>
            <p:spPr bwMode="auto">
              <a:xfrm>
                <a:off x="3922" y="2331"/>
                <a:ext cx="129" cy="128"/>
              </a:xfrm>
              <a:prstGeom prst="ellipse">
                <a:avLst/>
              </a:prstGeom>
              <a:solidFill>
                <a:srgbClr val="2E6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3" name="Group 118">
              <a:extLst>
                <a:ext uri="{FF2B5EF4-FFF2-40B4-BE49-F238E27FC236}">
                  <a16:creationId xmlns:a16="http://schemas.microsoft.com/office/drawing/2014/main" id="{18D5B1E8-C4A5-4722-BA5A-8AAE725F5138}"/>
                </a:ext>
              </a:extLst>
            </p:cNvPr>
            <p:cNvGrpSpPr>
              <a:grpSpLocks/>
            </p:cNvGrpSpPr>
            <p:nvPr/>
          </p:nvGrpSpPr>
          <p:grpSpPr bwMode="auto">
            <a:xfrm>
              <a:off x="825" y="684"/>
              <a:ext cx="291" cy="477"/>
              <a:chOff x="3728" y="2409"/>
              <a:chExt cx="291" cy="477"/>
            </a:xfrm>
          </p:grpSpPr>
          <p:sp>
            <p:nvSpPr>
              <p:cNvPr id="32" name="Freeform 119">
                <a:extLst>
                  <a:ext uri="{FF2B5EF4-FFF2-40B4-BE49-F238E27FC236}">
                    <a16:creationId xmlns:a16="http://schemas.microsoft.com/office/drawing/2014/main" id="{87594FA5-BA5B-4F67-A047-94D1BE9A8399}"/>
                  </a:ext>
                </a:extLst>
              </p:cNvPr>
              <p:cNvSpPr>
                <a:spLocks noChangeAspect="1"/>
              </p:cNvSpPr>
              <p:nvPr/>
            </p:nvSpPr>
            <p:spPr bwMode="auto">
              <a:xfrm>
                <a:off x="3739" y="2682"/>
                <a:ext cx="40" cy="204"/>
              </a:xfrm>
              <a:custGeom>
                <a:avLst/>
                <a:gdLst>
                  <a:gd name="T0" fmla="*/ 0 w 19"/>
                  <a:gd name="T1" fmla="*/ 0 h 98"/>
                  <a:gd name="T2" fmla="*/ 0 w 19"/>
                  <a:gd name="T3" fmla="*/ 98 h 98"/>
                  <a:gd name="T4" fmla="*/ 19 w 19"/>
                  <a:gd name="T5" fmla="*/ 86 h 98"/>
                  <a:gd name="T6" fmla="*/ 0 w 19"/>
                  <a:gd name="T7" fmla="*/ 0 h 98"/>
                </a:gdLst>
                <a:ahLst/>
                <a:cxnLst>
                  <a:cxn ang="0">
                    <a:pos x="T0" y="T1"/>
                  </a:cxn>
                  <a:cxn ang="0">
                    <a:pos x="T2" y="T3"/>
                  </a:cxn>
                  <a:cxn ang="0">
                    <a:pos x="T4" y="T5"/>
                  </a:cxn>
                  <a:cxn ang="0">
                    <a:pos x="T6" y="T7"/>
                  </a:cxn>
                </a:cxnLst>
                <a:rect l="0" t="0" r="r" b="b"/>
                <a:pathLst>
                  <a:path w="19" h="98">
                    <a:moveTo>
                      <a:pt x="0" y="0"/>
                    </a:moveTo>
                    <a:cubicBezTo>
                      <a:pt x="0" y="25"/>
                      <a:pt x="0" y="63"/>
                      <a:pt x="0" y="98"/>
                    </a:cubicBezTo>
                    <a:cubicBezTo>
                      <a:pt x="19" y="86"/>
                      <a:pt x="19" y="86"/>
                      <a:pt x="19" y="86"/>
                    </a:cubicBezTo>
                    <a:lnTo>
                      <a:pt x="0" y="0"/>
                    </a:lnTo>
                    <a:close/>
                  </a:path>
                </a:pathLst>
              </a:custGeom>
              <a:solidFill>
                <a:srgbClr val="BD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33" name="Group 120">
                <a:extLst>
                  <a:ext uri="{FF2B5EF4-FFF2-40B4-BE49-F238E27FC236}">
                    <a16:creationId xmlns:a16="http://schemas.microsoft.com/office/drawing/2014/main" id="{0585D636-BCC2-4211-A061-A4B6CC902C3C}"/>
                  </a:ext>
                </a:extLst>
              </p:cNvPr>
              <p:cNvGrpSpPr>
                <a:grpSpLocks noChangeAspect="1"/>
              </p:cNvGrpSpPr>
              <p:nvPr/>
            </p:nvGrpSpPr>
            <p:grpSpPr bwMode="auto">
              <a:xfrm>
                <a:off x="3740" y="2570"/>
                <a:ext cx="279" cy="289"/>
                <a:chOff x="3280" y="1958"/>
                <a:chExt cx="328" cy="340"/>
              </a:xfrm>
            </p:grpSpPr>
            <p:sp>
              <p:nvSpPr>
                <p:cNvPr id="35" name="Freeform 121">
                  <a:extLst>
                    <a:ext uri="{FF2B5EF4-FFF2-40B4-BE49-F238E27FC236}">
                      <a16:creationId xmlns:a16="http://schemas.microsoft.com/office/drawing/2014/main" id="{5BB28292-09B4-48C9-8092-4C50C78C547D}"/>
                    </a:ext>
                  </a:extLst>
                </p:cNvPr>
                <p:cNvSpPr>
                  <a:spLocks noChangeAspect="1"/>
                </p:cNvSpPr>
                <p:nvPr/>
              </p:nvSpPr>
              <p:spPr bwMode="auto">
                <a:xfrm>
                  <a:off x="3438" y="2163"/>
                  <a:ext cx="161" cy="59"/>
                </a:xfrm>
                <a:custGeom>
                  <a:avLst/>
                  <a:gdLst>
                    <a:gd name="T0" fmla="*/ 68 w 68"/>
                    <a:gd name="T1" fmla="*/ 12 h 25"/>
                    <a:gd name="T2" fmla="*/ 56 w 68"/>
                    <a:gd name="T3" fmla="*/ 0 h 25"/>
                    <a:gd name="T4" fmla="*/ 0 w 68"/>
                    <a:gd name="T5" fmla="*/ 0 h 25"/>
                    <a:gd name="T6" fmla="*/ 0 w 68"/>
                    <a:gd name="T7" fmla="*/ 25 h 25"/>
                    <a:gd name="T8" fmla="*/ 56 w 68"/>
                    <a:gd name="T9" fmla="*/ 25 h 25"/>
                    <a:gd name="T10" fmla="*/ 68 w 68"/>
                    <a:gd name="T11" fmla="*/ 12 h 25"/>
                  </a:gdLst>
                  <a:ahLst/>
                  <a:cxnLst>
                    <a:cxn ang="0">
                      <a:pos x="T0" y="T1"/>
                    </a:cxn>
                    <a:cxn ang="0">
                      <a:pos x="T2" y="T3"/>
                    </a:cxn>
                    <a:cxn ang="0">
                      <a:pos x="T4" y="T5"/>
                    </a:cxn>
                    <a:cxn ang="0">
                      <a:pos x="T6" y="T7"/>
                    </a:cxn>
                    <a:cxn ang="0">
                      <a:pos x="T8" y="T9"/>
                    </a:cxn>
                    <a:cxn ang="0">
                      <a:pos x="T10" y="T11"/>
                    </a:cxn>
                  </a:cxnLst>
                  <a:rect l="0" t="0" r="r" b="b"/>
                  <a:pathLst>
                    <a:path w="68" h="25">
                      <a:moveTo>
                        <a:pt x="68" y="12"/>
                      </a:moveTo>
                      <a:cubicBezTo>
                        <a:pt x="68" y="5"/>
                        <a:pt x="63" y="0"/>
                        <a:pt x="56" y="0"/>
                      </a:cubicBezTo>
                      <a:cubicBezTo>
                        <a:pt x="0" y="0"/>
                        <a:pt x="0" y="0"/>
                        <a:pt x="0" y="0"/>
                      </a:cubicBezTo>
                      <a:cubicBezTo>
                        <a:pt x="0" y="25"/>
                        <a:pt x="0" y="25"/>
                        <a:pt x="0" y="25"/>
                      </a:cubicBezTo>
                      <a:cubicBezTo>
                        <a:pt x="56" y="25"/>
                        <a:pt x="56" y="25"/>
                        <a:pt x="56" y="25"/>
                      </a:cubicBezTo>
                      <a:cubicBezTo>
                        <a:pt x="63" y="25"/>
                        <a:pt x="68" y="19"/>
                        <a:pt x="68" y="12"/>
                      </a:cubicBezTo>
                      <a:close/>
                    </a:path>
                  </a:pathLst>
                </a:custGeom>
                <a:solidFill>
                  <a:srgbClr val="BD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122">
                  <a:extLst>
                    <a:ext uri="{FF2B5EF4-FFF2-40B4-BE49-F238E27FC236}">
                      <a16:creationId xmlns:a16="http://schemas.microsoft.com/office/drawing/2014/main" id="{2758D24C-FAFD-48EC-BAC9-6EFE0B3C9E63}"/>
                    </a:ext>
                  </a:extLst>
                </p:cNvPr>
                <p:cNvSpPr>
                  <a:spLocks noChangeAspect="1"/>
                </p:cNvSpPr>
                <p:nvPr/>
              </p:nvSpPr>
              <p:spPr bwMode="auto">
                <a:xfrm>
                  <a:off x="3280" y="1958"/>
                  <a:ext cx="328" cy="340"/>
                </a:xfrm>
                <a:custGeom>
                  <a:avLst/>
                  <a:gdLst>
                    <a:gd name="T0" fmla="*/ 125 w 139"/>
                    <a:gd name="T1" fmla="*/ 144 h 144"/>
                    <a:gd name="T2" fmla="*/ 139 w 139"/>
                    <a:gd name="T3" fmla="*/ 130 h 144"/>
                    <a:gd name="T4" fmla="*/ 125 w 139"/>
                    <a:gd name="T5" fmla="*/ 116 h 144"/>
                    <a:gd name="T6" fmla="*/ 57 w 139"/>
                    <a:gd name="T7" fmla="*/ 116 h 144"/>
                    <a:gd name="T8" fmla="*/ 43 w 139"/>
                    <a:gd name="T9" fmla="*/ 116 h 144"/>
                    <a:gd name="T10" fmla="*/ 26 w 139"/>
                    <a:gd name="T11" fmla="*/ 37 h 144"/>
                    <a:gd name="T12" fmla="*/ 27 w 139"/>
                    <a:gd name="T13" fmla="*/ 35 h 144"/>
                    <a:gd name="T14" fmla="*/ 29 w 139"/>
                    <a:gd name="T15" fmla="*/ 36 h 144"/>
                    <a:gd name="T16" fmla="*/ 46 w 139"/>
                    <a:gd name="T17" fmla="*/ 112 h 144"/>
                    <a:gd name="T18" fmla="*/ 64 w 139"/>
                    <a:gd name="T19" fmla="*/ 112 h 144"/>
                    <a:gd name="T20" fmla="*/ 64 w 139"/>
                    <a:gd name="T21" fmla="*/ 32 h 144"/>
                    <a:gd name="T22" fmla="*/ 32 w 139"/>
                    <a:gd name="T23" fmla="*/ 0 h 144"/>
                    <a:gd name="T24" fmla="*/ 0 w 139"/>
                    <a:gd name="T25" fmla="*/ 32 h 144"/>
                    <a:gd name="T26" fmla="*/ 0 w 139"/>
                    <a:gd name="T27" fmla="*/ 43 h 144"/>
                    <a:gd name="T28" fmla="*/ 21 w 139"/>
                    <a:gd name="T29" fmla="*/ 144 h 144"/>
                    <a:gd name="T30" fmla="*/ 125 w 139"/>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44">
                      <a:moveTo>
                        <a:pt x="125" y="144"/>
                      </a:moveTo>
                      <a:cubicBezTo>
                        <a:pt x="133" y="144"/>
                        <a:pt x="139" y="137"/>
                        <a:pt x="139" y="130"/>
                      </a:cubicBezTo>
                      <a:cubicBezTo>
                        <a:pt x="139" y="122"/>
                        <a:pt x="133" y="116"/>
                        <a:pt x="125" y="116"/>
                      </a:cubicBezTo>
                      <a:cubicBezTo>
                        <a:pt x="57" y="116"/>
                        <a:pt x="57" y="116"/>
                        <a:pt x="57" y="116"/>
                      </a:cubicBezTo>
                      <a:cubicBezTo>
                        <a:pt x="49" y="116"/>
                        <a:pt x="43" y="116"/>
                        <a:pt x="43" y="116"/>
                      </a:cubicBezTo>
                      <a:cubicBezTo>
                        <a:pt x="26" y="37"/>
                        <a:pt x="26" y="37"/>
                        <a:pt x="26" y="37"/>
                      </a:cubicBezTo>
                      <a:cubicBezTo>
                        <a:pt x="26" y="36"/>
                        <a:pt x="26" y="35"/>
                        <a:pt x="27" y="35"/>
                      </a:cubicBezTo>
                      <a:cubicBezTo>
                        <a:pt x="28" y="35"/>
                        <a:pt x="29" y="35"/>
                        <a:pt x="29" y="36"/>
                      </a:cubicBezTo>
                      <a:cubicBezTo>
                        <a:pt x="29" y="36"/>
                        <a:pt x="45" y="110"/>
                        <a:pt x="46" y="112"/>
                      </a:cubicBezTo>
                      <a:cubicBezTo>
                        <a:pt x="64" y="112"/>
                        <a:pt x="64" y="112"/>
                        <a:pt x="64" y="112"/>
                      </a:cubicBezTo>
                      <a:cubicBezTo>
                        <a:pt x="64" y="69"/>
                        <a:pt x="64" y="32"/>
                        <a:pt x="64" y="32"/>
                      </a:cubicBezTo>
                      <a:cubicBezTo>
                        <a:pt x="64" y="15"/>
                        <a:pt x="50" y="0"/>
                        <a:pt x="32" y="0"/>
                      </a:cubicBezTo>
                      <a:cubicBezTo>
                        <a:pt x="14" y="0"/>
                        <a:pt x="0" y="15"/>
                        <a:pt x="0" y="32"/>
                      </a:cubicBezTo>
                      <a:cubicBezTo>
                        <a:pt x="0" y="32"/>
                        <a:pt x="0" y="36"/>
                        <a:pt x="0" y="43"/>
                      </a:cubicBezTo>
                      <a:cubicBezTo>
                        <a:pt x="0" y="43"/>
                        <a:pt x="21" y="141"/>
                        <a:pt x="21" y="144"/>
                      </a:cubicBezTo>
                      <a:cubicBezTo>
                        <a:pt x="125" y="144"/>
                        <a:pt x="125" y="144"/>
                        <a:pt x="125" y="144"/>
                      </a:cubicBezTo>
                      <a:close/>
                    </a:path>
                  </a:pathLst>
                </a:custGeom>
                <a:solidFill>
                  <a:srgbClr val="BD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4" name="Freeform 123">
                <a:extLst>
                  <a:ext uri="{FF2B5EF4-FFF2-40B4-BE49-F238E27FC236}">
                    <a16:creationId xmlns:a16="http://schemas.microsoft.com/office/drawing/2014/main" id="{98BBB2CF-FBA6-4187-AE7B-414CD4890A9D}"/>
                  </a:ext>
                </a:extLst>
              </p:cNvPr>
              <p:cNvSpPr>
                <a:spLocks noChangeAspect="1"/>
              </p:cNvSpPr>
              <p:nvPr/>
            </p:nvSpPr>
            <p:spPr bwMode="auto">
              <a:xfrm>
                <a:off x="3728" y="2409"/>
                <a:ext cx="161" cy="149"/>
              </a:xfrm>
              <a:custGeom>
                <a:avLst/>
                <a:gdLst>
                  <a:gd name="T0" fmla="*/ 0 w 80"/>
                  <a:gd name="T1" fmla="*/ 68 h 74"/>
                  <a:gd name="T2" fmla="*/ 27 w 80"/>
                  <a:gd name="T3" fmla="*/ 68 h 74"/>
                  <a:gd name="T4" fmla="*/ 44 w 80"/>
                  <a:gd name="T5" fmla="*/ 72 h 74"/>
                  <a:gd name="T6" fmla="*/ 80 w 80"/>
                  <a:gd name="T7" fmla="*/ 36 h 74"/>
                  <a:gd name="T8" fmla="*/ 44 w 80"/>
                  <a:gd name="T9" fmla="*/ 0 h 74"/>
                  <a:gd name="T10" fmla="*/ 17 w 80"/>
                  <a:gd name="T11" fmla="*/ 12 h 74"/>
                  <a:gd name="T12" fmla="*/ 10 w 80"/>
                  <a:gd name="T13" fmla="*/ 23 h 74"/>
                  <a:gd name="T14" fmla="*/ 7 w 80"/>
                  <a:gd name="T15" fmla="*/ 46 h 74"/>
                  <a:gd name="T16" fmla="*/ 0 w 80"/>
                  <a:gd name="T17"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4">
                    <a:moveTo>
                      <a:pt x="0" y="68"/>
                    </a:moveTo>
                    <a:cubicBezTo>
                      <a:pt x="6" y="72"/>
                      <a:pt x="21" y="74"/>
                      <a:pt x="27" y="68"/>
                    </a:cubicBezTo>
                    <a:cubicBezTo>
                      <a:pt x="32" y="71"/>
                      <a:pt x="38" y="72"/>
                      <a:pt x="44" y="72"/>
                    </a:cubicBezTo>
                    <a:cubicBezTo>
                      <a:pt x="64" y="72"/>
                      <a:pt x="80" y="56"/>
                      <a:pt x="80" y="36"/>
                    </a:cubicBezTo>
                    <a:cubicBezTo>
                      <a:pt x="80" y="16"/>
                      <a:pt x="64" y="0"/>
                      <a:pt x="44" y="0"/>
                    </a:cubicBezTo>
                    <a:cubicBezTo>
                      <a:pt x="33" y="0"/>
                      <a:pt x="24" y="5"/>
                      <a:pt x="17" y="12"/>
                    </a:cubicBezTo>
                    <a:cubicBezTo>
                      <a:pt x="14" y="15"/>
                      <a:pt x="12" y="19"/>
                      <a:pt x="10" y="23"/>
                    </a:cubicBezTo>
                    <a:cubicBezTo>
                      <a:pt x="6" y="32"/>
                      <a:pt x="6" y="40"/>
                      <a:pt x="7" y="46"/>
                    </a:cubicBezTo>
                    <a:cubicBezTo>
                      <a:pt x="7" y="52"/>
                      <a:pt x="10" y="61"/>
                      <a:pt x="0" y="68"/>
                    </a:cubicBezTo>
                    <a:close/>
                  </a:path>
                </a:pathLst>
              </a:custGeom>
              <a:solidFill>
                <a:srgbClr val="BD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4" name="Group 124">
              <a:extLst>
                <a:ext uri="{FF2B5EF4-FFF2-40B4-BE49-F238E27FC236}">
                  <a16:creationId xmlns:a16="http://schemas.microsoft.com/office/drawing/2014/main" id="{44251DA3-DC7A-4033-A85C-C58D401C11D0}"/>
                </a:ext>
              </a:extLst>
            </p:cNvPr>
            <p:cNvGrpSpPr>
              <a:grpSpLocks/>
            </p:cNvGrpSpPr>
            <p:nvPr/>
          </p:nvGrpSpPr>
          <p:grpSpPr bwMode="auto">
            <a:xfrm>
              <a:off x="1879" y="691"/>
              <a:ext cx="346" cy="570"/>
              <a:chOff x="1879" y="691"/>
              <a:chExt cx="346" cy="570"/>
            </a:xfrm>
          </p:grpSpPr>
          <p:sp>
            <p:nvSpPr>
              <p:cNvPr id="25" name="Freeform 125">
                <a:extLst>
                  <a:ext uri="{FF2B5EF4-FFF2-40B4-BE49-F238E27FC236}">
                    <a16:creationId xmlns:a16="http://schemas.microsoft.com/office/drawing/2014/main" id="{0865E086-5E74-4C1B-99D7-E50C1A3F0F38}"/>
                  </a:ext>
                </a:extLst>
              </p:cNvPr>
              <p:cNvSpPr>
                <a:spLocks noChangeAspect="1"/>
              </p:cNvSpPr>
              <p:nvPr/>
            </p:nvSpPr>
            <p:spPr bwMode="auto">
              <a:xfrm>
                <a:off x="1879" y="918"/>
                <a:ext cx="147" cy="206"/>
              </a:xfrm>
              <a:custGeom>
                <a:avLst/>
                <a:gdLst>
                  <a:gd name="T0" fmla="*/ 59 w 72"/>
                  <a:gd name="T1" fmla="*/ 87 h 101"/>
                  <a:gd name="T2" fmla="*/ 59 w 72"/>
                  <a:gd name="T3" fmla="*/ 88 h 101"/>
                  <a:gd name="T4" fmla="*/ 72 w 72"/>
                  <a:gd name="T5" fmla="*/ 101 h 101"/>
                  <a:gd name="T6" fmla="*/ 72 w 72"/>
                  <a:gd name="T7" fmla="*/ 41 h 101"/>
                  <a:gd name="T8" fmla="*/ 53 w 72"/>
                  <a:gd name="T9" fmla="*/ 22 h 101"/>
                  <a:gd name="T10" fmla="*/ 51 w 72"/>
                  <a:gd name="T11" fmla="*/ 21 h 101"/>
                  <a:gd name="T12" fmla="*/ 51 w 72"/>
                  <a:gd name="T13" fmla="*/ 20 h 101"/>
                  <a:gd name="T14" fmla="*/ 42 w 72"/>
                  <a:gd name="T15" fmla="*/ 11 h 101"/>
                  <a:gd name="T16" fmla="*/ 36 w 72"/>
                  <a:gd name="T17" fmla="*/ 6 h 101"/>
                  <a:gd name="T18" fmla="*/ 25 w 72"/>
                  <a:gd name="T19" fmla="*/ 0 h 101"/>
                  <a:gd name="T20" fmla="*/ 16 w 72"/>
                  <a:gd name="T21" fmla="*/ 0 h 101"/>
                  <a:gd name="T22" fmla="*/ 6 w 72"/>
                  <a:gd name="T23" fmla="*/ 6 h 101"/>
                  <a:gd name="T24" fmla="*/ 0 w 72"/>
                  <a:gd name="T25" fmla="*/ 21 h 101"/>
                  <a:gd name="T26" fmla="*/ 3 w 72"/>
                  <a:gd name="T27" fmla="*/ 31 h 101"/>
                  <a:gd name="T28" fmla="*/ 43 w 72"/>
                  <a:gd name="T29" fmla="*/ 72 h 101"/>
                  <a:gd name="T30" fmla="*/ 43 w 72"/>
                  <a:gd name="T31" fmla="*/ 72 h 101"/>
                  <a:gd name="T32" fmla="*/ 46 w 72"/>
                  <a:gd name="T33" fmla="*/ 75 h 101"/>
                  <a:gd name="T34" fmla="*/ 59 w 72"/>
                  <a:gd name="T35" fmla="*/ 8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01">
                    <a:moveTo>
                      <a:pt x="59" y="87"/>
                    </a:moveTo>
                    <a:cubicBezTo>
                      <a:pt x="59" y="88"/>
                      <a:pt x="59" y="88"/>
                      <a:pt x="59" y="88"/>
                    </a:cubicBezTo>
                    <a:cubicBezTo>
                      <a:pt x="63" y="92"/>
                      <a:pt x="67" y="96"/>
                      <a:pt x="72" y="101"/>
                    </a:cubicBezTo>
                    <a:cubicBezTo>
                      <a:pt x="72" y="41"/>
                      <a:pt x="72" y="41"/>
                      <a:pt x="72" y="41"/>
                    </a:cubicBezTo>
                    <a:cubicBezTo>
                      <a:pt x="67" y="36"/>
                      <a:pt x="60" y="29"/>
                      <a:pt x="53" y="22"/>
                    </a:cubicBezTo>
                    <a:cubicBezTo>
                      <a:pt x="51" y="21"/>
                      <a:pt x="51" y="21"/>
                      <a:pt x="51" y="21"/>
                    </a:cubicBezTo>
                    <a:cubicBezTo>
                      <a:pt x="51" y="20"/>
                      <a:pt x="51" y="20"/>
                      <a:pt x="51" y="20"/>
                    </a:cubicBezTo>
                    <a:cubicBezTo>
                      <a:pt x="48" y="17"/>
                      <a:pt x="45" y="14"/>
                      <a:pt x="42" y="11"/>
                    </a:cubicBezTo>
                    <a:cubicBezTo>
                      <a:pt x="40" y="10"/>
                      <a:pt x="39" y="8"/>
                      <a:pt x="36" y="6"/>
                    </a:cubicBezTo>
                    <a:cubicBezTo>
                      <a:pt x="33" y="3"/>
                      <a:pt x="29" y="1"/>
                      <a:pt x="25" y="0"/>
                    </a:cubicBezTo>
                    <a:cubicBezTo>
                      <a:pt x="16" y="0"/>
                      <a:pt x="16" y="0"/>
                      <a:pt x="16" y="0"/>
                    </a:cubicBezTo>
                    <a:cubicBezTo>
                      <a:pt x="12" y="1"/>
                      <a:pt x="9" y="3"/>
                      <a:pt x="6" y="6"/>
                    </a:cubicBezTo>
                    <a:cubicBezTo>
                      <a:pt x="2" y="10"/>
                      <a:pt x="0" y="15"/>
                      <a:pt x="0" y="21"/>
                    </a:cubicBezTo>
                    <a:cubicBezTo>
                      <a:pt x="0" y="25"/>
                      <a:pt x="1" y="28"/>
                      <a:pt x="3" y="31"/>
                    </a:cubicBezTo>
                    <a:cubicBezTo>
                      <a:pt x="9" y="38"/>
                      <a:pt x="21" y="50"/>
                      <a:pt x="43" y="72"/>
                    </a:cubicBezTo>
                    <a:cubicBezTo>
                      <a:pt x="43" y="72"/>
                      <a:pt x="43" y="72"/>
                      <a:pt x="43" y="72"/>
                    </a:cubicBezTo>
                    <a:cubicBezTo>
                      <a:pt x="44" y="73"/>
                      <a:pt x="45" y="74"/>
                      <a:pt x="46" y="75"/>
                    </a:cubicBezTo>
                    <a:lnTo>
                      <a:pt x="59" y="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26" name="Group 126">
                <a:extLst>
                  <a:ext uri="{FF2B5EF4-FFF2-40B4-BE49-F238E27FC236}">
                    <a16:creationId xmlns:a16="http://schemas.microsoft.com/office/drawing/2014/main" id="{5452F7BE-2EA3-4CBB-A955-A4EDB9407595}"/>
                  </a:ext>
                </a:extLst>
              </p:cNvPr>
              <p:cNvGrpSpPr>
                <a:grpSpLocks/>
              </p:cNvGrpSpPr>
              <p:nvPr/>
            </p:nvGrpSpPr>
            <p:grpSpPr bwMode="auto">
              <a:xfrm>
                <a:off x="1883" y="691"/>
                <a:ext cx="342" cy="570"/>
                <a:chOff x="4786" y="2416"/>
                <a:chExt cx="342" cy="570"/>
              </a:xfrm>
            </p:grpSpPr>
            <p:sp>
              <p:nvSpPr>
                <p:cNvPr id="27" name="Freeform 127">
                  <a:extLst>
                    <a:ext uri="{FF2B5EF4-FFF2-40B4-BE49-F238E27FC236}">
                      <a16:creationId xmlns:a16="http://schemas.microsoft.com/office/drawing/2014/main" id="{E3BB9EB4-2942-4AB5-B414-5FF0F5D2DF16}"/>
                    </a:ext>
                  </a:extLst>
                </p:cNvPr>
                <p:cNvSpPr>
                  <a:spLocks noChangeAspect="1"/>
                </p:cNvSpPr>
                <p:nvPr/>
              </p:nvSpPr>
              <p:spPr bwMode="auto">
                <a:xfrm>
                  <a:off x="5078" y="2727"/>
                  <a:ext cx="48" cy="259"/>
                </a:xfrm>
                <a:custGeom>
                  <a:avLst/>
                  <a:gdLst>
                    <a:gd name="T0" fmla="*/ 56 w 56"/>
                    <a:gd name="T1" fmla="*/ 0 h 302"/>
                    <a:gd name="T2" fmla="*/ 0 w 56"/>
                    <a:gd name="T3" fmla="*/ 265 h 302"/>
                    <a:gd name="T4" fmla="*/ 56 w 56"/>
                    <a:gd name="T5" fmla="*/ 302 h 302"/>
                    <a:gd name="T6" fmla="*/ 56 w 56"/>
                    <a:gd name="T7" fmla="*/ 0 h 302"/>
                  </a:gdLst>
                  <a:ahLst/>
                  <a:cxnLst>
                    <a:cxn ang="0">
                      <a:pos x="T0" y="T1"/>
                    </a:cxn>
                    <a:cxn ang="0">
                      <a:pos x="T2" y="T3"/>
                    </a:cxn>
                    <a:cxn ang="0">
                      <a:pos x="T4" y="T5"/>
                    </a:cxn>
                    <a:cxn ang="0">
                      <a:pos x="T6" y="T7"/>
                    </a:cxn>
                  </a:cxnLst>
                  <a:rect l="0" t="0" r="r" b="b"/>
                  <a:pathLst>
                    <a:path w="56" h="302">
                      <a:moveTo>
                        <a:pt x="56" y="0"/>
                      </a:moveTo>
                      <a:lnTo>
                        <a:pt x="0" y="265"/>
                      </a:lnTo>
                      <a:lnTo>
                        <a:pt x="56" y="302"/>
                      </a:lnTo>
                      <a:lnTo>
                        <a:pt x="56" y="0"/>
                      </a:lnTo>
                      <a:close/>
                    </a:path>
                  </a:pathLst>
                </a:custGeom>
                <a:solidFill>
                  <a:srgbClr val="5C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28" name="Group 128">
                  <a:extLst>
                    <a:ext uri="{FF2B5EF4-FFF2-40B4-BE49-F238E27FC236}">
                      <a16:creationId xmlns:a16="http://schemas.microsoft.com/office/drawing/2014/main" id="{668099C4-14E1-4049-89CE-84CE31F86D31}"/>
                    </a:ext>
                  </a:extLst>
                </p:cNvPr>
                <p:cNvGrpSpPr>
                  <a:grpSpLocks noChangeAspect="1"/>
                </p:cNvGrpSpPr>
                <p:nvPr/>
              </p:nvGrpSpPr>
              <p:grpSpPr bwMode="auto">
                <a:xfrm>
                  <a:off x="4786" y="2598"/>
                  <a:ext cx="342" cy="346"/>
                  <a:chOff x="5394" y="2600"/>
                  <a:chExt cx="402" cy="407"/>
                </a:xfrm>
              </p:grpSpPr>
              <p:sp>
                <p:nvSpPr>
                  <p:cNvPr id="30" name="Freeform 129">
                    <a:extLst>
                      <a:ext uri="{FF2B5EF4-FFF2-40B4-BE49-F238E27FC236}">
                        <a16:creationId xmlns:a16="http://schemas.microsoft.com/office/drawing/2014/main" id="{9435A4D8-8156-4CB9-9680-062FB128D4BF}"/>
                      </a:ext>
                    </a:extLst>
                  </p:cNvPr>
                  <p:cNvSpPr>
                    <a:spLocks noChangeAspect="1"/>
                  </p:cNvSpPr>
                  <p:nvPr/>
                </p:nvSpPr>
                <p:spPr bwMode="auto">
                  <a:xfrm>
                    <a:off x="5394" y="2655"/>
                    <a:ext cx="189" cy="248"/>
                  </a:xfrm>
                  <a:custGeom>
                    <a:avLst/>
                    <a:gdLst>
                      <a:gd name="T0" fmla="*/ 80 w 80"/>
                      <a:gd name="T1" fmla="*/ 105 h 105"/>
                      <a:gd name="T2" fmla="*/ 80 w 80"/>
                      <a:gd name="T3" fmla="*/ 55 h 105"/>
                      <a:gd name="T4" fmla="*/ 32 w 80"/>
                      <a:gd name="T5" fmla="*/ 7 h 105"/>
                      <a:gd name="T6" fmla="*/ 7 w 80"/>
                      <a:gd name="T7" fmla="*/ 7 h 105"/>
                      <a:gd name="T8" fmla="*/ 7 w 80"/>
                      <a:gd name="T9" fmla="*/ 32 h 105"/>
                      <a:gd name="T10" fmla="*/ 80 w 80"/>
                      <a:gd name="T11" fmla="*/ 105 h 105"/>
                    </a:gdLst>
                    <a:ahLst/>
                    <a:cxnLst>
                      <a:cxn ang="0">
                        <a:pos x="T0" y="T1"/>
                      </a:cxn>
                      <a:cxn ang="0">
                        <a:pos x="T2" y="T3"/>
                      </a:cxn>
                      <a:cxn ang="0">
                        <a:pos x="T4" y="T5"/>
                      </a:cxn>
                      <a:cxn ang="0">
                        <a:pos x="T6" y="T7"/>
                      </a:cxn>
                      <a:cxn ang="0">
                        <a:pos x="T8" y="T9"/>
                      </a:cxn>
                      <a:cxn ang="0">
                        <a:pos x="T10" y="T11"/>
                      </a:cxn>
                    </a:cxnLst>
                    <a:rect l="0" t="0" r="r" b="b"/>
                    <a:pathLst>
                      <a:path w="80" h="105">
                        <a:moveTo>
                          <a:pt x="80" y="105"/>
                        </a:moveTo>
                        <a:cubicBezTo>
                          <a:pt x="80" y="55"/>
                          <a:pt x="80" y="55"/>
                          <a:pt x="80" y="55"/>
                        </a:cubicBezTo>
                        <a:cubicBezTo>
                          <a:pt x="32" y="7"/>
                          <a:pt x="32" y="7"/>
                          <a:pt x="32" y="7"/>
                        </a:cubicBezTo>
                        <a:cubicBezTo>
                          <a:pt x="25" y="0"/>
                          <a:pt x="14" y="0"/>
                          <a:pt x="7" y="7"/>
                        </a:cubicBezTo>
                        <a:cubicBezTo>
                          <a:pt x="0" y="14"/>
                          <a:pt x="0" y="25"/>
                          <a:pt x="7" y="32"/>
                        </a:cubicBezTo>
                        <a:cubicBezTo>
                          <a:pt x="7" y="32"/>
                          <a:pt x="57" y="83"/>
                          <a:pt x="80" y="105"/>
                        </a:cubicBezTo>
                        <a:close/>
                      </a:path>
                    </a:pathLst>
                  </a:custGeom>
                  <a:solidFill>
                    <a:srgbClr val="5C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130">
                    <a:extLst>
                      <a:ext uri="{FF2B5EF4-FFF2-40B4-BE49-F238E27FC236}">
                        <a16:creationId xmlns:a16="http://schemas.microsoft.com/office/drawing/2014/main" id="{11CD9BEA-A141-40EB-AB77-14A7E5E1636E}"/>
                      </a:ext>
                    </a:extLst>
                  </p:cNvPr>
                  <p:cNvSpPr>
                    <a:spLocks noChangeAspect="1"/>
                  </p:cNvSpPr>
                  <p:nvPr/>
                </p:nvSpPr>
                <p:spPr bwMode="auto">
                  <a:xfrm>
                    <a:off x="5411" y="2600"/>
                    <a:ext cx="385" cy="407"/>
                  </a:xfrm>
                  <a:custGeom>
                    <a:avLst/>
                    <a:gdLst>
                      <a:gd name="T0" fmla="*/ 120 w 163"/>
                      <a:gd name="T1" fmla="*/ 0 h 172"/>
                      <a:gd name="T2" fmla="*/ 77 w 163"/>
                      <a:gd name="T3" fmla="*/ 39 h 172"/>
                      <a:gd name="T4" fmla="*/ 77 w 163"/>
                      <a:gd name="T5" fmla="*/ 133 h 172"/>
                      <a:gd name="T6" fmla="*/ 104 w 163"/>
                      <a:gd name="T7" fmla="*/ 133 h 172"/>
                      <a:gd name="T8" fmla="*/ 123 w 163"/>
                      <a:gd name="T9" fmla="*/ 44 h 172"/>
                      <a:gd name="T10" fmla="*/ 126 w 163"/>
                      <a:gd name="T11" fmla="*/ 43 h 172"/>
                      <a:gd name="T12" fmla="*/ 127 w 163"/>
                      <a:gd name="T13" fmla="*/ 45 h 172"/>
                      <a:gd name="T14" fmla="*/ 107 w 163"/>
                      <a:gd name="T15" fmla="*/ 137 h 172"/>
                      <a:gd name="T16" fmla="*/ 18 w 163"/>
                      <a:gd name="T17" fmla="*/ 137 h 172"/>
                      <a:gd name="T18" fmla="*/ 0 w 163"/>
                      <a:gd name="T19" fmla="*/ 155 h 172"/>
                      <a:gd name="T20" fmla="*/ 18 w 163"/>
                      <a:gd name="T21" fmla="*/ 172 h 172"/>
                      <a:gd name="T22" fmla="*/ 38 w 163"/>
                      <a:gd name="T23" fmla="*/ 172 h 172"/>
                      <a:gd name="T24" fmla="*/ 135 w 163"/>
                      <a:gd name="T25" fmla="*/ 172 h 172"/>
                      <a:gd name="T26" fmla="*/ 163 w 163"/>
                      <a:gd name="T27" fmla="*/ 46 h 172"/>
                      <a:gd name="T28" fmla="*/ 163 w 163"/>
                      <a:gd name="T29" fmla="*/ 43 h 172"/>
                      <a:gd name="T30" fmla="*/ 120 w 163"/>
                      <a:gd name="T3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72">
                        <a:moveTo>
                          <a:pt x="120" y="0"/>
                        </a:moveTo>
                        <a:cubicBezTo>
                          <a:pt x="97" y="0"/>
                          <a:pt x="77" y="19"/>
                          <a:pt x="77" y="39"/>
                        </a:cubicBezTo>
                        <a:cubicBezTo>
                          <a:pt x="77" y="133"/>
                          <a:pt x="77" y="133"/>
                          <a:pt x="77" y="133"/>
                        </a:cubicBezTo>
                        <a:cubicBezTo>
                          <a:pt x="104" y="133"/>
                          <a:pt x="104" y="133"/>
                          <a:pt x="104" y="133"/>
                        </a:cubicBezTo>
                        <a:cubicBezTo>
                          <a:pt x="105" y="130"/>
                          <a:pt x="123" y="44"/>
                          <a:pt x="123" y="44"/>
                        </a:cubicBezTo>
                        <a:cubicBezTo>
                          <a:pt x="124" y="43"/>
                          <a:pt x="125" y="42"/>
                          <a:pt x="126" y="43"/>
                        </a:cubicBezTo>
                        <a:cubicBezTo>
                          <a:pt x="127" y="43"/>
                          <a:pt x="128" y="44"/>
                          <a:pt x="127" y="45"/>
                        </a:cubicBezTo>
                        <a:cubicBezTo>
                          <a:pt x="107" y="137"/>
                          <a:pt x="107" y="137"/>
                          <a:pt x="107" y="137"/>
                        </a:cubicBezTo>
                        <a:cubicBezTo>
                          <a:pt x="18" y="137"/>
                          <a:pt x="18" y="137"/>
                          <a:pt x="18" y="137"/>
                        </a:cubicBezTo>
                        <a:cubicBezTo>
                          <a:pt x="8" y="137"/>
                          <a:pt x="0" y="145"/>
                          <a:pt x="0" y="155"/>
                        </a:cubicBezTo>
                        <a:cubicBezTo>
                          <a:pt x="0" y="164"/>
                          <a:pt x="8" y="172"/>
                          <a:pt x="18" y="172"/>
                        </a:cubicBezTo>
                        <a:cubicBezTo>
                          <a:pt x="38" y="172"/>
                          <a:pt x="38" y="172"/>
                          <a:pt x="38" y="172"/>
                        </a:cubicBezTo>
                        <a:cubicBezTo>
                          <a:pt x="38" y="172"/>
                          <a:pt x="132" y="172"/>
                          <a:pt x="135" y="172"/>
                        </a:cubicBezTo>
                        <a:cubicBezTo>
                          <a:pt x="136" y="169"/>
                          <a:pt x="160" y="58"/>
                          <a:pt x="163" y="46"/>
                        </a:cubicBezTo>
                        <a:cubicBezTo>
                          <a:pt x="163" y="43"/>
                          <a:pt x="163" y="43"/>
                          <a:pt x="163" y="43"/>
                        </a:cubicBezTo>
                        <a:cubicBezTo>
                          <a:pt x="163" y="19"/>
                          <a:pt x="143" y="0"/>
                          <a:pt x="120" y="0"/>
                        </a:cubicBezTo>
                        <a:close/>
                      </a:path>
                    </a:pathLst>
                  </a:custGeom>
                  <a:solidFill>
                    <a:srgbClr val="5C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9" name="Oval 131">
                  <a:extLst>
                    <a:ext uri="{FF2B5EF4-FFF2-40B4-BE49-F238E27FC236}">
                      <a16:creationId xmlns:a16="http://schemas.microsoft.com/office/drawing/2014/main" id="{0C02774F-EEAE-48AD-BE41-F4BBDFFD02D8}"/>
                    </a:ext>
                  </a:extLst>
                </p:cNvPr>
                <p:cNvSpPr>
                  <a:spLocks noChangeAspect="1" noChangeArrowheads="1"/>
                </p:cNvSpPr>
                <p:nvPr/>
              </p:nvSpPr>
              <p:spPr bwMode="auto">
                <a:xfrm>
                  <a:off x="4947" y="2416"/>
                  <a:ext cx="167" cy="167"/>
                </a:xfrm>
                <a:prstGeom prst="ellipse">
                  <a:avLst/>
                </a:prstGeom>
                <a:solidFill>
                  <a:srgbClr val="5C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spTree>
    <p:extLst>
      <p:ext uri="{BB962C8B-B14F-4D97-AF65-F5344CB8AC3E}">
        <p14:creationId xmlns:p14="http://schemas.microsoft.com/office/powerpoint/2010/main" val="4107425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（４）外部機関との連携、活用</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4635" y="963167"/>
            <a:ext cx="9086399" cy="92333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8288"/>
            <a:r>
              <a:rPr lang="ja-JP" altLang="en-US" dirty="0">
                <a:latin typeface="游ゴシック" panose="020B0400000000000000" pitchFamily="50" charset="-128"/>
                <a:ea typeface="游ゴシック" panose="020B0400000000000000" pitchFamily="50" charset="-128"/>
              </a:rPr>
              <a:t>必要に応じて、外部の組織や機関との連携や活用も検討しましょう。</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　あなたの地域で行われている介護現場のハラスメント対策の相談窓口も整理してみましょう。</a:t>
            </a:r>
          </a:p>
        </p:txBody>
      </p:sp>
      <p:sp>
        <p:nvSpPr>
          <p:cNvPr id="3" name="四角形: 角を丸くする 2">
            <a:extLst>
              <a:ext uri="{FF2B5EF4-FFF2-40B4-BE49-F238E27FC236}">
                <a16:creationId xmlns:a16="http://schemas.microsoft.com/office/drawing/2014/main" id="{072227DD-A10A-4BB1-BCED-42A771E9F5D1}"/>
              </a:ext>
            </a:extLst>
          </p:cNvPr>
          <p:cNvSpPr/>
          <p:nvPr/>
        </p:nvSpPr>
        <p:spPr>
          <a:xfrm>
            <a:off x="404634" y="2199336"/>
            <a:ext cx="288000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r>
              <a:rPr lang="ja-JP" altLang="en-US" sz="1800" b="1" dirty="0">
                <a:solidFill>
                  <a:schemeClr val="tx1"/>
                </a:solidFill>
                <a:latin typeface="游ゴシック" panose="020B0400000000000000" pitchFamily="50" charset="-128"/>
                <a:ea typeface="游ゴシック" panose="020B0400000000000000" pitchFamily="50" charset="-128"/>
              </a:rPr>
              <a:t>地域包括支援センター</a:t>
            </a:r>
            <a:endParaRPr lang="en-US" altLang="ja-JP" sz="1800" b="1" dirty="0">
              <a:solidFill>
                <a:schemeClr val="tx1"/>
              </a:solidFill>
              <a:latin typeface="游ゴシック" panose="020B0400000000000000" pitchFamily="50" charset="-128"/>
              <a:ea typeface="游ゴシック" panose="020B0400000000000000" pitchFamily="50" charset="-128"/>
            </a:endParaRPr>
          </a:p>
        </p:txBody>
      </p:sp>
      <p:sp>
        <p:nvSpPr>
          <p:cNvPr id="8" name="四角形: 角を丸くする 7">
            <a:extLst>
              <a:ext uri="{FF2B5EF4-FFF2-40B4-BE49-F238E27FC236}">
                <a16:creationId xmlns:a16="http://schemas.microsoft.com/office/drawing/2014/main" id="{46CF8473-22F1-401D-BBD3-E606AE8ADA02}"/>
              </a:ext>
            </a:extLst>
          </p:cNvPr>
          <p:cNvSpPr/>
          <p:nvPr/>
        </p:nvSpPr>
        <p:spPr>
          <a:xfrm>
            <a:off x="3507834" y="2199336"/>
            <a:ext cx="288000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r>
              <a:rPr lang="ja-JP" altLang="en-US" sz="1800" b="1" dirty="0">
                <a:solidFill>
                  <a:schemeClr val="tx1"/>
                </a:solidFill>
                <a:latin typeface="游ゴシック" panose="020B0400000000000000" pitchFamily="50" charset="-128"/>
                <a:ea typeface="游ゴシック" panose="020B0400000000000000" pitchFamily="50" charset="-128"/>
              </a:rPr>
              <a:t>日本司法支援センター</a:t>
            </a:r>
            <a:endParaRPr lang="en-US" altLang="ja-JP" sz="1800" b="1" dirty="0">
              <a:solidFill>
                <a:schemeClr val="tx1"/>
              </a:solidFill>
              <a:latin typeface="游ゴシック" panose="020B0400000000000000" pitchFamily="50" charset="-128"/>
              <a:ea typeface="游ゴシック" panose="020B0400000000000000" pitchFamily="50" charset="-128"/>
            </a:endParaRPr>
          </a:p>
        </p:txBody>
      </p:sp>
      <p:sp>
        <p:nvSpPr>
          <p:cNvPr id="9" name="四角形: 角を丸くする 8">
            <a:extLst>
              <a:ext uri="{FF2B5EF4-FFF2-40B4-BE49-F238E27FC236}">
                <a16:creationId xmlns:a16="http://schemas.microsoft.com/office/drawing/2014/main" id="{ED61A3E1-BB4A-4857-B0D9-186C1B149386}"/>
              </a:ext>
            </a:extLst>
          </p:cNvPr>
          <p:cNvSpPr/>
          <p:nvPr/>
        </p:nvSpPr>
        <p:spPr>
          <a:xfrm>
            <a:off x="6611034" y="2199336"/>
            <a:ext cx="288000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r>
              <a:rPr lang="ja-JP" altLang="en-US" sz="1800" b="1" dirty="0">
                <a:solidFill>
                  <a:schemeClr val="tx1"/>
                </a:solidFill>
                <a:latin typeface="游ゴシック" panose="020B0400000000000000" pitchFamily="50" charset="-128"/>
                <a:ea typeface="游ゴシック" panose="020B0400000000000000" pitchFamily="50" charset="-128"/>
              </a:rPr>
              <a:t>弁護士の</a:t>
            </a:r>
            <a:endParaRPr lang="en-US" altLang="ja-JP" sz="1800" b="1" dirty="0">
              <a:solidFill>
                <a:schemeClr val="tx1"/>
              </a:solidFill>
              <a:latin typeface="游ゴシック" panose="020B0400000000000000" pitchFamily="50" charset="-128"/>
              <a:ea typeface="游ゴシック" panose="020B0400000000000000" pitchFamily="50" charset="-128"/>
            </a:endParaRPr>
          </a:p>
          <a:p>
            <a:pPr algn="ctr"/>
            <a:r>
              <a:rPr lang="ja-JP" altLang="en-US" sz="1800" b="1" dirty="0">
                <a:solidFill>
                  <a:schemeClr val="tx1"/>
                </a:solidFill>
                <a:latin typeface="游ゴシック" panose="020B0400000000000000" pitchFamily="50" charset="-128"/>
                <a:ea typeface="游ゴシック" panose="020B0400000000000000" pitchFamily="50" charset="-128"/>
              </a:rPr>
              <a:t>法律相談センター</a:t>
            </a:r>
            <a:endParaRPr lang="en-US" altLang="ja-JP" sz="1800" b="1" dirty="0">
              <a:solidFill>
                <a:schemeClr val="tx1"/>
              </a:solidFill>
              <a:latin typeface="游ゴシック" panose="020B0400000000000000" pitchFamily="50" charset="-128"/>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id="{1B6855A0-C0D0-46CE-8544-14B4A00D6188}"/>
              </a:ext>
            </a:extLst>
          </p:cNvPr>
          <p:cNvSpPr/>
          <p:nvPr/>
        </p:nvSpPr>
        <p:spPr>
          <a:xfrm>
            <a:off x="404634" y="3711504"/>
            <a:ext cx="288000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r>
              <a:rPr lang="zh-TW" altLang="en-US" sz="1800" b="1" dirty="0">
                <a:solidFill>
                  <a:schemeClr val="tx1"/>
                </a:solidFill>
                <a:latin typeface="游ゴシック" panose="020B0400000000000000" pitchFamily="50" charset="-128"/>
                <a:ea typeface="游ゴシック" panose="020B0400000000000000" pitchFamily="50" charset="-128"/>
              </a:rPr>
              <a:t>労働基準監督署、</a:t>
            </a:r>
            <a:endParaRPr lang="en-US" altLang="zh-TW" sz="1800" b="1" dirty="0">
              <a:solidFill>
                <a:schemeClr val="tx1"/>
              </a:solidFill>
              <a:latin typeface="游ゴシック" panose="020B0400000000000000" pitchFamily="50" charset="-128"/>
              <a:ea typeface="游ゴシック" panose="020B0400000000000000" pitchFamily="50" charset="-128"/>
            </a:endParaRPr>
          </a:p>
          <a:p>
            <a:pPr algn="ctr"/>
            <a:r>
              <a:rPr lang="zh-TW" altLang="en-US" sz="1800" b="1" dirty="0">
                <a:solidFill>
                  <a:schemeClr val="tx1"/>
                </a:solidFill>
                <a:latin typeface="游ゴシック" panose="020B0400000000000000" pitchFamily="50" charset="-128"/>
                <a:ea typeface="游ゴシック" panose="020B0400000000000000" pitchFamily="50" charset="-128"/>
              </a:rPr>
              <a:t>都道府県労働局</a:t>
            </a:r>
            <a:endParaRPr kumimoji="1"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12" name="四角形: 角を丸くする 11">
            <a:extLst>
              <a:ext uri="{FF2B5EF4-FFF2-40B4-BE49-F238E27FC236}">
                <a16:creationId xmlns:a16="http://schemas.microsoft.com/office/drawing/2014/main" id="{841859E2-28A6-421E-A05A-6DB668F7FB5F}"/>
              </a:ext>
            </a:extLst>
          </p:cNvPr>
          <p:cNvSpPr/>
          <p:nvPr/>
        </p:nvSpPr>
        <p:spPr>
          <a:xfrm>
            <a:off x="3507834" y="3711504"/>
            <a:ext cx="288000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r>
              <a:rPr lang="ja-JP" altLang="en-US" sz="1800" b="1" dirty="0">
                <a:solidFill>
                  <a:schemeClr val="tx1"/>
                </a:solidFill>
                <a:latin typeface="游ゴシック" panose="020B0400000000000000" pitchFamily="50" charset="-128"/>
                <a:ea typeface="游ゴシック" panose="020B0400000000000000" pitchFamily="50" charset="-128"/>
              </a:rPr>
              <a:t>各都道府県警察の</a:t>
            </a:r>
            <a:endParaRPr lang="en-US" altLang="ja-JP" sz="1800" b="1" dirty="0">
              <a:solidFill>
                <a:schemeClr val="tx1"/>
              </a:solidFill>
              <a:latin typeface="游ゴシック" panose="020B0400000000000000" pitchFamily="50" charset="-128"/>
              <a:ea typeface="游ゴシック" panose="020B0400000000000000" pitchFamily="50" charset="-128"/>
            </a:endParaRPr>
          </a:p>
          <a:p>
            <a:pPr algn="ctr"/>
            <a:r>
              <a:rPr lang="ja-JP" altLang="en-US" sz="1800" b="1" dirty="0">
                <a:solidFill>
                  <a:schemeClr val="tx1"/>
                </a:solidFill>
                <a:latin typeface="游ゴシック" panose="020B0400000000000000" pitchFamily="50" charset="-128"/>
                <a:ea typeface="游ゴシック" panose="020B0400000000000000" pitchFamily="50" charset="-128"/>
              </a:rPr>
              <a:t>被害相談窓口</a:t>
            </a:r>
            <a:endParaRPr kumimoji="1"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13" name="四角形: 角を丸くする 12">
            <a:extLst>
              <a:ext uri="{FF2B5EF4-FFF2-40B4-BE49-F238E27FC236}">
                <a16:creationId xmlns:a16="http://schemas.microsoft.com/office/drawing/2014/main" id="{1CA9A105-69EA-4A2D-AB3F-C957F252915F}"/>
              </a:ext>
            </a:extLst>
          </p:cNvPr>
          <p:cNvSpPr/>
          <p:nvPr/>
        </p:nvSpPr>
        <p:spPr>
          <a:xfrm>
            <a:off x="6611034" y="3711504"/>
            <a:ext cx="288000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r>
              <a:rPr lang="ja-JP" altLang="en-US" sz="1800" b="1" dirty="0">
                <a:solidFill>
                  <a:schemeClr val="tx1"/>
                </a:solidFill>
                <a:latin typeface="游ゴシック" panose="020B0400000000000000" pitchFamily="50" charset="-128"/>
                <a:ea typeface="游ゴシック" panose="020B0400000000000000" pitchFamily="50" charset="-128"/>
              </a:rPr>
              <a:t>地域の</a:t>
            </a:r>
            <a:endParaRPr lang="en-US" altLang="ja-JP" sz="1800" b="1" dirty="0">
              <a:solidFill>
                <a:schemeClr val="tx1"/>
              </a:solidFill>
              <a:latin typeface="游ゴシック" panose="020B0400000000000000" pitchFamily="50" charset="-128"/>
              <a:ea typeface="游ゴシック" panose="020B0400000000000000" pitchFamily="50" charset="-128"/>
            </a:endParaRPr>
          </a:p>
          <a:p>
            <a:pPr algn="ctr"/>
            <a:r>
              <a:rPr lang="zh-TW" altLang="en-US" sz="1800" b="1" dirty="0">
                <a:solidFill>
                  <a:schemeClr val="tx1"/>
                </a:solidFill>
                <a:latin typeface="游ゴシック" panose="020B0400000000000000" pitchFamily="50" charset="-128"/>
                <a:ea typeface="游ゴシック" panose="020B0400000000000000" pitchFamily="50" charset="-128"/>
              </a:rPr>
              <a:t>性犯罪被害相談電話</a:t>
            </a:r>
            <a:endParaRPr kumimoji="1"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18" name="四角形: 角を丸くする 17">
            <a:extLst>
              <a:ext uri="{FF2B5EF4-FFF2-40B4-BE49-F238E27FC236}">
                <a16:creationId xmlns:a16="http://schemas.microsoft.com/office/drawing/2014/main" id="{9EDCF843-A979-4724-90C2-2630513B3B3A}"/>
              </a:ext>
            </a:extLst>
          </p:cNvPr>
          <p:cNvSpPr/>
          <p:nvPr/>
        </p:nvSpPr>
        <p:spPr>
          <a:xfrm>
            <a:off x="404634" y="5193336"/>
            <a:ext cx="296419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endParaRPr kumimoji="1"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19" name="四角形: 角を丸くする 18">
            <a:extLst>
              <a:ext uri="{FF2B5EF4-FFF2-40B4-BE49-F238E27FC236}">
                <a16:creationId xmlns:a16="http://schemas.microsoft.com/office/drawing/2014/main" id="{B20D0C24-CCF4-48D0-8870-829C52A6EE9B}"/>
              </a:ext>
            </a:extLst>
          </p:cNvPr>
          <p:cNvSpPr/>
          <p:nvPr/>
        </p:nvSpPr>
        <p:spPr>
          <a:xfrm>
            <a:off x="3507834" y="5193336"/>
            <a:ext cx="296419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endParaRPr kumimoji="1"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9B78CE06-4EB6-4329-A085-341B693024DF}"/>
              </a:ext>
            </a:extLst>
          </p:cNvPr>
          <p:cNvSpPr/>
          <p:nvPr/>
        </p:nvSpPr>
        <p:spPr>
          <a:xfrm>
            <a:off x="512486" y="2847408"/>
            <a:ext cx="2664296" cy="50405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2" name="正方形/長方形 21">
            <a:extLst>
              <a:ext uri="{FF2B5EF4-FFF2-40B4-BE49-F238E27FC236}">
                <a16:creationId xmlns:a16="http://schemas.microsoft.com/office/drawing/2014/main" id="{6CAE97BC-7255-4661-9FA6-70D4FB8F5E6A}"/>
              </a:ext>
            </a:extLst>
          </p:cNvPr>
          <p:cNvSpPr/>
          <p:nvPr/>
        </p:nvSpPr>
        <p:spPr>
          <a:xfrm>
            <a:off x="3615686" y="2847408"/>
            <a:ext cx="2664296" cy="50405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5" name="正方形/長方形 24">
            <a:extLst>
              <a:ext uri="{FF2B5EF4-FFF2-40B4-BE49-F238E27FC236}">
                <a16:creationId xmlns:a16="http://schemas.microsoft.com/office/drawing/2014/main" id="{86CB7113-AF54-42BD-805F-5F53DFB186D4}"/>
              </a:ext>
            </a:extLst>
          </p:cNvPr>
          <p:cNvSpPr/>
          <p:nvPr/>
        </p:nvSpPr>
        <p:spPr>
          <a:xfrm>
            <a:off x="6718886" y="2839940"/>
            <a:ext cx="2664296" cy="50405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6" name="正方形/長方形 25">
            <a:extLst>
              <a:ext uri="{FF2B5EF4-FFF2-40B4-BE49-F238E27FC236}">
                <a16:creationId xmlns:a16="http://schemas.microsoft.com/office/drawing/2014/main" id="{68BFEA03-880E-4BD5-94FA-043DB47AEF2F}"/>
              </a:ext>
            </a:extLst>
          </p:cNvPr>
          <p:cNvSpPr/>
          <p:nvPr/>
        </p:nvSpPr>
        <p:spPr>
          <a:xfrm>
            <a:off x="517652" y="4360793"/>
            <a:ext cx="2664296" cy="50405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7" name="正方形/長方形 26">
            <a:extLst>
              <a:ext uri="{FF2B5EF4-FFF2-40B4-BE49-F238E27FC236}">
                <a16:creationId xmlns:a16="http://schemas.microsoft.com/office/drawing/2014/main" id="{85A2DB2E-3DC2-4EAA-A2AD-4B1CE80FA654}"/>
              </a:ext>
            </a:extLst>
          </p:cNvPr>
          <p:cNvSpPr/>
          <p:nvPr/>
        </p:nvSpPr>
        <p:spPr>
          <a:xfrm>
            <a:off x="3620852" y="4360793"/>
            <a:ext cx="2664296" cy="50405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8" name="正方形/長方形 27">
            <a:extLst>
              <a:ext uri="{FF2B5EF4-FFF2-40B4-BE49-F238E27FC236}">
                <a16:creationId xmlns:a16="http://schemas.microsoft.com/office/drawing/2014/main" id="{3F31BCF0-E421-41B5-B572-A5D6A5793469}"/>
              </a:ext>
            </a:extLst>
          </p:cNvPr>
          <p:cNvSpPr/>
          <p:nvPr/>
        </p:nvSpPr>
        <p:spPr>
          <a:xfrm>
            <a:off x="6724052" y="4353325"/>
            <a:ext cx="2664296" cy="504056"/>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9" name="正方形/長方形 28">
            <a:extLst>
              <a:ext uri="{FF2B5EF4-FFF2-40B4-BE49-F238E27FC236}">
                <a16:creationId xmlns:a16="http://schemas.microsoft.com/office/drawing/2014/main" id="{B29038C6-9ADC-4785-9AC9-0C504198085E}"/>
              </a:ext>
            </a:extLst>
          </p:cNvPr>
          <p:cNvSpPr/>
          <p:nvPr/>
        </p:nvSpPr>
        <p:spPr>
          <a:xfrm>
            <a:off x="517652" y="5344820"/>
            <a:ext cx="2742180" cy="1000644"/>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kumimoji="1" lang="ja-JP" altLang="en-US" sz="1050" dirty="0">
                <a:solidFill>
                  <a:schemeClr val="tx1"/>
                </a:solidFill>
                <a:latin typeface="游ゴシック" panose="020B0400000000000000" pitchFamily="50" charset="-128"/>
                <a:ea typeface="游ゴシック" panose="020B0400000000000000" pitchFamily="50" charset="-128"/>
              </a:rPr>
              <a:t>団体・機関名</a:t>
            </a:r>
            <a:endParaRPr kumimoji="1" lang="en-US" altLang="ja-JP" sz="1050" dirty="0">
              <a:solidFill>
                <a:schemeClr val="tx1"/>
              </a:solidFill>
              <a:latin typeface="游ゴシック" panose="020B0400000000000000" pitchFamily="50" charset="-128"/>
              <a:ea typeface="游ゴシック" panose="020B0400000000000000" pitchFamily="50" charset="-128"/>
            </a:endParaRPr>
          </a:p>
          <a:p>
            <a:endParaRPr lang="en-US" altLang="ja-JP" sz="1050" dirty="0">
              <a:solidFill>
                <a:schemeClr val="tx1"/>
              </a:solidFill>
              <a:latin typeface="游ゴシック" panose="020B0400000000000000" pitchFamily="50" charset="-128"/>
              <a:ea typeface="游ゴシック" panose="020B0400000000000000" pitchFamily="50" charset="-128"/>
            </a:endParaRPr>
          </a:p>
          <a:p>
            <a:endParaRPr kumimoji="1" lang="en-US" altLang="ja-JP" sz="1050" dirty="0">
              <a:solidFill>
                <a:schemeClr val="tx1"/>
              </a:solidFill>
              <a:latin typeface="游ゴシック" panose="020B0400000000000000" pitchFamily="50" charset="-128"/>
              <a:ea typeface="游ゴシック" panose="020B0400000000000000" pitchFamily="50" charset="-128"/>
            </a:endParaRPr>
          </a:p>
          <a:p>
            <a:r>
              <a:rPr kumimoji="1"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30" name="正方形/長方形 29">
            <a:extLst>
              <a:ext uri="{FF2B5EF4-FFF2-40B4-BE49-F238E27FC236}">
                <a16:creationId xmlns:a16="http://schemas.microsoft.com/office/drawing/2014/main" id="{60B6CAE7-24B2-4420-B843-54A73793BF73}"/>
              </a:ext>
            </a:extLst>
          </p:cNvPr>
          <p:cNvSpPr/>
          <p:nvPr/>
        </p:nvSpPr>
        <p:spPr>
          <a:xfrm>
            <a:off x="3620851" y="5344820"/>
            <a:ext cx="2742181" cy="1000644"/>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lang="ja-JP" altLang="en-US" sz="1050" dirty="0">
                <a:solidFill>
                  <a:schemeClr val="tx1"/>
                </a:solidFill>
                <a:latin typeface="游ゴシック" panose="020B0400000000000000" pitchFamily="50" charset="-128"/>
                <a:ea typeface="游ゴシック" panose="020B0400000000000000" pitchFamily="50" charset="-128"/>
              </a:rPr>
              <a:t>団体・機関名</a:t>
            </a:r>
            <a:endParaRPr lang="en-US" altLang="ja-JP" sz="1050" dirty="0">
              <a:solidFill>
                <a:schemeClr val="tx1"/>
              </a:solidFill>
              <a:latin typeface="游ゴシック" panose="020B0400000000000000" pitchFamily="50" charset="-128"/>
              <a:ea typeface="游ゴシック" panose="020B0400000000000000" pitchFamily="50" charset="-128"/>
            </a:endParaRPr>
          </a:p>
          <a:p>
            <a:endParaRPr lang="en-US" altLang="ja-JP" sz="1050" dirty="0">
              <a:solidFill>
                <a:schemeClr val="tx1"/>
              </a:solidFill>
              <a:latin typeface="游ゴシック" panose="020B0400000000000000" pitchFamily="50" charset="-128"/>
              <a:ea typeface="游ゴシック" panose="020B0400000000000000" pitchFamily="50" charset="-128"/>
            </a:endParaRPr>
          </a:p>
          <a:p>
            <a:endParaRPr lang="en-US" altLang="ja-JP" sz="1050" dirty="0">
              <a:solidFill>
                <a:schemeClr val="tx1"/>
              </a:solidFill>
              <a:latin typeface="游ゴシック" panose="020B0400000000000000" pitchFamily="50" charset="-128"/>
              <a:ea typeface="游ゴシック" panose="020B0400000000000000" pitchFamily="50" charset="-128"/>
            </a:endParaRPr>
          </a:p>
          <a:p>
            <a:r>
              <a:rPr lang="ja-JP" altLang="en-US" sz="1050" dirty="0">
                <a:solidFill>
                  <a:schemeClr val="tx1"/>
                </a:solidFill>
                <a:latin typeface="游ゴシック" panose="020B0400000000000000" pitchFamily="50" charset="-128"/>
                <a:ea typeface="游ゴシック" panose="020B0400000000000000" pitchFamily="50" charset="-128"/>
              </a:rPr>
              <a:t>連絡先</a:t>
            </a:r>
          </a:p>
        </p:txBody>
      </p:sp>
      <p:sp>
        <p:nvSpPr>
          <p:cNvPr id="24" name="四角形: 角を丸くする 23">
            <a:extLst>
              <a:ext uri="{FF2B5EF4-FFF2-40B4-BE49-F238E27FC236}">
                <a16:creationId xmlns:a16="http://schemas.microsoft.com/office/drawing/2014/main" id="{7782457F-B20E-4719-AF40-9C58177BD8DD}"/>
              </a:ext>
            </a:extLst>
          </p:cNvPr>
          <p:cNvSpPr/>
          <p:nvPr/>
        </p:nvSpPr>
        <p:spPr>
          <a:xfrm>
            <a:off x="6605869" y="5236749"/>
            <a:ext cx="2964190" cy="1260000"/>
          </a:xfrm>
          <a:prstGeom prst="roundRect">
            <a:avLst/>
          </a:prstGeom>
          <a:solidFill>
            <a:schemeClr val="accent5">
              <a:lumMod val="20000"/>
              <a:lumOff val="80000"/>
            </a:schemeClr>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t" anchorCtr="0" forceAA="0" compatLnSpc="1">
            <a:prstTxWarp prst="textNoShape">
              <a:avLst/>
            </a:prstTxWarp>
            <a:noAutofit/>
          </a:bodyPr>
          <a:lstStyle/>
          <a:p>
            <a:pPr algn="ctr"/>
            <a:endParaRPr kumimoji="1"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32" name="正方形/長方形 31">
            <a:extLst>
              <a:ext uri="{FF2B5EF4-FFF2-40B4-BE49-F238E27FC236}">
                <a16:creationId xmlns:a16="http://schemas.microsoft.com/office/drawing/2014/main" id="{F31C91DE-8D43-47B6-8605-937B7B097C67}"/>
              </a:ext>
            </a:extLst>
          </p:cNvPr>
          <p:cNvSpPr/>
          <p:nvPr/>
        </p:nvSpPr>
        <p:spPr>
          <a:xfrm>
            <a:off x="6718886" y="5388233"/>
            <a:ext cx="2742181" cy="1000644"/>
          </a:xfrm>
          <a:prstGeom prst="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r>
              <a:rPr lang="ja-JP" altLang="en-US" sz="1050" dirty="0">
                <a:solidFill>
                  <a:schemeClr val="tx1"/>
                </a:solidFill>
                <a:latin typeface="游ゴシック" panose="020B0400000000000000" pitchFamily="50" charset="-128"/>
                <a:ea typeface="游ゴシック" panose="020B0400000000000000" pitchFamily="50" charset="-128"/>
              </a:rPr>
              <a:t>団体・機関名</a:t>
            </a:r>
            <a:endParaRPr lang="en-US" altLang="ja-JP" sz="1050" dirty="0">
              <a:solidFill>
                <a:schemeClr val="tx1"/>
              </a:solidFill>
              <a:latin typeface="游ゴシック" panose="020B0400000000000000" pitchFamily="50" charset="-128"/>
              <a:ea typeface="游ゴシック" panose="020B0400000000000000" pitchFamily="50" charset="-128"/>
            </a:endParaRPr>
          </a:p>
          <a:p>
            <a:endParaRPr lang="en-US" altLang="ja-JP" sz="1050" dirty="0">
              <a:solidFill>
                <a:schemeClr val="tx1"/>
              </a:solidFill>
              <a:latin typeface="游ゴシック" panose="020B0400000000000000" pitchFamily="50" charset="-128"/>
              <a:ea typeface="游ゴシック" panose="020B0400000000000000" pitchFamily="50" charset="-128"/>
            </a:endParaRPr>
          </a:p>
          <a:p>
            <a:endParaRPr lang="en-US" altLang="ja-JP" sz="1050" dirty="0">
              <a:solidFill>
                <a:schemeClr val="tx1"/>
              </a:solidFill>
              <a:latin typeface="游ゴシック" panose="020B0400000000000000" pitchFamily="50" charset="-128"/>
              <a:ea typeface="游ゴシック" panose="020B0400000000000000" pitchFamily="50" charset="-128"/>
            </a:endParaRPr>
          </a:p>
          <a:p>
            <a:r>
              <a:rPr lang="ja-JP" altLang="en-US" sz="1050" dirty="0">
                <a:solidFill>
                  <a:schemeClr val="tx1"/>
                </a:solidFill>
                <a:latin typeface="游ゴシック" panose="020B0400000000000000" pitchFamily="50" charset="-128"/>
                <a:ea typeface="游ゴシック" panose="020B0400000000000000" pitchFamily="50" charset="-128"/>
              </a:rPr>
              <a:t>連絡先</a:t>
            </a:r>
          </a:p>
        </p:txBody>
      </p:sp>
    </p:spTree>
    <p:extLst>
      <p:ext uri="{BB962C8B-B14F-4D97-AF65-F5344CB8AC3E}">
        <p14:creationId xmlns:p14="http://schemas.microsoft.com/office/powerpoint/2010/main" val="119116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br>
              <a:rPr lang="en-US" altLang="ja-JP" dirty="0">
                <a:latin typeface="游ゴシック" panose="020B0400000000000000" pitchFamily="50" charset="-128"/>
                <a:ea typeface="游ゴシック" panose="020B0400000000000000" pitchFamily="50" charset="-128"/>
              </a:rPr>
            </a:b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相談窓口の情報</a:t>
            </a:r>
          </a:p>
        </p:txBody>
      </p:sp>
      <p:sp>
        <p:nvSpPr>
          <p:cNvPr id="25" name="正方形/長方形 24">
            <a:extLst>
              <a:ext uri="{FF2B5EF4-FFF2-40B4-BE49-F238E27FC236}">
                <a16:creationId xmlns:a16="http://schemas.microsoft.com/office/drawing/2014/main" id="{86CB7113-AF54-42BD-805F-5F53DFB186D4}"/>
              </a:ext>
            </a:extLst>
          </p:cNvPr>
          <p:cNvSpPr/>
          <p:nvPr/>
        </p:nvSpPr>
        <p:spPr>
          <a:xfrm>
            <a:off x="662078" y="980728"/>
            <a:ext cx="8652975" cy="1674558"/>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総合労働相談コーナー</a:t>
            </a:r>
            <a:endParaRPr lang="en-US" altLang="ja-JP" sz="1800" b="1" dirty="0">
              <a:solidFill>
                <a:schemeClr val="tx1"/>
              </a:solidFill>
              <a:latin typeface="游ゴシック" panose="020B0400000000000000" pitchFamily="50" charset="-128"/>
              <a:ea typeface="游ゴシック" panose="020B0400000000000000" pitchFamily="50" charset="-128"/>
            </a:endParaRPr>
          </a:p>
          <a:p>
            <a:endParaRPr lang="en-US" altLang="ja-JP" sz="12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厚生労働省が設置する労働関連の相談窓口。</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労働相談の受付のほかに「助言・指導」や「あっせん」を案内。</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各都道府県労働局、全国の労働基準監督署内などの</a:t>
            </a:r>
            <a:r>
              <a:rPr lang="en-US" altLang="ja-JP" sz="1600" dirty="0">
                <a:solidFill>
                  <a:schemeClr val="tx1"/>
                </a:solidFill>
                <a:latin typeface="游ゴシック" panose="020B0400000000000000" pitchFamily="50" charset="-128"/>
                <a:ea typeface="游ゴシック" panose="020B0400000000000000" pitchFamily="50" charset="-128"/>
              </a:rPr>
              <a:t>380</a:t>
            </a:r>
            <a:r>
              <a:rPr lang="ja-JP" altLang="en-US" sz="1600" dirty="0">
                <a:solidFill>
                  <a:schemeClr val="tx1"/>
                </a:solidFill>
                <a:latin typeface="游ゴシック" panose="020B0400000000000000" pitchFamily="50" charset="-128"/>
                <a:ea typeface="游ゴシック" panose="020B0400000000000000" pitchFamily="50" charset="-128"/>
              </a:rPr>
              <a:t>か所に設置。</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200" dirty="0">
                <a:solidFill>
                  <a:schemeClr val="tx1"/>
                </a:solidFill>
                <a:latin typeface="游ゴシック" panose="020B0400000000000000" pitchFamily="50" charset="-128"/>
                <a:ea typeface="游ゴシック" panose="020B0400000000000000" pitchFamily="50" charset="-128"/>
              </a:rPr>
              <a:t>（</a:t>
            </a:r>
            <a:r>
              <a:rPr lang="en-US" altLang="ja-JP" sz="1200" dirty="0">
                <a:solidFill>
                  <a:schemeClr val="tx1"/>
                </a:solidFill>
                <a:latin typeface="游ゴシック" panose="020B0400000000000000" pitchFamily="50" charset="-128"/>
                <a:ea typeface="游ゴシック" panose="020B0400000000000000" pitchFamily="50" charset="-128"/>
              </a:rPr>
              <a:t>https://www.mhlw.go.jp/general/seido/chihou/kaiketu/soudan.html</a:t>
            </a:r>
            <a:r>
              <a:rPr lang="ja-JP" altLang="en-US" sz="1200" dirty="0">
                <a:solidFill>
                  <a:schemeClr val="tx1"/>
                </a:solidFill>
                <a:latin typeface="游ゴシック" panose="020B0400000000000000" pitchFamily="50" charset="-128"/>
                <a:ea typeface="游ゴシック" panose="020B0400000000000000" pitchFamily="50" charset="-128"/>
              </a:rPr>
              <a:t>）</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0042CBBA-E7A3-4479-9DCB-AF8323CD371C}"/>
              </a:ext>
            </a:extLst>
          </p:cNvPr>
          <p:cNvSpPr/>
          <p:nvPr/>
        </p:nvSpPr>
        <p:spPr>
          <a:xfrm>
            <a:off x="662078" y="2906570"/>
            <a:ext cx="8652975" cy="1674558"/>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みんなの人権</a:t>
            </a:r>
            <a:r>
              <a:rPr lang="en-US" altLang="ja-JP" sz="1800" b="1" dirty="0">
                <a:solidFill>
                  <a:schemeClr val="tx1"/>
                </a:solidFill>
                <a:latin typeface="游ゴシック" panose="020B0400000000000000" pitchFamily="50" charset="-128"/>
                <a:ea typeface="游ゴシック" panose="020B0400000000000000" pitchFamily="50" charset="-128"/>
              </a:rPr>
              <a:t>110</a:t>
            </a:r>
            <a:r>
              <a:rPr lang="ja-JP" altLang="en-US" sz="1800" b="1" dirty="0">
                <a:solidFill>
                  <a:schemeClr val="tx1"/>
                </a:solidFill>
                <a:latin typeface="游ゴシック" panose="020B0400000000000000" pitchFamily="50" charset="-128"/>
                <a:ea typeface="游ゴシック" panose="020B0400000000000000" pitchFamily="50" charset="-128"/>
              </a:rPr>
              <a:t>番（全国共通人権相談ダイヤル　 </a:t>
            </a:r>
            <a:r>
              <a:rPr lang="en-US" altLang="ja-JP" sz="1800" b="1" dirty="0">
                <a:solidFill>
                  <a:schemeClr val="tx1"/>
                </a:solidFill>
                <a:latin typeface="游ゴシック" panose="020B0400000000000000" pitchFamily="50" charset="-128"/>
                <a:ea typeface="游ゴシック" panose="020B0400000000000000" pitchFamily="50" charset="-128"/>
              </a:rPr>
              <a:t>0570-003-110 </a:t>
            </a:r>
            <a:r>
              <a:rPr lang="ja-JP" altLang="en-US" sz="1800" b="1" dirty="0">
                <a:solidFill>
                  <a:schemeClr val="tx1"/>
                </a:solidFill>
                <a:latin typeface="游ゴシック" panose="020B0400000000000000" pitchFamily="50" charset="-128"/>
                <a:ea typeface="游ゴシック" panose="020B0400000000000000" pitchFamily="50" charset="-128"/>
              </a:rPr>
              <a:t>）</a:t>
            </a:r>
            <a:endParaRPr lang="en-US" altLang="ja-JP" sz="1800" b="1" dirty="0">
              <a:solidFill>
                <a:schemeClr val="tx1"/>
              </a:solidFill>
              <a:latin typeface="游ゴシック" panose="020B0400000000000000" pitchFamily="50" charset="-128"/>
              <a:ea typeface="游ゴシック" panose="020B0400000000000000" pitchFamily="50" charset="-128"/>
            </a:endParaRPr>
          </a:p>
          <a:p>
            <a:endParaRPr lang="en-US" altLang="ja-JP" sz="12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法務省が設置する人権問題に関わる相談窓口。</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電話をかけた場所から最寄りの法務局・地方法務局に繋がり、法務局職員もしくは人権擁護委員が対応。</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200" dirty="0">
                <a:solidFill>
                  <a:schemeClr val="tx1"/>
                </a:solidFill>
                <a:latin typeface="游ゴシック" panose="020B0400000000000000" pitchFamily="50" charset="-128"/>
                <a:ea typeface="游ゴシック" panose="020B0400000000000000" pitchFamily="50" charset="-128"/>
              </a:rPr>
              <a:t>（</a:t>
            </a:r>
            <a:r>
              <a:rPr lang="en-US" altLang="ja-JP" sz="1200" dirty="0">
                <a:solidFill>
                  <a:schemeClr val="tx1"/>
                </a:solidFill>
                <a:latin typeface="游ゴシック" panose="020B0400000000000000" pitchFamily="50" charset="-128"/>
                <a:ea typeface="游ゴシック" panose="020B0400000000000000" pitchFamily="50" charset="-128"/>
              </a:rPr>
              <a:t>http://www.moj.go.jp/JINKEN/jinken20.html</a:t>
            </a:r>
            <a:r>
              <a:rPr lang="ja-JP" altLang="en-US" sz="1200" dirty="0">
                <a:solidFill>
                  <a:schemeClr val="tx1"/>
                </a:solidFill>
                <a:latin typeface="游ゴシック" panose="020B0400000000000000" pitchFamily="50" charset="-128"/>
                <a:ea typeface="游ゴシック" panose="020B0400000000000000" pitchFamily="50" charset="-128"/>
              </a:rPr>
              <a:t>）</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pic>
        <p:nvPicPr>
          <p:cNvPr id="5" name="グラフィックス 4" descr="受話器">
            <a:extLst>
              <a:ext uri="{FF2B5EF4-FFF2-40B4-BE49-F238E27FC236}">
                <a16:creationId xmlns:a16="http://schemas.microsoft.com/office/drawing/2014/main" id="{1F95CD75-12B3-4C16-BAE8-F43631C99F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7136" y="3093023"/>
            <a:ext cx="216000" cy="216000"/>
          </a:xfrm>
          <a:prstGeom prst="rect">
            <a:avLst/>
          </a:prstGeom>
        </p:spPr>
      </p:pic>
      <p:sp>
        <p:nvSpPr>
          <p:cNvPr id="41" name="正方形/長方形 40">
            <a:extLst>
              <a:ext uri="{FF2B5EF4-FFF2-40B4-BE49-F238E27FC236}">
                <a16:creationId xmlns:a16="http://schemas.microsoft.com/office/drawing/2014/main" id="{A14F6651-2B7C-45D1-B653-C20216E2AC79}"/>
              </a:ext>
            </a:extLst>
          </p:cNvPr>
          <p:cNvSpPr/>
          <p:nvPr/>
        </p:nvSpPr>
        <p:spPr>
          <a:xfrm>
            <a:off x="641940" y="4832412"/>
            <a:ext cx="8652975" cy="1674558"/>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a:t>
            </a:r>
            <a:r>
              <a:rPr lang="zh-TW" altLang="en-US" sz="1800" b="1" dirty="0">
                <a:solidFill>
                  <a:schemeClr val="tx1"/>
                </a:solidFill>
                <a:latin typeface="游ゴシック" panose="020B0400000000000000" pitchFamily="50" charset="-128"/>
                <a:ea typeface="游ゴシック" panose="020B0400000000000000" pitchFamily="50" charset="-128"/>
              </a:rPr>
              <a:t>警察相談専用電話 </a:t>
            </a:r>
            <a:r>
              <a:rPr lang="ja-JP" altLang="en-US" sz="1800" b="1" dirty="0">
                <a:solidFill>
                  <a:schemeClr val="tx1"/>
                </a:solidFill>
                <a:latin typeface="游ゴシック" panose="020B0400000000000000" pitchFamily="50" charset="-128"/>
                <a:ea typeface="游ゴシック" panose="020B0400000000000000" pitchFamily="50" charset="-128"/>
              </a:rPr>
              <a:t>　</a:t>
            </a:r>
            <a:r>
              <a:rPr lang="zh-TW" altLang="en-US" sz="1800" b="1" dirty="0">
                <a:solidFill>
                  <a:schemeClr val="tx1"/>
                </a:solidFill>
                <a:latin typeface="游ゴシック" panose="020B0400000000000000" pitchFamily="50" charset="-128"/>
                <a:ea typeface="游ゴシック" panose="020B0400000000000000" pitchFamily="50" charset="-128"/>
              </a:rPr>
              <a:t>＃</a:t>
            </a:r>
            <a:r>
              <a:rPr lang="en-US" altLang="zh-TW" sz="1800" b="1" dirty="0">
                <a:solidFill>
                  <a:schemeClr val="tx1"/>
                </a:solidFill>
                <a:latin typeface="游ゴシック" panose="020B0400000000000000" pitchFamily="50" charset="-128"/>
                <a:ea typeface="游ゴシック" panose="020B0400000000000000" pitchFamily="50" charset="-128"/>
              </a:rPr>
              <a:t>9110</a:t>
            </a:r>
            <a:endParaRPr lang="en-US" altLang="ja-JP" sz="1800" b="1" dirty="0">
              <a:solidFill>
                <a:schemeClr val="tx1"/>
              </a:solidFill>
              <a:latin typeface="游ゴシック" panose="020B0400000000000000" pitchFamily="50" charset="-128"/>
              <a:ea typeface="游ゴシック" panose="020B0400000000000000" pitchFamily="50" charset="-128"/>
            </a:endParaRPr>
          </a:p>
          <a:p>
            <a:endParaRPr lang="en-US" altLang="ja-JP" sz="12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犯罪や事故の発生には至っていないが警察に相談したいことを受け付ける相談窓口。</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600" dirty="0">
                <a:solidFill>
                  <a:schemeClr val="tx1"/>
                </a:solidFill>
                <a:latin typeface="游ゴシック" panose="020B0400000000000000" pitchFamily="50" charset="-128"/>
                <a:ea typeface="游ゴシック" panose="020B0400000000000000" pitchFamily="50" charset="-128"/>
              </a:rPr>
              <a:t>電話をかけた地域を管轄する警察本部などの相談窓口につながり、相談業務を専門に担当する「警察安全相談員」などの職員が対応。</a:t>
            </a:r>
            <a:endParaRPr lang="en-US" altLang="ja-JP" sz="1600" dirty="0">
              <a:solidFill>
                <a:schemeClr val="tx1"/>
              </a:solidFill>
              <a:latin typeface="游ゴシック" panose="020B0400000000000000" pitchFamily="50" charset="-128"/>
              <a:ea typeface="游ゴシック" panose="020B0400000000000000" pitchFamily="50" charset="-128"/>
            </a:endParaRPr>
          </a:p>
          <a:p>
            <a:r>
              <a:rPr lang="ja-JP" altLang="en-US" sz="1200" dirty="0">
                <a:solidFill>
                  <a:schemeClr val="tx1"/>
                </a:solidFill>
                <a:latin typeface="游ゴシック" panose="020B0400000000000000" pitchFamily="50" charset="-128"/>
                <a:ea typeface="游ゴシック" panose="020B0400000000000000" pitchFamily="50" charset="-128"/>
              </a:rPr>
              <a:t>（</a:t>
            </a:r>
            <a:r>
              <a:rPr lang="en-US" altLang="ja-JP" sz="1200" dirty="0">
                <a:solidFill>
                  <a:schemeClr val="tx1"/>
                </a:solidFill>
                <a:latin typeface="游ゴシック" panose="020B0400000000000000" pitchFamily="50" charset="-128"/>
                <a:ea typeface="游ゴシック" panose="020B0400000000000000" pitchFamily="50" charset="-128"/>
              </a:rPr>
              <a:t>https://www.gov-online.go.jp/useful/article/201309/3.html</a:t>
            </a:r>
            <a:r>
              <a:rPr lang="ja-JP" altLang="en-US" sz="1200" dirty="0">
                <a:solidFill>
                  <a:schemeClr val="tx1"/>
                </a:solidFill>
                <a:latin typeface="游ゴシック" panose="020B0400000000000000" pitchFamily="50" charset="-128"/>
                <a:ea typeface="游ゴシック" panose="020B0400000000000000" pitchFamily="50" charset="-128"/>
              </a:rPr>
              <a:t>）</a:t>
            </a:r>
          </a:p>
        </p:txBody>
      </p:sp>
      <p:pic>
        <p:nvPicPr>
          <p:cNvPr id="13" name="グラフィックス 12" descr="受話器">
            <a:extLst>
              <a:ext uri="{FF2B5EF4-FFF2-40B4-BE49-F238E27FC236}">
                <a16:creationId xmlns:a16="http://schemas.microsoft.com/office/drawing/2014/main" id="{639D6A87-9368-4CD1-A596-692F8E2906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0792" y="5018865"/>
            <a:ext cx="216000" cy="216000"/>
          </a:xfrm>
          <a:prstGeom prst="rect">
            <a:avLst/>
          </a:prstGeom>
        </p:spPr>
      </p:pic>
      <p:grpSp>
        <p:nvGrpSpPr>
          <p:cNvPr id="14" name="グループ化 13">
            <a:extLst>
              <a:ext uri="{FF2B5EF4-FFF2-40B4-BE49-F238E27FC236}">
                <a16:creationId xmlns:a16="http://schemas.microsoft.com/office/drawing/2014/main" id="{DDCC3A95-4533-4368-9B7B-407A64051D15}"/>
              </a:ext>
            </a:extLst>
          </p:cNvPr>
          <p:cNvGrpSpPr/>
          <p:nvPr/>
        </p:nvGrpSpPr>
        <p:grpSpPr>
          <a:xfrm rot="20021131">
            <a:off x="533773" y="941186"/>
            <a:ext cx="288000" cy="399728"/>
            <a:chOff x="137453" y="2363570"/>
            <a:chExt cx="288000" cy="399728"/>
          </a:xfrm>
        </p:grpSpPr>
        <p:cxnSp>
          <p:nvCxnSpPr>
            <p:cNvPr id="8" name="直線コネクタ 7">
              <a:extLst>
                <a:ext uri="{FF2B5EF4-FFF2-40B4-BE49-F238E27FC236}">
                  <a16:creationId xmlns:a16="http://schemas.microsoft.com/office/drawing/2014/main" id="{467B19F4-B94F-4108-90C1-5C7B010CE07E}"/>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542C6C41-44A2-4C7A-96E3-207F6208863F}"/>
                </a:ext>
              </a:extLst>
            </p:cNvPr>
            <p:cNvSpPr/>
            <p:nvPr/>
          </p:nvSpPr>
          <p:spPr>
            <a:xfrm>
              <a:off x="137453" y="2363570"/>
              <a:ext cx="288000" cy="288000"/>
            </a:xfrm>
            <a:prstGeom prst="ellipse">
              <a:avLst/>
            </a:prstGeom>
            <a:solidFill>
              <a:schemeClr val="accent6">
                <a:lumMod val="60000"/>
                <a:lumOff val="40000"/>
              </a:schemeClr>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23" name="グループ化 22">
            <a:extLst>
              <a:ext uri="{FF2B5EF4-FFF2-40B4-BE49-F238E27FC236}">
                <a16:creationId xmlns:a16="http://schemas.microsoft.com/office/drawing/2014/main" id="{5AE72288-A667-42B5-BDD1-64A9048D0D73}"/>
              </a:ext>
            </a:extLst>
          </p:cNvPr>
          <p:cNvGrpSpPr/>
          <p:nvPr/>
        </p:nvGrpSpPr>
        <p:grpSpPr>
          <a:xfrm rot="20021131">
            <a:off x="542385" y="2842132"/>
            <a:ext cx="288000" cy="399728"/>
            <a:chOff x="137453" y="2363570"/>
            <a:chExt cx="288000" cy="399728"/>
          </a:xfrm>
        </p:grpSpPr>
        <p:cxnSp>
          <p:nvCxnSpPr>
            <p:cNvPr id="24" name="直線コネクタ 23">
              <a:extLst>
                <a:ext uri="{FF2B5EF4-FFF2-40B4-BE49-F238E27FC236}">
                  <a16:creationId xmlns:a16="http://schemas.microsoft.com/office/drawing/2014/main" id="{53A699A2-2073-4F04-A1CA-4F9BAE2382A8}"/>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楕円 25">
              <a:extLst>
                <a:ext uri="{FF2B5EF4-FFF2-40B4-BE49-F238E27FC236}">
                  <a16:creationId xmlns:a16="http://schemas.microsoft.com/office/drawing/2014/main" id="{16119FE4-1E4F-4D9E-8AE4-C10E254F1707}"/>
                </a:ext>
              </a:extLst>
            </p:cNvPr>
            <p:cNvSpPr/>
            <p:nvPr/>
          </p:nvSpPr>
          <p:spPr>
            <a:xfrm>
              <a:off x="137453" y="2363570"/>
              <a:ext cx="288000" cy="288000"/>
            </a:xfrm>
            <a:prstGeom prst="ellipse">
              <a:avLst/>
            </a:prstGeom>
            <a:solidFill>
              <a:schemeClr val="accent6">
                <a:lumMod val="60000"/>
                <a:lumOff val="40000"/>
              </a:schemeClr>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27" name="グループ化 26">
            <a:extLst>
              <a:ext uri="{FF2B5EF4-FFF2-40B4-BE49-F238E27FC236}">
                <a16:creationId xmlns:a16="http://schemas.microsoft.com/office/drawing/2014/main" id="{0E546EF5-DBBF-4C27-B067-13DAFE0A7311}"/>
              </a:ext>
            </a:extLst>
          </p:cNvPr>
          <p:cNvGrpSpPr/>
          <p:nvPr/>
        </p:nvGrpSpPr>
        <p:grpSpPr>
          <a:xfrm rot="20021131">
            <a:off x="542386" y="4768268"/>
            <a:ext cx="288000" cy="399728"/>
            <a:chOff x="137453" y="2363570"/>
            <a:chExt cx="288000" cy="399728"/>
          </a:xfrm>
        </p:grpSpPr>
        <p:cxnSp>
          <p:nvCxnSpPr>
            <p:cNvPr id="28" name="直線コネクタ 27">
              <a:extLst>
                <a:ext uri="{FF2B5EF4-FFF2-40B4-BE49-F238E27FC236}">
                  <a16:creationId xmlns:a16="http://schemas.microsoft.com/office/drawing/2014/main" id="{2F753886-E601-4129-81D7-6E1232217C1C}"/>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9DD99B2E-604E-48D1-B044-A7ED6BC7673B}"/>
                </a:ext>
              </a:extLst>
            </p:cNvPr>
            <p:cNvSpPr/>
            <p:nvPr/>
          </p:nvSpPr>
          <p:spPr>
            <a:xfrm>
              <a:off x="137453" y="2363570"/>
              <a:ext cx="288000" cy="288000"/>
            </a:xfrm>
            <a:prstGeom prst="ellipse">
              <a:avLst/>
            </a:prstGeom>
            <a:solidFill>
              <a:schemeClr val="accent6">
                <a:lumMod val="60000"/>
                <a:lumOff val="40000"/>
              </a:schemeClr>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spTree>
    <p:extLst>
      <p:ext uri="{BB962C8B-B14F-4D97-AF65-F5344CB8AC3E}">
        <p14:creationId xmlns:p14="http://schemas.microsoft.com/office/powerpoint/2010/main" val="3190091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br>
              <a:rPr lang="en-US" altLang="ja-JP" dirty="0">
                <a:latin typeface="游ゴシック" panose="020B0400000000000000" pitchFamily="50" charset="-128"/>
                <a:ea typeface="游ゴシック" panose="020B0400000000000000" pitchFamily="50" charset="-128"/>
              </a:rPr>
            </a:b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業界団体等への相談</a:t>
            </a:r>
          </a:p>
        </p:txBody>
      </p:sp>
      <p:grpSp>
        <p:nvGrpSpPr>
          <p:cNvPr id="18" name="グループ化 17">
            <a:extLst>
              <a:ext uri="{FF2B5EF4-FFF2-40B4-BE49-F238E27FC236}">
                <a16:creationId xmlns:a16="http://schemas.microsoft.com/office/drawing/2014/main" id="{50A5252B-4328-47AC-A4F4-18D220AC816A}"/>
              </a:ext>
            </a:extLst>
          </p:cNvPr>
          <p:cNvGrpSpPr/>
          <p:nvPr/>
        </p:nvGrpSpPr>
        <p:grpSpPr>
          <a:xfrm>
            <a:off x="2144688" y="980727"/>
            <a:ext cx="7257572" cy="1811011"/>
            <a:chOff x="2144688" y="980727"/>
            <a:chExt cx="7257572" cy="1811011"/>
          </a:xfrm>
        </p:grpSpPr>
        <p:sp>
          <p:nvSpPr>
            <p:cNvPr id="17" name="吹き出し: 角を丸めた四角形 16">
              <a:extLst>
                <a:ext uri="{FF2B5EF4-FFF2-40B4-BE49-F238E27FC236}">
                  <a16:creationId xmlns:a16="http://schemas.microsoft.com/office/drawing/2014/main" id="{B9F11081-B2A2-449B-ADD4-B8243383C73F}"/>
                </a:ext>
              </a:extLst>
            </p:cNvPr>
            <p:cNvSpPr/>
            <p:nvPr/>
          </p:nvSpPr>
          <p:spPr>
            <a:xfrm>
              <a:off x="2144688" y="980727"/>
              <a:ext cx="7257572" cy="1811011"/>
            </a:xfrm>
            <a:prstGeom prst="wedgeRoundRectCallout">
              <a:avLst>
                <a:gd name="adj1" fmla="val -55564"/>
                <a:gd name="adj2" fmla="val -17907"/>
                <a:gd name="adj3" fmla="val 16667"/>
              </a:avLst>
            </a:prstGeom>
            <a:solidFill>
              <a:schemeClr val="accent5">
                <a:lumMod val="20000"/>
                <a:lumOff val="80000"/>
              </a:schemeClr>
            </a:solid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36000" bIns="0" numCol="1" spcCol="0" rtlCol="0" fromWordArt="0" anchor="ctr" anchorCtr="0" forceAA="0" compatLnSpc="1">
              <a:prstTxWarp prst="textNoShape">
                <a:avLst/>
              </a:prstTxWarp>
              <a:noAutofit/>
            </a:bodyPr>
            <a:lstStyle/>
            <a:p>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40C7EB2B-484B-4C29-ACF1-98075485BFBC}"/>
                </a:ext>
              </a:extLst>
            </p:cNvPr>
            <p:cNvSpPr/>
            <p:nvPr/>
          </p:nvSpPr>
          <p:spPr>
            <a:xfrm>
              <a:off x="2360712" y="1385481"/>
              <a:ext cx="7041548" cy="1323439"/>
            </a:xfrm>
            <a:prstGeom prst="rect">
              <a:avLst/>
            </a:prstGeom>
          </p:spPr>
          <p:txBody>
            <a:bodyPr wrap="square">
              <a:spAutoFit/>
            </a:bodyPr>
            <a:lstStyle/>
            <a:p>
              <a:r>
                <a:rPr lang="ja-JP" altLang="en-US" sz="1600" dirty="0">
                  <a:latin typeface="游ゴシック" panose="020B0400000000000000" pitchFamily="50" charset="-128"/>
                  <a:ea typeface="游ゴシック" panose="020B0400000000000000" pitchFamily="50" charset="-128"/>
                </a:rPr>
                <a:t>小規模の施設・事業所だから他に頼れる人がいない</a:t>
              </a:r>
              <a:r>
                <a:rPr lang="en-US" altLang="ja-JP" sz="1600" dirty="0">
                  <a:latin typeface="游ゴシック" panose="020B0400000000000000" pitchFamily="50" charset="-128"/>
                  <a:ea typeface="游ゴシック" panose="020B0400000000000000" pitchFamily="50" charset="-128"/>
                </a:rPr>
                <a:t>…</a:t>
              </a:r>
            </a:p>
            <a:p>
              <a:r>
                <a:rPr lang="ja-JP" altLang="en-US" sz="1600" dirty="0">
                  <a:latin typeface="游ゴシック" panose="020B0400000000000000" pitchFamily="50" charset="-128"/>
                  <a:ea typeface="游ゴシック" panose="020B0400000000000000" pitchFamily="50" charset="-128"/>
                </a:rPr>
                <a:t>問題が発生したら、管理者である自分がいつも一人で全て対応しないと</a:t>
              </a:r>
              <a:br>
                <a:rPr lang="en-US" altLang="ja-JP" sz="1600" dirty="0">
                  <a:latin typeface="游ゴシック" panose="020B0400000000000000" pitchFamily="50" charset="-128"/>
                  <a:ea typeface="游ゴシック" panose="020B0400000000000000" pitchFamily="50" charset="-128"/>
                </a:rPr>
              </a:br>
              <a:r>
                <a:rPr lang="ja-JP" altLang="en-US" sz="1600" dirty="0">
                  <a:latin typeface="游ゴシック" panose="020B0400000000000000" pitchFamily="50" charset="-128"/>
                  <a:ea typeface="游ゴシック" panose="020B0400000000000000" pitchFamily="50" charset="-128"/>
                </a:rPr>
                <a:t>いけない</a:t>
              </a:r>
              <a:r>
                <a:rPr lang="en-US" altLang="ja-JP" sz="1600" dirty="0">
                  <a:latin typeface="游ゴシック" panose="020B0400000000000000" pitchFamily="50" charset="-128"/>
                  <a:ea typeface="游ゴシック" panose="020B0400000000000000" pitchFamily="50" charset="-128"/>
                </a:rPr>
                <a:t>…</a:t>
              </a:r>
            </a:p>
            <a:p>
              <a:r>
                <a:rPr lang="ja-JP" altLang="en-US" sz="1600" dirty="0">
                  <a:latin typeface="游ゴシック" panose="020B0400000000000000" pitchFamily="50" charset="-128"/>
                  <a:ea typeface="游ゴシック" panose="020B0400000000000000" pitchFamily="50" charset="-128"/>
                </a:rPr>
                <a:t>自分だけでは対応が難しいから、地域の介護職の会議で相談したいけど、</a:t>
              </a:r>
              <a:br>
                <a:rPr lang="en-US" altLang="ja-JP" sz="1600" dirty="0">
                  <a:latin typeface="游ゴシック" panose="020B0400000000000000" pitchFamily="50" charset="-128"/>
                  <a:ea typeface="游ゴシック" panose="020B0400000000000000" pitchFamily="50" charset="-128"/>
                </a:rPr>
              </a:br>
              <a:r>
                <a:rPr lang="ja-JP" altLang="en-US" sz="1600" dirty="0">
                  <a:latin typeface="游ゴシック" panose="020B0400000000000000" pitchFamily="50" charset="-128"/>
                  <a:ea typeface="游ゴシック" panose="020B0400000000000000" pitchFamily="50" charset="-128"/>
                </a:rPr>
                <a:t>次回の開催日がまだまだ先だな</a:t>
              </a:r>
              <a:r>
                <a:rPr lang="en-US" altLang="ja-JP" sz="1600" dirty="0">
                  <a:latin typeface="游ゴシック" panose="020B0400000000000000" pitchFamily="50" charset="-128"/>
                  <a:ea typeface="游ゴシック" panose="020B0400000000000000" pitchFamily="50" charset="-128"/>
                </a:rPr>
                <a:t>…</a:t>
              </a:r>
              <a:endParaRPr lang="ja-JP" altLang="en-US" sz="1600" dirty="0">
                <a:latin typeface="游ゴシック" panose="020B0400000000000000" pitchFamily="50" charset="-128"/>
                <a:ea typeface="游ゴシック" panose="020B0400000000000000" pitchFamily="50" charset="-128"/>
              </a:endParaRPr>
            </a:p>
          </p:txBody>
        </p:sp>
        <p:sp>
          <p:nvSpPr>
            <p:cNvPr id="31" name="正方形/長方形 30">
              <a:extLst>
                <a:ext uri="{FF2B5EF4-FFF2-40B4-BE49-F238E27FC236}">
                  <a16:creationId xmlns:a16="http://schemas.microsoft.com/office/drawing/2014/main" id="{1D7CFD08-E879-48AC-9FA2-2A3E86B9FC78}"/>
                </a:ext>
              </a:extLst>
            </p:cNvPr>
            <p:cNvSpPr/>
            <p:nvPr/>
          </p:nvSpPr>
          <p:spPr>
            <a:xfrm>
              <a:off x="2360712" y="1064631"/>
              <a:ext cx="3096344" cy="400110"/>
            </a:xfrm>
            <a:prstGeom prst="rect">
              <a:avLst/>
            </a:prstGeom>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どうしよう？</a:t>
              </a:r>
            </a:p>
          </p:txBody>
        </p:sp>
      </p:grpSp>
      <p:grpSp>
        <p:nvGrpSpPr>
          <p:cNvPr id="20" name="グループ化 19">
            <a:extLst>
              <a:ext uri="{FF2B5EF4-FFF2-40B4-BE49-F238E27FC236}">
                <a16:creationId xmlns:a16="http://schemas.microsoft.com/office/drawing/2014/main" id="{7B5911E1-702A-456E-80D3-C8E7598810A0}"/>
              </a:ext>
            </a:extLst>
          </p:cNvPr>
          <p:cNvGrpSpPr/>
          <p:nvPr/>
        </p:nvGrpSpPr>
        <p:grpSpPr>
          <a:xfrm>
            <a:off x="509955" y="3212976"/>
            <a:ext cx="8763526" cy="3095155"/>
            <a:chOff x="509955" y="3358181"/>
            <a:chExt cx="8763526" cy="3095155"/>
          </a:xfrm>
        </p:grpSpPr>
        <p:sp>
          <p:nvSpPr>
            <p:cNvPr id="32" name="正方形/長方形 31">
              <a:extLst>
                <a:ext uri="{FF2B5EF4-FFF2-40B4-BE49-F238E27FC236}">
                  <a16:creationId xmlns:a16="http://schemas.microsoft.com/office/drawing/2014/main" id="{C4331596-6733-4A3F-8D2A-D83A744D84E0}"/>
                </a:ext>
              </a:extLst>
            </p:cNvPr>
            <p:cNvSpPr/>
            <p:nvPr/>
          </p:nvSpPr>
          <p:spPr>
            <a:xfrm>
              <a:off x="626513" y="3375802"/>
              <a:ext cx="8646968" cy="3077534"/>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a:t>
              </a:r>
              <a:r>
                <a:rPr lang="ja-JP" altLang="en-US" sz="2400" b="1" dirty="0">
                  <a:solidFill>
                    <a:schemeClr val="tx1"/>
                  </a:solidFill>
                  <a:latin typeface="游ゴシック" panose="020B0400000000000000" pitchFamily="50" charset="-128"/>
                  <a:ea typeface="游ゴシック" panose="020B0400000000000000" pitchFamily="50" charset="-128"/>
                </a:rPr>
                <a:t>管理者が一人で抱え込まないために</a:t>
              </a:r>
              <a:r>
                <a:rPr lang="en-US" altLang="ja-JP" sz="2400" b="1" dirty="0">
                  <a:solidFill>
                    <a:schemeClr val="tx1"/>
                  </a:solidFill>
                  <a:latin typeface="游ゴシック" panose="020B0400000000000000" pitchFamily="50" charset="-128"/>
                  <a:ea typeface="游ゴシック" panose="020B0400000000000000" pitchFamily="50" charset="-128"/>
                </a:rPr>
                <a:t>…</a:t>
              </a:r>
            </a:p>
            <a:p>
              <a:endParaRPr lang="en-US" altLang="ja-JP" sz="12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特に小規模の施設・事業所では、問題が発生した時は、管理者が一人で解決法を考え、対応せざるを得ない場合もあるかもしれません。</a:t>
              </a:r>
              <a:endParaRPr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難しい問題に直面した時、問題が同時に複数・連続して発生した時など、管理者の負担が大きくなることや、一人で抱え込んでしまう恐れがあります。</a:t>
              </a:r>
              <a:endParaRPr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そのようになる前に、</a:t>
              </a:r>
              <a:r>
                <a:rPr lang="ja-JP" altLang="en-US" sz="1800" b="1" u="sng" dirty="0">
                  <a:solidFill>
                    <a:schemeClr val="tx1"/>
                  </a:solidFill>
                  <a:latin typeface="游ゴシック" panose="020B0400000000000000" pitchFamily="50" charset="-128"/>
                  <a:ea typeface="游ゴシック" panose="020B0400000000000000" pitchFamily="50" charset="-128"/>
                </a:rPr>
                <a:t>業界団体や地域包括支援センターへ相談</a:t>
              </a:r>
              <a:r>
                <a:rPr lang="ja-JP" altLang="en-US" sz="1800" dirty="0">
                  <a:solidFill>
                    <a:schemeClr val="tx1"/>
                  </a:solidFill>
                  <a:latin typeface="游ゴシック" panose="020B0400000000000000" pitchFamily="50" charset="-128"/>
                  <a:ea typeface="游ゴシック" panose="020B0400000000000000" pitchFamily="50" charset="-128"/>
                </a:rPr>
                <a:t>しましょう。特に、相談窓口があれば、活用しましょう。</a:t>
              </a:r>
              <a:endParaRPr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外部の関係機関等と情報共有して、相談することで、管理者の気持ちが軽くなるかもしれません。</a:t>
              </a:r>
              <a:endParaRPr lang="ja-JP" altLang="en-US" dirty="0">
                <a:solidFill>
                  <a:schemeClr val="tx1"/>
                </a:solidFill>
                <a:latin typeface="游ゴシック" panose="020B0400000000000000" pitchFamily="50" charset="-128"/>
                <a:ea typeface="游ゴシック" panose="020B0400000000000000" pitchFamily="50" charset="-128"/>
              </a:endParaRPr>
            </a:p>
          </p:txBody>
        </p:sp>
        <p:grpSp>
          <p:nvGrpSpPr>
            <p:cNvPr id="33" name="グループ化 32">
              <a:extLst>
                <a:ext uri="{FF2B5EF4-FFF2-40B4-BE49-F238E27FC236}">
                  <a16:creationId xmlns:a16="http://schemas.microsoft.com/office/drawing/2014/main" id="{9402F747-5EF7-4409-8AC4-9E7B621D280E}"/>
                </a:ext>
              </a:extLst>
            </p:cNvPr>
            <p:cNvGrpSpPr/>
            <p:nvPr/>
          </p:nvGrpSpPr>
          <p:grpSpPr>
            <a:xfrm rot="20021131">
              <a:off x="509955" y="3358181"/>
              <a:ext cx="288000" cy="399728"/>
              <a:chOff x="137453" y="2363570"/>
              <a:chExt cx="288000" cy="399728"/>
            </a:xfrm>
          </p:grpSpPr>
          <p:cxnSp>
            <p:nvCxnSpPr>
              <p:cNvPr id="34" name="直線コネクタ 33">
                <a:extLst>
                  <a:ext uri="{FF2B5EF4-FFF2-40B4-BE49-F238E27FC236}">
                    <a16:creationId xmlns:a16="http://schemas.microsoft.com/office/drawing/2014/main" id="{A5AD8242-B97E-4E20-91FC-CEA3D19A4A8E}"/>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871280F1-461E-490E-B0E4-50CEF970E756}"/>
                  </a:ext>
                </a:extLst>
              </p:cNvPr>
              <p:cNvSpPr/>
              <p:nvPr/>
            </p:nvSpPr>
            <p:spPr>
              <a:xfrm>
                <a:off x="137453" y="2363570"/>
                <a:ext cx="288000" cy="288000"/>
              </a:xfrm>
              <a:prstGeom prst="ellipse">
                <a:avLst/>
              </a:prstGeom>
              <a:solidFill>
                <a:schemeClr val="accent6">
                  <a:lumMod val="60000"/>
                  <a:lumOff val="40000"/>
                </a:schemeClr>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grpSp>
        <p:nvGrpSpPr>
          <p:cNvPr id="3" name="グループ化 2">
            <a:extLst>
              <a:ext uri="{FF2B5EF4-FFF2-40B4-BE49-F238E27FC236}">
                <a16:creationId xmlns:a16="http://schemas.microsoft.com/office/drawing/2014/main" id="{A46832C7-D97E-43AA-AA9D-75DF33262BC7}"/>
              </a:ext>
            </a:extLst>
          </p:cNvPr>
          <p:cNvGrpSpPr>
            <a:grpSpLocks noChangeAspect="1"/>
          </p:cNvGrpSpPr>
          <p:nvPr/>
        </p:nvGrpSpPr>
        <p:grpSpPr>
          <a:xfrm>
            <a:off x="609400" y="1113014"/>
            <a:ext cx="606788" cy="726281"/>
            <a:chOff x="416577" y="1854091"/>
            <a:chExt cx="735013" cy="879757"/>
          </a:xfrm>
        </p:grpSpPr>
        <p:sp>
          <p:nvSpPr>
            <p:cNvPr id="14" name="Freeform 135">
              <a:extLst>
                <a:ext uri="{FF2B5EF4-FFF2-40B4-BE49-F238E27FC236}">
                  <a16:creationId xmlns:a16="http://schemas.microsoft.com/office/drawing/2014/main" id="{199E01E6-7516-4245-9E23-3B5738C566C4}"/>
                </a:ext>
              </a:extLst>
            </p:cNvPr>
            <p:cNvSpPr>
              <a:spLocks noChangeAspect="1"/>
            </p:cNvSpPr>
            <p:nvPr/>
          </p:nvSpPr>
          <p:spPr bwMode="gray">
            <a:xfrm>
              <a:off x="416577" y="2298873"/>
              <a:ext cx="735013" cy="434975"/>
            </a:xfrm>
            <a:custGeom>
              <a:avLst/>
              <a:gdLst>
                <a:gd name="T0" fmla="*/ 301 w 301"/>
                <a:gd name="T1" fmla="*/ 35 h 178"/>
                <a:gd name="T2" fmla="*/ 263 w 301"/>
                <a:gd name="T3" fmla="*/ 0 h 178"/>
                <a:gd name="T4" fmla="*/ 35 w 301"/>
                <a:gd name="T5" fmla="*/ 0 h 178"/>
                <a:gd name="T6" fmla="*/ 0 w 301"/>
                <a:gd name="T7" fmla="*/ 35 h 178"/>
                <a:gd name="T8" fmla="*/ 0 w 301"/>
                <a:gd name="T9" fmla="*/ 178 h 178"/>
                <a:gd name="T10" fmla="*/ 50 w 301"/>
                <a:gd name="T11" fmla="*/ 178 h 178"/>
                <a:gd name="T12" fmla="*/ 50 w 301"/>
                <a:gd name="T13" fmla="*/ 93 h 178"/>
                <a:gd name="T14" fmla="*/ 59 w 301"/>
                <a:gd name="T15" fmla="*/ 93 h 178"/>
                <a:gd name="T16" fmla="*/ 59 w 301"/>
                <a:gd name="T17" fmla="*/ 178 h 178"/>
                <a:gd name="T18" fmla="*/ 241 w 301"/>
                <a:gd name="T19" fmla="*/ 178 h 178"/>
                <a:gd name="T20" fmla="*/ 241 w 301"/>
                <a:gd name="T21" fmla="*/ 93 h 178"/>
                <a:gd name="T22" fmla="*/ 251 w 301"/>
                <a:gd name="T23" fmla="*/ 93 h 178"/>
                <a:gd name="T24" fmla="*/ 251 w 301"/>
                <a:gd name="T25" fmla="*/ 178 h 178"/>
                <a:gd name="T26" fmla="*/ 301 w 301"/>
                <a:gd name="T27" fmla="*/ 178 h 178"/>
                <a:gd name="T28" fmla="*/ 301 w 301"/>
                <a:gd name="T29"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178">
                  <a:moveTo>
                    <a:pt x="301" y="35"/>
                  </a:moveTo>
                  <a:cubicBezTo>
                    <a:pt x="301" y="19"/>
                    <a:pt x="285" y="0"/>
                    <a:pt x="263" y="0"/>
                  </a:cubicBezTo>
                  <a:cubicBezTo>
                    <a:pt x="243" y="0"/>
                    <a:pt x="55" y="0"/>
                    <a:pt x="35" y="0"/>
                  </a:cubicBezTo>
                  <a:cubicBezTo>
                    <a:pt x="15" y="0"/>
                    <a:pt x="0" y="20"/>
                    <a:pt x="0" y="35"/>
                  </a:cubicBezTo>
                  <a:cubicBezTo>
                    <a:pt x="0" y="41"/>
                    <a:pt x="0" y="112"/>
                    <a:pt x="0" y="178"/>
                  </a:cubicBezTo>
                  <a:cubicBezTo>
                    <a:pt x="50" y="178"/>
                    <a:pt x="50" y="178"/>
                    <a:pt x="50" y="178"/>
                  </a:cubicBezTo>
                  <a:cubicBezTo>
                    <a:pt x="50" y="138"/>
                    <a:pt x="50" y="93"/>
                    <a:pt x="50" y="93"/>
                  </a:cubicBezTo>
                  <a:cubicBezTo>
                    <a:pt x="59" y="93"/>
                    <a:pt x="59" y="93"/>
                    <a:pt x="59" y="93"/>
                  </a:cubicBezTo>
                  <a:cubicBezTo>
                    <a:pt x="59" y="93"/>
                    <a:pt x="59" y="125"/>
                    <a:pt x="59" y="178"/>
                  </a:cubicBezTo>
                  <a:cubicBezTo>
                    <a:pt x="241" y="178"/>
                    <a:pt x="241" y="178"/>
                    <a:pt x="241" y="178"/>
                  </a:cubicBezTo>
                  <a:cubicBezTo>
                    <a:pt x="241" y="125"/>
                    <a:pt x="241" y="93"/>
                    <a:pt x="241" y="93"/>
                  </a:cubicBezTo>
                  <a:cubicBezTo>
                    <a:pt x="251" y="93"/>
                    <a:pt x="251" y="93"/>
                    <a:pt x="251" y="93"/>
                  </a:cubicBezTo>
                  <a:cubicBezTo>
                    <a:pt x="251" y="93"/>
                    <a:pt x="251" y="138"/>
                    <a:pt x="251" y="178"/>
                  </a:cubicBezTo>
                  <a:cubicBezTo>
                    <a:pt x="301" y="178"/>
                    <a:pt x="301" y="178"/>
                    <a:pt x="301" y="178"/>
                  </a:cubicBezTo>
                  <a:cubicBezTo>
                    <a:pt x="301" y="112"/>
                    <a:pt x="301" y="41"/>
                    <a:pt x="301"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 name="Group 72">
              <a:extLst>
                <a:ext uri="{FF2B5EF4-FFF2-40B4-BE49-F238E27FC236}">
                  <a16:creationId xmlns:a16="http://schemas.microsoft.com/office/drawing/2014/main" id="{0E86CBBA-E04A-4D67-916E-D2BF5BDBDCAB}"/>
                </a:ext>
              </a:extLst>
            </p:cNvPr>
            <p:cNvGrpSpPr>
              <a:grpSpLocks noChangeAspect="1"/>
            </p:cNvGrpSpPr>
            <p:nvPr/>
          </p:nvGrpSpPr>
          <p:grpSpPr bwMode="auto">
            <a:xfrm>
              <a:off x="599718" y="1854091"/>
              <a:ext cx="366712" cy="365125"/>
              <a:chOff x="3852" y="3266"/>
              <a:chExt cx="231" cy="230"/>
            </a:xfrm>
          </p:grpSpPr>
          <p:sp>
            <p:nvSpPr>
              <p:cNvPr id="16" name="Oval 73">
                <a:extLst>
                  <a:ext uri="{FF2B5EF4-FFF2-40B4-BE49-F238E27FC236}">
                    <a16:creationId xmlns:a16="http://schemas.microsoft.com/office/drawing/2014/main" id="{79654503-75B7-47BA-8BB9-02C8A3E7A6E3}"/>
                  </a:ext>
                </a:extLst>
              </p:cNvPr>
              <p:cNvSpPr>
                <a:spLocks noChangeAspect="1" noChangeArrowheads="1"/>
              </p:cNvSpPr>
              <p:nvPr/>
            </p:nvSpPr>
            <p:spPr bwMode="gray">
              <a:xfrm>
                <a:off x="3852" y="3266"/>
                <a:ext cx="231" cy="23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4">
                <a:extLst>
                  <a:ext uri="{FF2B5EF4-FFF2-40B4-BE49-F238E27FC236}">
                    <a16:creationId xmlns:a16="http://schemas.microsoft.com/office/drawing/2014/main" id="{DF311573-4806-4EC8-8F85-04D22CDE160C}"/>
                  </a:ext>
                </a:extLst>
              </p:cNvPr>
              <p:cNvSpPr>
                <a:spLocks noChangeAspect="1"/>
              </p:cNvSpPr>
              <p:nvPr/>
            </p:nvSpPr>
            <p:spPr bwMode="gray">
              <a:xfrm>
                <a:off x="3940" y="3267"/>
                <a:ext cx="6" cy="115"/>
              </a:xfrm>
              <a:custGeom>
                <a:avLst/>
                <a:gdLst>
                  <a:gd name="T0" fmla="*/ 4 w 4"/>
                  <a:gd name="T1" fmla="*/ 75 h 75"/>
                  <a:gd name="T2" fmla="*/ 4 w 4"/>
                  <a:gd name="T3" fmla="*/ 0 h 75"/>
                  <a:gd name="T4" fmla="*/ 0 w 4"/>
                  <a:gd name="T5" fmla="*/ 1 h 75"/>
                  <a:gd name="T6" fmla="*/ 0 w 4"/>
                  <a:gd name="T7" fmla="*/ 75 h 75"/>
                  <a:gd name="T8" fmla="*/ 4 w 4"/>
                  <a:gd name="T9" fmla="*/ 75 h 75"/>
                </a:gdLst>
                <a:ahLst/>
                <a:cxnLst>
                  <a:cxn ang="0">
                    <a:pos x="T0" y="T1"/>
                  </a:cxn>
                  <a:cxn ang="0">
                    <a:pos x="T2" y="T3"/>
                  </a:cxn>
                  <a:cxn ang="0">
                    <a:pos x="T4" y="T5"/>
                  </a:cxn>
                  <a:cxn ang="0">
                    <a:pos x="T6" y="T7"/>
                  </a:cxn>
                  <a:cxn ang="0">
                    <a:pos x="T8" y="T9"/>
                  </a:cxn>
                </a:cxnLst>
                <a:rect l="0" t="0" r="r" b="b"/>
                <a:pathLst>
                  <a:path w="4" h="75">
                    <a:moveTo>
                      <a:pt x="4" y="75"/>
                    </a:moveTo>
                    <a:cubicBezTo>
                      <a:pt x="4" y="0"/>
                      <a:pt x="4" y="0"/>
                      <a:pt x="4" y="0"/>
                    </a:cubicBezTo>
                    <a:cubicBezTo>
                      <a:pt x="2" y="1"/>
                      <a:pt x="1" y="1"/>
                      <a:pt x="0" y="1"/>
                    </a:cubicBezTo>
                    <a:cubicBezTo>
                      <a:pt x="0" y="75"/>
                      <a:pt x="0" y="75"/>
                      <a:pt x="0" y="75"/>
                    </a:cubicBezTo>
                    <a:lnTo>
                      <a:pt x="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5">
                <a:extLst>
                  <a:ext uri="{FF2B5EF4-FFF2-40B4-BE49-F238E27FC236}">
                    <a16:creationId xmlns:a16="http://schemas.microsoft.com/office/drawing/2014/main" id="{F2938011-D0A8-4635-9896-A98E3207DC9A}"/>
                  </a:ext>
                </a:extLst>
              </p:cNvPr>
              <p:cNvSpPr>
                <a:spLocks noChangeAspect="1"/>
              </p:cNvSpPr>
              <p:nvPr/>
            </p:nvSpPr>
            <p:spPr bwMode="gray">
              <a:xfrm>
                <a:off x="3920" y="3274"/>
                <a:ext cx="6" cy="108"/>
              </a:xfrm>
              <a:custGeom>
                <a:avLst/>
                <a:gdLst>
                  <a:gd name="T0" fmla="*/ 4 w 4"/>
                  <a:gd name="T1" fmla="*/ 71 h 71"/>
                  <a:gd name="T2" fmla="*/ 4 w 4"/>
                  <a:gd name="T3" fmla="*/ 0 h 71"/>
                  <a:gd name="T4" fmla="*/ 0 w 4"/>
                  <a:gd name="T5" fmla="*/ 2 h 71"/>
                  <a:gd name="T6" fmla="*/ 0 w 4"/>
                  <a:gd name="T7" fmla="*/ 71 h 71"/>
                  <a:gd name="T8" fmla="*/ 4 w 4"/>
                  <a:gd name="T9" fmla="*/ 71 h 71"/>
                </a:gdLst>
                <a:ahLst/>
                <a:cxnLst>
                  <a:cxn ang="0">
                    <a:pos x="T0" y="T1"/>
                  </a:cxn>
                  <a:cxn ang="0">
                    <a:pos x="T2" y="T3"/>
                  </a:cxn>
                  <a:cxn ang="0">
                    <a:pos x="T4" y="T5"/>
                  </a:cxn>
                  <a:cxn ang="0">
                    <a:pos x="T6" y="T7"/>
                  </a:cxn>
                  <a:cxn ang="0">
                    <a:pos x="T8" y="T9"/>
                  </a:cxn>
                </a:cxnLst>
                <a:rect l="0" t="0" r="r" b="b"/>
                <a:pathLst>
                  <a:path w="4" h="71">
                    <a:moveTo>
                      <a:pt x="4" y="71"/>
                    </a:moveTo>
                    <a:cubicBezTo>
                      <a:pt x="4" y="0"/>
                      <a:pt x="4" y="0"/>
                      <a:pt x="4" y="0"/>
                    </a:cubicBezTo>
                    <a:cubicBezTo>
                      <a:pt x="3" y="1"/>
                      <a:pt x="2" y="1"/>
                      <a:pt x="0" y="2"/>
                    </a:cubicBezTo>
                    <a:cubicBezTo>
                      <a:pt x="0" y="71"/>
                      <a:pt x="0" y="71"/>
                      <a:pt x="0" y="71"/>
                    </a:cubicBezTo>
                    <a:lnTo>
                      <a:pt x="4"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76">
                <a:extLst>
                  <a:ext uri="{FF2B5EF4-FFF2-40B4-BE49-F238E27FC236}">
                    <a16:creationId xmlns:a16="http://schemas.microsoft.com/office/drawing/2014/main" id="{1A7B5C0B-1503-46DD-BF60-8C8DEF89271C}"/>
                  </a:ext>
                </a:extLst>
              </p:cNvPr>
              <p:cNvSpPr>
                <a:spLocks noChangeAspect="1"/>
              </p:cNvSpPr>
              <p:nvPr/>
            </p:nvSpPr>
            <p:spPr bwMode="gray">
              <a:xfrm>
                <a:off x="3901" y="3283"/>
                <a:ext cx="6" cy="99"/>
              </a:xfrm>
              <a:custGeom>
                <a:avLst/>
                <a:gdLst>
                  <a:gd name="T0" fmla="*/ 4 w 4"/>
                  <a:gd name="T1" fmla="*/ 65 h 65"/>
                  <a:gd name="T2" fmla="*/ 4 w 4"/>
                  <a:gd name="T3" fmla="*/ 0 h 65"/>
                  <a:gd name="T4" fmla="*/ 0 w 4"/>
                  <a:gd name="T5" fmla="*/ 3 h 65"/>
                  <a:gd name="T6" fmla="*/ 0 w 4"/>
                  <a:gd name="T7" fmla="*/ 65 h 65"/>
                  <a:gd name="T8" fmla="*/ 4 w 4"/>
                  <a:gd name="T9" fmla="*/ 65 h 65"/>
                </a:gdLst>
                <a:ahLst/>
                <a:cxnLst>
                  <a:cxn ang="0">
                    <a:pos x="T0" y="T1"/>
                  </a:cxn>
                  <a:cxn ang="0">
                    <a:pos x="T2" y="T3"/>
                  </a:cxn>
                  <a:cxn ang="0">
                    <a:pos x="T4" y="T5"/>
                  </a:cxn>
                  <a:cxn ang="0">
                    <a:pos x="T6" y="T7"/>
                  </a:cxn>
                  <a:cxn ang="0">
                    <a:pos x="T8" y="T9"/>
                  </a:cxn>
                </a:cxnLst>
                <a:rect l="0" t="0" r="r" b="b"/>
                <a:pathLst>
                  <a:path w="4" h="65">
                    <a:moveTo>
                      <a:pt x="4" y="65"/>
                    </a:moveTo>
                    <a:cubicBezTo>
                      <a:pt x="4" y="0"/>
                      <a:pt x="4" y="0"/>
                      <a:pt x="4" y="0"/>
                    </a:cubicBezTo>
                    <a:cubicBezTo>
                      <a:pt x="2" y="1"/>
                      <a:pt x="1" y="2"/>
                      <a:pt x="0" y="3"/>
                    </a:cubicBezTo>
                    <a:cubicBezTo>
                      <a:pt x="0" y="65"/>
                      <a:pt x="0" y="65"/>
                      <a:pt x="0" y="65"/>
                    </a:cubicBezTo>
                    <a:lnTo>
                      <a:pt x="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77">
                <a:extLst>
                  <a:ext uri="{FF2B5EF4-FFF2-40B4-BE49-F238E27FC236}">
                    <a16:creationId xmlns:a16="http://schemas.microsoft.com/office/drawing/2014/main" id="{95B93FEF-F1B4-4371-85AA-FD642C08A3FE}"/>
                  </a:ext>
                </a:extLst>
              </p:cNvPr>
              <p:cNvSpPr>
                <a:spLocks noChangeAspect="1"/>
              </p:cNvSpPr>
              <p:nvPr/>
            </p:nvSpPr>
            <p:spPr bwMode="gray">
              <a:xfrm>
                <a:off x="3881" y="3298"/>
                <a:ext cx="7" cy="84"/>
              </a:xfrm>
              <a:custGeom>
                <a:avLst/>
                <a:gdLst>
                  <a:gd name="T0" fmla="*/ 4 w 4"/>
                  <a:gd name="T1" fmla="*/ 55 h 55"/>
                  <a:gd name="T2" fmla="*/ 4 w 4"/>
                  <a:gd name="T3" fmla="*/ 0 h 55"/>
                  <a:gd name="T4" fmla="*/ 0 w 4"/>
                  <a:gd name="T5" fmla="*/ 4 h 55"/>
                  <a:gd name="T6" fmla="*/ 0 w 4"/>
                  <a:gd name="T7" fmla="*/ 55 h 55"/>
                  <a:gd name="T8" fmla="*/ 4 w 4"/>
                  <a:gd name="T9" fmla="*/ 55 h 55"/>
                </a:gdLst>
                <a:ahLst/>
                <a:cxnLst>
                  <a:cxn ang="0">
                    <a:pos x="T0" y="T1"/>
                  </a:cxn>
                  <a:cxn ang="0">
                    <a:pos x="T2" y="T3"/>
                  </a:cxn>
                  <a:cxn ang="0">
                    <a:pos x="T4" y="T5"/>
                  </a:cxn>
                  <a:cxn ang="0">
                    <a:pos x="T6" y="T7"/>
                  </a:cxn>
                  <a:cxn ang="0">
                    <a:pos x="T8" y="T9"/>
                  </a:cxn>
                </a:cxnLst>
                <a:rect l="0" t="0" r="r" b="b"/>
                <a:pathLst>
                  <a:path w="4" h="55">
                    <a:moveTo>
                      <a:pt x="4" y="55"/>
                    </a:moveTo>
                    <a:cubicBezTo>
                      <a:pt x="4" y="0"/>
                      <a:pt x="4" y="0"/>
                      <a:pt x="4" y="0"/>
                    </a:cubicBezTo>
                    <a:cubicBezTo>
                      <a:pt x="3" y="1"/>
                      <a:pt x="2" y="3"/>
                      <a:pt x="0" y="4"/>
                    </a:cubicBezTo>
                    <a:cubicBezTo>
                      <a:pt x="0" y="55"/>
                      <a:pt x="0" y="55"/>
                      <a:pt x="0" y="55"/>
                    </a:cubicBezTo>
                    <a:lnTo>
                      <a:pt x="4"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 name="グループ化 3">
            <a:extLst>
              <a:ext uri="{FF2B5EF4-FFF2-40B4-BE49-F238E27FC236}">
                <a16:creationId xmlns:a16="http://schemas.microsoft.com/office/drawing/2014/main" id="{1DB5E247-A313-4BA6-A12A-7B9C05FF1353}"/>
              </a:ext>
            </a:extLst>
          </p:cNvPr>
          <p:cNvGrpSpPr>
            <a:grpSpLocks noChangeAspect="1"/>
          </p:cNvGrpSpPr>
          <p:nvPr/>
        </p:nvGrpSpPr>
        <p:grpSpPr>
          <a:xfrm>
            <a:off x="1216188" y="1861692"/>
            <a:ext cx="632111" cy="841021"/>
            <a:chOff x="1367614" y="1761757"/>
            <a:chExt cx="735013" cy="977932"/>
          </a:xfrm>
        </p:grpSpPr>
        <p:grpSp>
          <p:nvGrpSpPr>
            <p:cNvPr id="24" name="Group 254">
              <a:extLst>
                <a:ext uri="{FF2B5EF4-FFF2-40B4-BE49-F238E27FC236}">
                  <a16:creationId xmlns:a16="http://schemas.microsoft.com/office/drawing/2014/main" id="{6494A69F-1AD6-45A8-826B-392DF6BE964F}"/>
                </a:ext>
              </a:extLst>
            </p:cNvPr>
            <p:cNvGrpSpPr>
              <a:grpSpLocks noChangeAspect="1"/>
            </p:cNvGrpSpPr>
            <p:nvPr/>
          </p:nvGrpSpPr>
          <p:grpSpPr bwMode="auto">
            <a:xfrm>
              <a:off x="1389045" y="1761757"/>
              <a:ext cx="692150" cy="472762"/>
              <a:chOff x="5843" y="1082"/>
              <a:chExt cx="669" cy="458"/>
            </a:xfrm>
          </p:grpSpPr>
          <p:sp>
            <p:nvSpPr>
              <p:cNvPr id="25" name="Oval 255">
                <a:extLst>
                  <a:ext uri="{FF2B5EF4-FFF2-40B4-BE49-F238E27FC236}">
                    <a16:creationId xmlns:a16="http://schemas.microsoft.com/office/drawing/2014/main" id="{420F88A7-9074-4838-A943-661D2732C638}"/>
                  </a:ext>
                </a:extLst>
              </p:cNvPr>
              <p:cNvSpPr>
                <a:spLocks noChangeAspect="1" noChangeArrowheads="1"/>
              </p:cNvSpPr>
              <p:nvPr/>
            </p:nvSpPr>
            <p:spPr bwMode="gray">
              <a:xfrm>
                <a:off x="5986" y="1188"/>
                <a:ext cx="354" cy="35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Freeform 256">
                <a:extLst>
                  <a:ext uri="{FF2B5EF4-FFF2-40B4-BE49-F238E27FC236}">
                    <a16:creationId xmlns:a16="http://schemas.microsoft.com/office/drawing/2014/main" id="{C09F5D13-7611-4F0D-BC1A-33404AC62BA1}"/>
                  </a:ext>
                </a:extLst>
              </p:cNvPr>
              <p:cNvSpPr>
                <a:spLocks noChangeAspect="1"/>
              </p:cNvSpPr>
              <p:nvPr/>
            </p:nvSpPr>
            <p:spPr bwMode="gray">
              <a:xfrm>
                <a:off x="6311" y="1082"/>
                <a:ext cx="92" cy="135"/>
              </a:xfrm>
              <a:custGeom>
                <a:avLst/>
                <a:gdLst>
                  <a:gd name="T0" fmla="*/ 3 w 39"/>
                  <a:gd name="T1" fmla="*/ 25 h 57"/>
                  <a:gd name="T2" fmla="*/ 5 w 39"/>
                  <a:gd name="T3" fmla="*/ 53 h 57"/>
                  <a:gd name="T4" fmla="*/ 6 w 39"/>
                  <a:gd name="T5" fmla="*/ 55 h 57"/>
                  <a:gd name="T6" fmla="*/ 6 w 39"/>
                  <a:gd name="T7" fmla="*/ 55 h 57"/>
                  <a:gd name="T8" fmla="*/ 7 w 39"/>
                  <a:gd name="T9" fmla="*/ 56 h 57"/>
                  <a:gd name="T10" fmla="*/ 8 w 39"/>
                  <a:gd name="T11" fmla="*/ 56 h 57"/>
                  <a:gd name="T12" fmla="*/ 9 w 39"/>
                  <a:gd name="T13" fmla="*/ 57 h 57"/>
                  <a:gd name="T14" fmla="*/ 10 w 39"/>
                  <a:gd name="T15" fmla="*/ 57 h 57"/>
                  <a:gd name="T16" fmla="*/ 10 w 39"/>
                  <a:gd name="T17" fmla="*/ 56 h 57"/>
                  <a:gd name="T18" fmla="*/ 11 w 39"/>
                  <a:gd name="T19" fmla="*/ 56 h 57"/>
                  <a:gd name="T20" fmla="*/ 11 w 39"/>
                  <a:gd name="T21" fmla="*/ 56 h 57"/>
                  <a:gd name="T22" fmla="*/ 12 w 39"/>
                  <a:gd name="T23" fmla="*/ 55 h 57"/>
                  <a:gd name="T24" fmla="*/ 12 w 39"/>
                  <a:gd name="T25" fmla="*/ 54 h 57"/>
                  <a:gd name="T26" fmla="*/ 12 w 39"/>
                  <a:gd name="T27" fmla="*/ 53 h 57"/>
                  <a:gd name="T28" fmla="*/ 24 w 39"/>
                  <a:gd name="T29" fmla="*/ 28 h 57"/>
                  <a:gd name="T30" fmla="*/ 33 w 39"/>
                  <a:gd name="T31" fmla="*/ 21 h 57"/>
                  <a:gd name="T32" fmla="*/ 37 w 39"/>
                  <a:gd name="T33" fmla="*/ 6 h 57"/>
                  <a:gd name="T34" fmla="*/ 37 w 39"/>
                  <a:gd name="T35" fmla="*/ 6 h 57"/>
                  <a:gd name="T36" fmla="*/ 23 w 39"/>
                  <a:gd name="T37" fmla="*/ 4 h 57"/>
                  <a:gd name="T38" fmla="*/ 3 w 39"/>
                  <a:gd name="T39"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57">
                    <a:moveTo>
                      <a:pt x="3" y="25"/>
                    </a:moveTo>
                    <a:cubicBezTo>
                      <a:pt x="0" y="34"/>
                      <a:pt x="1" y="44"/>
                      <a:pt x="5" y="53"/>
                    </a:cubicBezTo>
                    <a:cubicBezTo>
                      <a:pt x="6" y="54"/>
                      <a:pt x="6" y="54"/>
                      <a:pt x="6" y="55"/>
                    </a:cubicBezTo>
                    <a:cubicBezTo>
                      <a:pt x="6" y="55"/>
                      <a:pt x="6" y="55"/>
                      <a:pt x="6" y="55"/>
                    </a:cubicBezTo>
                    <a:cubicBezTo>
                      <a:pt x="7" y="55"/>
                      <a:pt x="7" y="55"/>
                      <a:pt x="7" y="56"/>
                    </a:cubicBezTo>
                    <a:cubicBezTo>
                      <a:pt x="7" y="56"/>
                      <a:pt x="8" y="56"/>
                      <a:pt x="8" y="56"/>
                    </a:cubicBezTo>
                    <a:cubicBezTo>
                      <a:pt x="8" y="57"/>
                      <a:pt x="8" y="57"/>
                      <a:pt x="9" y="57"/>
                    </a:cubicBezTo>
                    <a:cubicBezTo>
                      <a:pt x="9" y="57"/>
                      <a:pt x="9" y="57"/>
                      <a:pt x="10" y="57"/>
                    </a:cubicBezTo>
                    <a:cubicBezTo>
                      <a:pt x="10" y="57"/>
                      <a:pt x="10" y="57"/>
                      <a:pt x="10" y="56"/>
                    </a:cubicBezTo>
                    <a:cubicBezTo>
                      <a:pt x="10" y="56"/>
                      <a:pt x="11" y="56"/>
                      <a:pt x="11" y="56"/>
                    </a:cubicBezTo>
                    <a:cubicBezTo>
                      <a:pt x="11" y="56"/>
                      <a:pt x="11" y="56"/>
                      <a:pt x="11" y="56"/>
                    </a:cubicBezTo>
                    <a:cubicBezTo>
                      <a:pt x="11" y="56"/>
                      <a:pt x="12" y="55"/>
                      <a:pt x="12" y="55"/>
                    </a:cubicBezTo>
                    <a:cubicBezTo>
                      <a:pt x="12" y="55"/>
                      <a:pt x="12" y="54"/>
                      <a:pt x="12" y="54"/>
                    </a:cubicBezTo>
                    <a:cubicBezTo>
                      <a:pt x="12" y="54"/>
                      <a:pt x="12" y="54"/>
                      <a:pt x="12" y="53"/>
                    </a:cubicBezTo>
                    <a:cubicBezTo>
                      <a:pt x="10" y="39"/>
                      <a:pt x="16" y="34"/>
                      <a:pt x="24" y="28"/>
                    </a:cubicBezTo>
                    <a:cubicBezTo>
                      <a:pt x="27" y="26"/>
                      <a:pt x="31" y="24"/>
                      <a:pt x="33" y="21"/>
                    </a:cubicBezTo>
                    <a:cubicBezTo>
                      <a:pt x="38" y="15"/>
                      <a:pt x="39" y="10"/>
                      <a:pt x="37" y="6"/>
                    </a:cubicBezTo>
                    <a:cubicBezTo>
                      <a:pt x="37" y="6"/>
                      <a:pt x="37" y="6"/>
                      <a:pt x="37" y="6"/>
                    </a:cubicBezTo>
                    <a:cubicBezTo>
                      <a:pt x="36" y="4"/>
                      <a:pt x="32" y="0"/>
                      <a:pt x="23" y="4"/>
                    </a:cubicBezTo>
                    <a:cubicBezTo>
                      <a:pt x="14" y="7"/>
                      <a:pt x="7" y="15"/>
                      <a:pt x="3"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57">
                <a:extLst>
                  <a:ext uri="{FF2B5EF4-FFF2-40B4-BE49-F238E27FC236}">
                    <a16:creationId xmlns:a16="http://schemas.microsoft.com/office/drawing/2014/main" id="{DB49D93C-7451-45D8-9436-332C7D41B503}"/>
                  </a:ext>
                </a:extLst>
              </p:cNvPr>
              <p:cNvSpPr>
                <a:spLocks noChangeAspect="1"/>
              </p:cNvSpPr>
              <p:nvPr/>
            </p:nvSpPr>
            <p:spPr bwMode="gray">
              <a:xfrm>
                <a:off x="6353" y="1179"/>
                <a:ext cx="159" cy="97"/>
              </a:xfrm>
              <a:custGeom>
                <a:avLst/>
                <a:gdLst>
                  <a:gd name="T0" fmla="*/ 36 w 67"/>
                  <a:gd name="T1" fmla="*/ 7 h 41"/>
                  <a:gd name="T2" fmla="*/ 0 w 67"/>
                  <a:gd name="T3" fmla="*/ 36 h 41"/>
                  <a:gd name="T4" fmla="*/ 0 w 67"/>
                  <a:gd name="T5" fmla="*/ 36 h 41"/>
                  <a:gd name="T6" fmla="*/ 0 w 67"/>
                  <a:gd name="T7" fmla="*/ 36 h 41"/>
                  <a:gd name="T8" fmla="*/ 0 w 67"/>
                  <a:gd name="T9" fmla="*/ 36 h 41"/>
                  <a:gd name="T10" fmla="*/ 0 w 67"/>
                  <a:gd name="T11" fmla="*/ 38 h 41"/>
                  <a:gd name="T12" fmla="*/ 0 w 67"/>
                  <a:gd name="T13" fmla="*/ 38 h 41"/>
                  <a:gd name="T14" fmla="*/ 1 w 67"/>
                  <a:gd name="T15" fmla="*/ 40 h 41"/>
                  <a:gd name="T16" fmla="*/ 1 w 67"/>
                  <a:gd name="T17" fmla="*/ 40 h 41"/>
                  <a:gd name="T18" fmla="*/ 1 w 67"/>
                  <a:gd name="T19" fmla="*/ 40 h 41"/>
                  <a:gd name="T20" fmla="*/ 3 w 67"/>
                  <a:gd name="T21" fmla="*/ 41 h 41"/>
                  <a:gd name="T22" fmla="*/ 5 w 67"/>
                  <a:gd name="T23" fmla="*/ 40 h 41"/>
                  <a:gd name="T24" fmla="*/ 34 w 67"/>
                  <a:gd name="T25" fmla="*/ 31 h 41"/>
                  <a:gd name="T26" fmla="*/ 51 w 67"/>
                  <a:gd name="T27" fmla="*/ 30 h 41"/>
                  <a:gd name="T28" fmla="*/ 66 w 67"/>
                  <a:gd name="T29" fmla="*/ 21 h 41"/>
                  <a:gd name="T30" fmla="*/ 66 w 67"/>
                  <a:gd name="T31" fmla="*/ 12 h 41"/>
                  <a:gd name="T32" fmla="*/ 36 w 67"/>
                  <a:gd name="T33"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1">
                    <a:moveTo>
                      <a:pt x="36" y="7"/>
                    </a:moveTo>
                    <a:cubicBezTo>
                      <a:pt x="21" y="12"/>
                      <a:pt x="9" y="21"/>
                      <a:pt x="0" y="36"/>
                    </a:cubicBezTo>
                    <a:cubicBezTo>
                      <a:pt x="0" y="36"/>
                      <a:pt x="0" y="36"/>
                      <a:pt x="0" y="36"/>
                    </a:cubicBezTo>
                    <a:cubicBezTo>
                      <a:pt x="0" y="36"/>
                      <a:pt x="0" y="36"/>
                      <a:pt x="0" y="36"/>
                    </a:cubicBezTo>
                    <a:cubicBezTo>
                      <a:pt x="0" y="36"/>
                      <a:pt x="0" y="36"/>
                      <a:pt x="0" y="36"/>
                    </a:cubicBezTo>
                    <a:cubicBezTo>
                      <a:pt x="0" y="37"/>
                      <a:pt x="0" y="37"/>
                      <a:pt x="0" y="38"/>
                    </a:cubicBezTo>
                    <a:cubicBezTo>
                      <a:pt x="0" y="38"/>
                      <a:pt x="0" y="38"/>
                      <a:pt x="0" y="38"/>
                    </a:cubicBezTo>
                    <a:cubicBezTo>
                      <a:pt x="0" y="39"/>
                      <a:pt x="0" y="40"/>
                      <a:pt x="1" y="40"/>
                    </a:cubicBezTo>
                    <a:cubicBezTo>
                      <a:pt x="1" y="40"/>
                      <a:pt x="1" y="40"/>
                      <a:pt x="1" y="40"/>
                    </a:cubicBezTo>
                    <a:cubicBezTo>
                      <a:pt x="1" y="40"/>
                      <a:pt x="1" y="40"/>
                      <a:pt x="1" y="40"/>
                    </a:cubicBezTo>
                    <a:cubicBezTo>
                      <a:pt x="1" y="41"/>
                      <a:pt x="2" y="41"/>
                      <a:pt x="3" y="41"/>
                    </a:cubicBezTo>
                    <a:cubicBezTo>
                      <a:pt x="3" y="41"/>
                      <a:pt x="4" y="40"/>
                      <a:pt x="5" y="40"/>
                    </a:cubicBezTo>
                    <a:cubicBezTo>
                      <a:pt x="12" y="30"/>
                      <a:pt x="22" y="30"/>
                      <a:pt x="34" y="31"/>
                    </a:cubicBezTo>
                    <a:cubicBezTo>
                      <a:pt x="39" y="31"/>
                      <a:pt x="45" y="31"/>
                      <a:pt x="51" y="30"/>
                    </a:cubicBezTo>
                    <a:cubicBezTo>
                      <a:pt x="58" y="28"/>
                      <a:pt x="63" y="25"/>
                      <a:pt x="66" y="21"/>
                    </a:cubicBezTo>
                    <a:cubicBezTo>
                      <a:pt x="67" y="19"/>
                      <a:pt x="67" y="15"/>
                      <a:pt x="66" y="12"/>
                    </a:cubicBezTo>
                    <a:cubicBezTo>
                      <a:pt x="61" y="0"/>
                      <a:pt x="36" y="7"/>
                      <a:pt x="36" y="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58">
                <a:extLst>
                  <a:ext uri="{FF2B5EF4-FFF2-40B4-BE49-F238E27FC236}">
                    <a16:creationId xmlns:a16="http://schemas.microsoft.com/office/drawing/2014/main" id="{6EAC983C-4915-4E20-840E-9581E4626E01}"/>
                  </a:ext>
                </a:extLst>
              </p:cNvPr>
              <p:cNvSpPr>
                <a:spLocks noChangeAspect="1"/>
              </p:cNvSpPr>
              <p:nvPr/>
            </p:nvSpPr>
            <p:spPr bwMode="gray">
              <a:xfrm>
                <a:off x="5850" y="1233"/>
                <a:ext cx="121" cy="83"/>
              </a:xfrm>
              <a:custGeom>
                <a:avLst/>
                <a:gdLst>
                  <a:gd name="T0" fmla="*/ 3 w 51"/>
                  <a:gd name="T1" fmla="*/ 7 h 35"/>
                  <a:gd name="T2" fmla="*/ 3 w 51"/>
                  <a:gd name="T3" fmla="*/ 18 h 35"/>
                  <a:gd name="T4" fmla="*/ 26 w 51"/>
                  <a:gd name="T5" fmla="*/ 27 h 35"/>
                  <a:gd name="T6" fmla="*/ 45 w 51"/>
                  <a:gd name="T7" fmla="*/ 33 h 35"/>
                  <a:gd name="T8" fmla="*/ 48 w 51"/>
                  <a:gd name="T9" fmla="*/ 35 h 35"/>
                  <a:gd name="T10" fmla="*/ 51 w 51"/>
                  <a:gd name="T11" fmla="*/ 32 h 35"/>
                  <a:gd name="T12" fmla="*/ 20 w 51"/>
                  <a:gd name="T13" fmla="*/ 1 h 35"/>
                  <a:gd name="T14" fmla="*/ 3 w 51"/>
                  <a:gd name="T15" fmla="*/ 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5">
                    <a:moveTo>
                      <a:pt x="3" y="7"/>
                    </a:moveTo>
                    <a:cubicBezTo>
                      <a:pt x="2" y="9"/>
                      <a:pt x="0" y="13"/>
                      <a:pt x="3" y="18"/>
                    </a:cubicBezTo>
                    <a:cubicBezTo>
                      <a:pt x="7" y="26"/>
                      <a:pt x="17" y="26"/>
                      <a:pt x="26" y="27"/>
                    </a:cubicBezTo>
                    <a:cubicBezTo>
                      <a:pt x="36" y="27"/>
                      <a:pt x="43" y="28"/>
                      <a:pt x="45" y="33"/>
                    </a:cubicBezTo>
                    <a:cubicBezTo>
                      <a:pt x="45" y="35"/>
                      <a:pt x="47" y="35"/>
                      <a:pt x="48" y="35"/>
                    </a:cubicBezTo>
                    <a:cubicBezTo>
                      <a:pt x="50" y="35"/>
                      <a:pt x="51" y="34"/>
                      <a:pt x="51" y="32"/>
                    </a:cubicBezTo>
                    <a:cubicBezTo>
                      <a:pt x="51" y="18"/>
                      <a:pt x="32" y="2"/>
                      <a:pt x="20" y="1"/>
                    </a:cubicBezTo>
                    <a:cubicBezTo>
                      <a:pt x="15" y="0"/>
                      <a:pt x="7" y="2"/>
                      <a:pt x="3" y="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59">
                <a:extLst>
                  <a:ext uri="{FF2B5EF4-FFF2-40B4-BE49-F238E27FC236}">
                    <a16:creationId xmlns:a16="http://schemas.microsoft.com/office/drawing/2014/main" id="{D34F086F-A8A0-48F9-9C50-D719B16AB276}"/>
                  </a:ext>
                </a:extLst>
              </p:cNvPr>
              <p:cNvSpPr>
                <a:spLocks noChangeAspect="1"/>
              </p:cNvSpPr>
              <p:nvPr/>
            </p:nvSpPr>
            <p:spPr bwMode="gray">
              <a:xfrm>
                <a:off x="5843" y="1337"/>
                <a:ext cx="130" cy="73"/>
              </a:xfrm>
              <a:custGeom>
                <a:avLst/>
                <a:gdLst>
                  <a:gd name="T0" fmla="*/ 52 w 55"/>
                  <a:gd name="T1" fmla="*/ 0 h 31"/>
                  <a:gd name="T2" fmla="*/ 1 w 55"/>
                  <a:gd name="T3" fmla="*/ 13 h 31"/>
                  <a:gd name="T4" fmla="*/ 0 w 55"/>
                  <a:gd name="T5" fmla="*/ 18 h 31"/>
                  <a:gd name="T6" fmla="*/ 2 w 55"/>
                  <a:gd name="T7" fmla="*/ 25 h 31"/>
                  <a:gd name="T8" fmla="*/ 8 w 55"/>
                  <a:gd name="T9" fmla="*/ 29 h 31"/>
                  <a:gd name="T10" fmla="*/ 34 w 55"/>
                  <a:gd name="T11" fmla="*/ 17 h 31"/>
                  <a:gd name="T12" fmla="*/ 53 w 55"/>
                  <a:gd name="T13" fmla="*/ 6 h 31"/>
                  <a:gd name="T14" fmla="*/ 54 w 55"/>
                  <a:gd name="T15" fmla="*/ 6 h 31"/>
                  <a:gd name="T16" fmla="*/ 54 w 55"/>
                  <a:gd name="T17" fmla="*/ 5 h 31"/>
                  <a:gd name="T18" fmla="*/ 55 w 55"/>
                  <a:gd name="T19" fmla="*/ 3 h 31"/>
                  <a:gd name="T20" fmla="*/ 55 w 55"/>
                  <a:gd name="T21" fmla="*/ 3 h 31"/>
                  <a:gd name="T22" fmla="*/ 55 w 55"/>
                  <a:gd name="T23" fmla="*/ 2 h 31"/>
                  <a:gd name="T24" fmla="*/ 54 w 55"/>
                  <a:gd name="T25" fmla="*/ 1 h 31"/>
                  <a:gd name="T26" fmla="*/ 52 w 55"/>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2" y="0"/>
                    </a:moveTo>
                    <a:cubicBezTo>
                      <a:pt x="42" y="0"/>
                      <a:pt x="8" y="1"/>
                      <a:pt x="1" y="13"/>
                    </a:cubicBezTo>
                    <a:cubicBezTo>
                      <a:pt x="0" y="14"/>
                      <a:pt x="0" y="16"/>
                      <a:pt x="0" y="18"/>
                    </a:cubicBezTo>
                    <a:cubicBezTo>
                      <a:pt x="0" y="20"/>
                      <a:pt x="0" y="22"/>
                      <a:pt x="2" y="25"/>
                    </a:cubicBezTo>
                    <a:cubicBezTo>
                      <a:pt x="3" y="27"/>
                      <a:pt x="5" y="29"/>
                      <a:pt x="8" y="29"/>
                    </a:cubicBezTo>
                    <a:cubicBezTo>
                      <a:pt x="15" y="31"/>
                      <a:pt x="24" y="24"/>
                      <a:pt x="34" y="17"/>
                    </a:cubicBezTo>
                    <a:cubicBezTo>
                      <a:pt x="41" y="12"/>
                      <a:pt x="48" y="7"/>
                      <a:pt x="53" y="6"/>
                    </a:cubicBezTo>
                    <a:cubicBezTo>
                      <a:pt x="53" y="6"/>
                      <a:pt x="53" y="6"/>
                      <a:pt x="54" y="6"/>
                    </a:cubicBezTo>
                    <a:cubicBezTo>
                      <a:pt x="54" y="5"/>
                      <a:pt x="54" y="5"/>
                      <a:pt x="54" y="5"/>
                    </a:cubicBezTo>
                    <a:cubicBezTo>
                      <a:pt x="55" y="5"/>
                      <a:pt x="55" y="4"/>
                      <a:pt x="55" y="3"/>
                    </a:cubicBezTo>
                    <a:cubicBezTo>
                      <a:pt x="55" y="3"/>
                      <a:pt x="55" y="3"/>
                      <a:pt x="55" y="3"/>
                    </a:cubicBezTo>
                    <a:cubicBezTo>
                      <a:pt x="55" y="2"/>
                      <a:pt x="55" y="2"/>
                      <a:pt x="55" y="2"/>
                    </a:cubicBezTo>
                    <a:cubicBezTo>
                      <a:pt x="54" y="1"/>
                      <a:pt x="54" y="1"/>
                      <a:pt x="54" y="1"/>
                    </a:cubicBezTo>
                    <a:cubicBezTo>
                      <a:pt x="54" y="0"/>
                      <a:pt x="53" y="0"/>
                      <a:pt x="5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60">
                <a:extLst>
                  <a:ext uri="{FF2B5EF4-FFF2-40B4-BE49-F238E27FC236}">
                    <a16:creationId xmlns:a16="http://schemas.microsoft.com/office/drawing/2014/main" id="{9CDCF1F2-E0B0-49C8-BF9C-6EB4E3E3EF11}"/>
                  </a:ext>
                </a:extLst>
              </p:cNvPr>
              <p:cNvSpPr>
                <a:spLocks noChangeAspect="1" noEditPoints="1"/>
              </p:cNvSpPr>
              <p:nvPr/>
            </p:nvSpPr>
            <p:spPr bwMode="gray">
              <a:xfrm>
                <a:off x="6250" y="1101"/>
                <a:ext cx="44" cy="78"/>
              </a:xfrm>
              <a:custGeom>
                <a:avLst/>
                <a:gdLst>
                  <a:gd name="T0" fmla="*/ 5 w 19"/>
                  <a:gd name="T1" fmla="*/ 2 h 33"/>
                  <a:gd name="T2" fmla="*/ 3 w 19"/>
                  <a:gd name="T3" fmla="*/ 27 h 33"/>
                  <a:gd name="T4" fmla="*/ 4 w 19"/>
                  <a:gd name="T5" fmla="*/ 30 h 33"/>
                  <a:gd name="T6" fmla="*/ 7 w 19"/>
                  <a:gd name="T7" fmla="*/ 33 h 33"/>
                  <a:gd name="T8" fmla="*/ 9 w 19"/>
                  <a:gd name="T9" fmla="*/ 30 h 33"/>
                  <a:gd name="T10" fmla="*/ 11 w 19"/>
                  <a:gd name="T11" fmla="*/ 21 h 33"/>
                  <a:gd name="T12" fmla="*/ 14 w 19"/>
                  <a:gd name="T13" fmla="*/ 18 h 33"/>
                  <a:gd name="T14" fmla="*/ 18 w 19"/>
                  <a:gd name="T15" fmla="*/ 12 h 33"/>
                  <a:gd name="T16" fmla="*/ 14 w 19"/>
                  <a:gd name="T17" fmla="*/ 2 h 33"/>
                  <a:gd name="T18" fmla="*/ 5 w 19"/>
                  <a:gd name="T19" fmla="*/ 2 h 33"/>
                  <a:gd name="T20" fmla="*/ 4 w 19"/>
                  <a:gd name="T21" fmla="*/ 30 h 33"/>
                  <a:gd name="T22" fmla="*/ 4 w 19"/>
                  <a:gd name="T23" fmla="*/ 30 h 33"/>
                  <a:gd name="T24" fmla="*/ 4 w 19"/>
                  <a:gd name="T25" fmla="*/ 30 h 33"/>
                  <a:gd name="T26" fmla="*/ 4 w 19"/>
                  <a:gd name="T2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33">
                    <a:moveTo>
                      <a:pt x="5" y="2"/>
                    </a:moveTo>
                    <a:cubicBezTo>
                      <a:pt x="0" y="5"/>
                      <a:pt x="2" y="16"/>
                      <a:pt x="3" y="27"/>
                    </a:cubicBezTo>
                    <a:cubicBezTo>
                      <a:pt x="4" y="30"/>
                      <a:pt x="4" y="30"/>
                      <a:pt x="4" y="30"/>
                    </a:cubicBezTo>
                    <a:cubicBezTo>
                      <a:pt x="4" y="32"/>
                      <a:pt x="5" y="33"/>
                      <a:pt x="7" y="33"/>
                    </a:cubicBezTo>
                    <a:cubicBezTo>
                      <a:pt x="8" y="32"/>
                      <a:pt x="9" y="31"/>
                      <a:pt x="9" y="30"/>
                    </a:cubicBezTo>
                    <a:cubicBezTo>
                      <a:pt x="9" y="27"/>
                      <a:pt x="10" y="24"/>
                      <a:pt x="11" y="21"/>
                    </a:cubicBezTo>
                    <a:cubicBezTo>
                      <a:pt x="14" y="18"/>
                      <a:pt x="14" y="18"/>
                      <a:pt x="14" y="18"/>
                    </a:cubicBezTo>
                    <a:cubicBezTo>
                      <a:pt x="16" y="15"/>
                      <a:pt x="18" y="14"/>
                      <a:pt x="18" y="12"/>
                    </a:cubicBezTo>
                    <a:cubicBezTo>
                      <a:pt x="19" y="8"/>
                      <a:pt x="18" y="4"/>
                      <a:pt x="14" y="2"/>
                    </a:cubicBezTo>
                    <a:cubicBezTo>
                      <a:pt x="11" y="0"/>
                      <a:pt x="7" y="0"/>
                      <a:pt x="5" y="2"/>
                    </a:cubicBezTo>
                    <a:close/>
                    <a:moveTo>
                      <a:pt x="4" y="30"/>
                    </a:moveTo>
                    <a:cubicBezTo>
                      <a:pt x="4" y="30"/>
                      <a:pt x="4" y="30"/>
                      <a:pt x="4" y="30"/>
                    </a:cubicBezTo>
                    <a:cubicBezTo>
                      <a:pt x="4" y="30"/>
                      <a:pt x="4" y="30"/>
                      <a:pt x="4" y="30"/>
                    </a:cubicBezTo>
                    <a:cubicBezTo>
                      <a:pt x="4" y="30"/>
                      <a:pt x="4" y="30"/>
                      <a:pt x="4" y="3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61">
                <a:extLst>
                  <a:ext uri="{FF2B5EF4-FFF2-40B4-BE49-F238E27FC236}">
                    <a16:creationId xmlns:a16="http://schemas.microsoft.com/office/drawing/2014/main" id="{3842D44B-9570-4679-A4F9-0A10574D2535}"/>
                  </a:ext>
                </a:extLst>
              </p:cNvPr>
              <p:cNvSpPr>
                <a:spLocks noChangeAspect="1"/>
              </p:cNvSpPr>
              <p:nvPr/>
            </p:nvSpPr>
            <p:spPr bwMode="gray">
              <a:xfrm>
                <a:off x="6368" y="1299"/>
                <a:ext cx="71" cy="55"/>
              </a:xfrm>
              <a:custGeom>
                <a:avLst/>
                <a:gdLst>
                  <a:gd name="T0" fmla="*/ 2 w 30"/>
                  <a:gd name="T1" fmla="*/ 4 h 23"/>
                  <a:gd name="T2" fmla="*/ 0 w 30"/>
                  <a:gd name="T3" fmla="*/ 6 h 23"/>
                  <a:gd name="T4" fmla="*/ 1 w 30"/>
                  <a:gd name="T5" fmla="*/ 9 h 23"/>
                  <a:gd name="T6" fmla="*/ 3 w 30"/>
                  <a:gd name="T7" fmla="*/ 10 h 23"/>
                  <a:gd name="T8" fmla="*/ 28 w 30"/>
                  <a:gd name="T9" fmla="*/ 16 h 23"/>
                  <a:gd name="T10" fmla="*/ 28 w 30"/>
                  <a:gd name="T11" fmla="*/ 15 h 23"/>
                  <a:gd name="T12" fmla="*/ 27 w 30"/>
                  <a:gd name="T13" fmla="*/ 6 h 23"/>
                  <a:gd name="T14" fmla="*/ 2 w 30"/>
                  <a:gd name="T15" fmla="*/ 4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3">
                    <a:moveTo>
                      <a:pt x="2" y="4"/>
                    </a:moveTo>
                    <a:cubicBezTo>
                      <a:pt x="1" y="5"/>
                      <a:pt x="0" y="5"/>
                      <a:pt x="0" y="6"/>
                    </a:cubicBezTo>
                    <a:cubicBezTo>
                      <a:pt x="0" y="7"/>
                      <a:pt x="0" y="8"/>
                      <a:pt x="1" y="9"/>
                    </a:cubicBezTo>
                    <a:cubicBezTo>
                      <a:pt x="3" y="10"/>
                      <a:pt x="3" y="10"/>
                      <a:pt x="3" y="10"/>
                    </a:cubicBezTo>
                    <a:cubicBezTo>
                      <a:pt x="10" y="15"/>
                      <a:pt x="20" y="23"/>
                      <a:pt x="28" y="16"/>
                    </a:cubicBezTo>
                    <a:cubicBezTo>
                      <a:pt x="28" y="16"/>
                      <a:pt x="28" y="15"/>
                      <a:pt x="28" y="15"/>
                    </a:cubicBezTo>
                    <a:cubicBezTo>
                      <a:pt x="30" y="10"/>
                      <a:pt x="28" y="8"/>
                      <a:pt x="27" y="6"/>
                    </a:cubicBezTo>
                    <a:cubicBezTo>
                      <a:pt x="21" y="0"/>
                      <a:pt x="6" y="3"/>
                      <a:pt x="2" y="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62">
                <a:extLst>
                  <a:ext uri="{FF2B5EF4-FFF2-40B4-BE49-F238E27FC236}">
                    <a16:creationId xmlns:a16="http://schemas.microsoft.com/office/drawing/2014/main" id="{5579D682-43E4-4430-8EAB-E7D75C06B697}"/>
                  </a:ext>
                </a:extLst>
              </p:cNvPr>
              <p:cNvSpPr>
                <a:spLocks noChangeAspect="1"/>
              </p:cNvSpPr>
              <p:nvPr/>
            </p:nvSpPr>
            <p:spPr bwMode="gray">
              <a:xfrm>
                <a:off x="5954" y="1172"/>
                <a:ext cx="43" cy="66"/>
              </a:xfrm>
              <a:custGeom>
                <a:avLst/>
                <a:gdLst>
                  <a:gd name="T0" fmla="*/ 3 w 18"/>
                  <a:gd name="T1" fmla="*/ 1 h 28"/>
                  <a:gd name="T2" fmla="*/ 1 w 18"/>
                  <a:gd name="T3" fmla="*/ 3 h 28"/>
                  <a:gd name="T4" fmla="*/ 7 w 18"/>
                  <a:gd name="T5" fmla="*/ 16 h 28"/>
                  <a:gd name="T6" fmla="*/ 9 w 18"/>
                  <a:gd name="T7" fmla="*/ 18 h 28"/>
                  <a:gd name="T8" fmla="*/ 12 w 18"/>
                  <a:gd name="T9" fmla="*/ 21 h 28"/>
                  <a:gd name="T10" fmla="*/ 12 w 18"/>
                  <a:gd name="T11" fmla="*/ 21 h 28"/>
                  <a:gd name="T12" fmla="*/ 12 w 18"/>
                  <a:gd name="T13" fmla="*/ 22 h 28"/>
                  <a:gd name="T14" fmla="*/ 13 w 18"/>
                  <a:gd name="T15" fmla="*/ 25 h 28"/>
                  <a:gd name="T16" fmla="*/ 13 w 18"/>
                  <a:gd name="T17" fmla="*/ 25 h 28"/>
                  <a:gd name="T18" fmla="*/ 13 w 18"/>
                  <a:gd name="T19" fmla="*/ 25 h 28"/>
                  <a:gd name="T20" fmla="*/ 13 w 18"/>
                  <a:gd name="T21" fmla="*/ 26 h 28"/>
                  <a:gd name="T22" fmla="*/ 16 w 18"/>
                  <a:gd name="T23" fmla="*/ 28 h 28"/>
                  <a:gd name="T24" fmla="*/ 18 w 18"/>
                  <a:gd name="T25" fmla="*/ 25 h 28"/>
                  <a:gd name="T26" fmla="*/ 18 w 18"/>
                  <a:gd name="T27" fmla="*/ 23 h 28"/>
                  <a:gd name="T28" fmla="*/ 18 w 18"/>
                  <a:gd name="T29" fmla="*/ 23 h 28"/>
                  <a:gd name="T30" fmla="*/ 11 w 18"/>
                  <a:gd name="T31" fmla="*/ 3 h 28"/>
                  <a:gd name="T32" fmla="*/ 3 w 18"/>
                  <a:gd name="T33"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3" y="1"/>
                    </a:moveTo>
                    <a:cubicBezTo>
                      <a:pt x="2" y="1"/>
                      <a:pt x="1" y="2"/>
                      <a:pt x="1" y="3"/>
                    </a:cubicBezTo>
                    <a:cubicBezTo>
                      <a:pt x="0" y="10"/>
                      <a:pt x="2" y="12"/>
                      <a:pt x="7" y="16"/>
                    </a:cubicBezTo>
                    <a:cubicBezTo>
                      <a:pt x="9" y="18"/>
                      <a:pt x="9" y="18"/>
                      <a:pt x="9" y="18"/>
                    </a:cubicBezTo>
                    <a:cubicBezTo>
                      <a:pt x="10" y="19"/>
                      <a:pt x="12" y="20"/>
                      <a:pt x="12" y="21"/>
                    </a:cubicBezTo>
                    <a:cubicBezTo>
                      <a:pt x="12" y="21"/>
                      <a:pt x="12" y="21"/>
                      <a:pt x="12" y="21"/>
                    </a:cubicBezTo>
                    <a:cubicBezTo>
                      <a:pt x="12" y="21"/>
                      <a:pt x="12" y="22"/>
                      <a:pt x="12" y="22"/>
                    </a:cubicBezTo>
                    <a:cubicBezTo>
                      <a:pt x="12" y="22"/>
                      <a:pt x="13" y="24"/>
                      <a:pt x="13" y="25"/>
                    </a:cubicBezTo>
                    <a:cubicBezTo>
                      <a:pt x="13" y="25"/>
                      <a:pt x="13" y="25"/>
                      <a:pt x="13" y="25"/>
                    </a:cubicBezTo>
                    <a:cubicBezTo>
                      <a:pt x="13" y="25"/>
                      <a:pt x="13" y="25"/>
                      <a:pt x="13" y="25"/>
                    </a:cubicBezTo>
                    <a:cubicBezTo>
                      <a:pt x="13" y="26"/>
                      <a:pt x="13" y="26"/>
                      <a:pt x="13" y="26"/>
                    </a:cubicBezTo>
                    <a:cubicBezTo>
                      <a:pt x="14" y="28"/>
                      <a:pt x="15" y="28"/>
                      <a:pt x="16" y="28"/>
                    </a:cubicBezTo>
                    <a:cubicBezTo>
                      <a:pt x="17" y="28"/>
                      <a:pt x="18" y="26"/>
                      <a:pt x="18" y="25"/>
                    </a:cubicBezTo>
                    <a:cubicBezTo>
                      <a:pt x="18" y="23"/>
                      <a:pt x="18" y="23"/>
                      <a:pt x="18" y="23"/>
                    </a:cubicBezTo>
                    <a:cubicBezTo>
                      <a:pt x="18" y="23"/>
                      <a:pt x="18" y="23"/>
                      <a:pt x="18" y="23"/>
                    </a:cubicBezTo>
                    <a:cubicBezTo>
                      <a:pt x="18" y="19"/>
                      <a:pt x="17" y="7"/>
                      <a:pt x="11" y="3"/>
                    </a:cubicBezTo>
                    <a:cubicBezTo>
                      <a:pt x="9" y="1"/>
                      <a:pt x="6" y="0"/>
                      <a:pt x="3"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3">
                <a:extLst>
                  <a:ext uri="{FF2B5EF4-FFF2-40B4-BE49-F238E27FC236}">
                    <a16:creationId xmlns:a16="http://schemas.microsoft.com/office/drawing/2014/main" id="{5D25DC02-7B89-4BCE-AEDE-EF2BE407E0EF}"/>
                  </a:ext>
                </a:extLst>
              </p:cNvPr>
              <p:cNvSpPr>
                <a:spLocks noChangeAspect="1"/>
              </p:cNvSpPr>
              <p:nvPr/>
            </p:nvSpPr>
            <p:spPr bwMode="gray">
              <a:xfrm>
                <a:off x="5909" y="1415"/>
                <a:ext cx="71" cy="59"/>
              </a:xfrm>
              <a:custGeom>
                <a:avLst/>
                <a:gdLst>
                  <a:gd name="T0" fmla="*/ 27 w 30"/>
                  <a:gd name="T1" fmla="*/ 0 h 25"/>
                  <a:gd name="T2" fmla="*/ 26 w 30"/>
                  <a:gd name="T3" fmla="*/ 0 h 25"/>
                  <a:gd name="T4" fmla="*/ 1 w 30"/>
                  <a:gd name="T5" fmla="*/ 13 h 25"/>
                  <a:gd name="T6" fmla="*/ 3 w 30"/>
                  <a:gd name="T7" fmla="*/ 21 h 25"/>
                  <a:gd name="T8" fmla="*/ 4 w 30"/>
                  <a:gd name="T9" fmla="*/ 21 h 25"/>
                  <a:gd name="T10" fmla="*/ 21 w 30"/>
                  <a:gd name="T11" fmla="*/ 12 h 25"/>
                  <a:gd name="T12" fmla="*/ 29 w 30"/>
                  <a:gd name="T13" fmla="*/ 4 h 25"/>
                  <a:gd name="T14" fmla="*/ 29 w 30"/>
                  <a:gd name="T15" fmla="*/ 2 h 25"/>
                  <a:gd name="T16" fmla="*/ 27 w 30"/>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5">
                    <a:moveTo>
                      <a:pt x="27" y="0"/>
                    </a:moveTo>
                    <a:cubicBezTo>
                      <a:pt x="26" y="0"/>
                      <a:pt x="26" y="0"/>
                      <a:pt x="26" y="0"/>
                    </a:cubicBezTo>
                    <a:cubicBezTo>
                      <a:pt x="16" y="3"/>
                      <a:pt x="4" y="6"/>
                      <a:pt x="1" y="13"/>
                    </a:cubicBezTo>
                    <a:cubicBezTo>
                      <a:pt x="1" y="15"/>
                      <a:pt x="0" y="18"/>
                      <a:pt x="3" y="21"/>
                    </a:cubicBezTo>
                    <a:cubicBezTo>
                      <a:pt x="3" y="21"/>
                      <a:pt x="3" y="21"/>
                      <a:pt x="4" y="21"/>
                    </a:cubicBezTo>
                    <a:cubicBezTo>
                      <a:pt x="10" y="25"/>
                      <a:pt x="16" y="18"/>
                      <a:pt x="21" y="12"/>
                    </a:cubicBezTo>
                    <a:cubicBezTo>
                      <a:pt x="24" y="9"/>
                      <a:pt x="26" y="6"/>
                      <a:pt x="29" y="4"/>
                    </a:cubicBezTo>
                    <a:cubicBezTo>
                      <a:pt x="29" y="4"/>
                      <a:pt x="30" y="3"/>
                      <a:pt x="29" y="2"/>
                    </a:cubicBezTo>
                    <a:cubicBezTo>
                      <a:pt x="29" y="1"/>
                      <a:pt x="28" y="0"/>
                      <a:pt x="2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64">
                <a:extLst>
                  <a:ext uri="{FF2B5EF4-FFF2-40B4-BE49-F238E27FC236}">
                    <a16:creationId xmlns:a16="http://schemas.microsoft.com/office/drawing/2014/main" id="{67544DC1-FF8F-40D6-8FA6-69F8AFAF3D24}"/>
                  </a:ext>
                </a:extLst>
              </p:cNvPr>
              <p:cNvSpPr>
                <a:spLocks noChangeAspect="1"/>
              </p:cNvSpPr>
              <p:nvPr/>
            </p:nvSpPr>
            <p:spPr bwMode="gray">
              <a:xfrm>
                <a:off x="6321" y="1104"/>
                <a:ext cx="59" cy="73"/>
              </a:xfrm>
              <a:custGeom>
                <a:avLst/>
                <a:gdLst>
                  <a:gd name="T0" fmla="*/ 2 w 25"/>
                  <a:gd name="T1" fmla="*/ 19 h 31"/>
                  <a:gd name="T2" fmla="*/ 18 w 25"/>
                  <a:gd name="T3" fmla="*/ 1 h 31"/>
                  <a:gd name="T4" fmla="*/ 25 w 25"/>
                  <a:gd name="T5" fmla="*/ 1 h 31"/>
                  <a:gd name="T6" fmla="*/ 25 w 25"/>
                  <a:gd name="T7" fmla="*/ 1 h 31"/>
                  <a:gd name="T8" fmla="*/ 22 w 25"/>
                  <a:gd name="T9" fmla="*/ 9 h 31"/>
                  <a:gd name="T10" fmla="*/ 14 w 25"/>
                  <a:gd name="T11" fmla="*/ 16 h 31"/>
                  <a:gd name="T12" fmla="*/ 0 w 25"/>
                  <a:gd name="T13" fmla="*/ 31 h 31"/>
                  <a:gd name="T14" fmla="*/ 2 w 25"/>
                  <a:gd name="T15" fmla="*/ 19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2" y="19"/>
                    </a:moveTo>
                    <a:cubicBezTo>
                      <a:pt x="5" y="11"/>
                      <a:pt x="11" y="4"/>
                      <a:pt x="18" y="1"/>
                    </a:cubicBezTo>
                    <a:cubicBezTo>
                      <a:pt x="22" y="0"/>
                      <a:pt x="24" y="0"/>
                      <a:pt x="25" y="1"/>
                    </a:cubicBezTo>
                    <a:cubicBezTo>
                      <a:pt x="25" y="1"/>
                      <a:pt x="25" y="1"/>
                      <a:pt x="25" y="1"/>
                    </a:cubicBezTo>
                    <a:cubicBezTo>
                      <a:pt x="25" y="2"/>
                      <a:pt x="25" y="5"/>
                      <a:pt x="22" y="9"/>
                    </a:cubicBezTo>
                    <a:cubicBezTo>
                      <a:pt x="19" y="11"/>
                      <a:pt x="17" y="13"/>
                      <a:pt x="14" y="16"/>
                    </a:cubicBezTo>
                    <a:cubicBezTo>
                      <a:pt x="8" y="19"/>
                      <a:pt x="3" y="24"/>
                      <a:pt x="0" y="31"/>
                    </a:cubicBezTo>
                    <a:cubicBezTo>
                      <a:pt x="0" y="27"/>
                      <a:pt x="0" y="23"/>
                      <a:pt x="2"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5">
                <a:extLst>
                  <a:ext uri="{FF2B5EF4-FFF2-40B4-BE49-F238E27FC236}">
                    <a16:creationId xmlns:a16="http://schemas.microsoft.com/office/drawing/2014/main" id="{25E29672-5802-440B-B58F-24FA4AF16F8B}"/>
                  </a:ext>
                </a:extLst>
              </p:cNvPr>
              <p:cNvSpPr>
                <a:spLocks noChangeAspect="1"/>
              </p:cNvSpPr>
              <p:nvPr/>
            </p:nvSpPr>
            <p:spPr bwMode="gray">
              <a:xfrm>
                <a:off x="6386" y="1194"/>
                <a:ext cx="107" cy="52"/>
              </a:xfrm>
              <a:custGeom>
                <a:avLst/>
                <a:gdLst>
                  <a:gd name="T0" fmla="*/ 21 w 45"/>
                  <a:gd name="T1" fmla="*/ 4 h 17"/>
                  <a:gd name="T2" fmla="*/ 44 w 45"/>
                  <a:gd name="T3" fmla="*/ 5 h 17"/>
                  <a:gd name="T4" fmla="*/ 44 w 45"/>
                  <a:gd name="T5" fmla="*/ 9 h 17"/>
                  <a:gd name="T6" fmla="*/ 34 w 45"/>
                  <a:gd name="T7" fmla="*/ 15 h 17"/>
                  <a:gd name="T8" fmla="*/ 18 w 45"/>
                  <a:gd name="T9" fmla="*/ 16 h 17"/>
                  <a:gd name="T10" fmla="*/ 0 w 45"/>
                  <a:gd name="T11" fmla="*/ 17 h 17"/>
                  <a:gd name="T12" fmla="*/ 21 w 45"/>
                  <a:gd name="T13" fmla="*/ 4 h 17"/>
                </a:gdLst>
                <a:ahLst/>
                <a:cxnLst>
                  <a:cxn ang="0">
                    <a:pos x="T0" y="T1"/>
                  </a:cxn>
                  <a:cxn ang="0">
                    <a:pos x="T2" y="T3"/>
                  </a:cxn>
                  <a:cxn ang="0">
                    <a:pos x="T4" y="T5"/>
                  </a:cxn>
                  <a:cxn ang="0">
                    <a:pos x="T6" y="T7"/>
                  </a:cxn>
                  <a:cxn ang="0">
                    <a:pos x="T8" y="T9"/>
                  </a:cxn>
                  <a:cxn ang="0">
                    <a:pos x="T10" y="T11"/>
                  </a:cxn>
                  <a:cxn ang="0">
                    <a:pos x="T12" y="T13"/>
                  </a:cxn>
                </a:cxnLst>
                <a:rect l="0" t="0" r="r" b="b"/>
                <a:pathLst>
                  <a:path w="45" h="17">
                    <a:moveTo>
                      <a:pt x="21" y="4"/>
                    </a:moveTo>
                    <a:cubicBezTo>
                      <a:pt x="28" y="2"/>
                      <a:pt x="42" y="0"/>
                      <a:pt x="44" y="5"/>
                    </a:cubicBezTo>
                    <a:cubicBezTo>
                      <a:pt x="45" y="7"/>
                      <a:pt x="45" y="8"/>
                      <a:pt x="44" y="9"/>
                    </a:cubicBezTo>
                    <a:cubicBezTo>
                      <a:pt x="43" y="12"/>
                      <a:pt x="39" y="14"/>
                      <a:pt x="34" y="15"/>
                    </a:cubicBezTo>
                    <a:cubicBezTo>
                      <a:pt x="29" y="16"/>
                      <a:pt x="23" y="16"/>
                      <a:pt x="18" y="16"/>
                    </a:cubicBezTo>
                    <a:cubicBezTo>
                      <a:pt x="12" y="15"/>
                      <a:pt x="6" y="16"/>
                      <a:pt x="0" y="17"/>
                    </a:cubicBezTo>
                    <a:cubicBezTo>
                      <a:pt x="6" y="11"/>
                      <a:pt x="13" y="7"/>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66">
                <a:extLst>
                  <a:ext uri="{FF2B5EF4-FFF2-40B4-BE49-F238E27FC236}">
                    <a16:creationId xmlns:a16="http://schemas.microsoft.com/office/drawing/2014/main" id="{D9483E1E-C9AD-480C-B8A1-D6B7471FB908}"/>
                  </a:ext>
                </a:extLst>
              </p:cNvPr>
              <p:cNvSpPr>
                <a:spLocks noChangeAspect="1"/>
              </p:cNvSpPr>
              <p:nvPr/>
            </p:nvSpPr>
            <p:spPr bwMode="gray">
              <a:xfrm>
                <a:off x="5871" y="1247"/>
                <a:ext cx="80" cy="40"/>
              </a:xfrm>
              <a:custGeom>
                <a:avLst/>
                <a:gdLst>
                  <a:gd name="T0" fmla="*/ 19 w 34"/>
                  <a:gd name="T1" fmla="*/ 15 h 17"/>
                  <a:gd name="T2" fmla="*/ 1 w 34"/>
                  <a:gd name="T3" fmla="*/ 9 h 17"/>
                  <a:gd name="T4" fmla="*/ 0 w 34"/>
                  <a:gd name="T5" fmla="*/ 6 h 17"/>
                  <a:gd name="T6" fmla="*/ 1 w 34"/>
                  <a:gd name="T7" fmla="*/ 4 h 17"/>
                  <a:gd name="T8" fmla="*/ 12 w 34"/>
                  <a:gd name="T9" fmla="*/ 1 h 17"/>
                  <a:gd name="T10" fmla="*/ 34 w 34"/>
                  <a:gd name="T11" fmla="*/ 17 h 17"/>
                  <a:gd name="T12" fmla="*/ 19 w 34"/>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34" h="17">
                    <a:moveTo>
                      <a:pt x="19" y="15"/>
                    </a:moveTo>
                    <a:cubicBezTo>
                      <a:pt x="11" y="14"/>
                      <a:pt x="4" y="14"/>
                      <a:pt x="1" y="9"/>
                    </a:cubicBezTo>
                    <a:cubicBezTo>
                      <a:pt x="1" y="8"/>
                      <a:pt x="0" y="7"/>
                      <a:pt x="0" y="6"/>
                    </a:cubicBezTo>
                    <a:cubicBezTo>
                      <a:pt x="0" y="5"/>
                      <a:pt x="1" y="4"/>
                      <a:pt x="1" y="4"/>
                    </a:cubicBezTo>
                    <a:cubicBezTo>
                      <a:pt x="3" y="1"/>
                      <a:pt x="9" y="0"/>
                      <a:pt x="12" y="1"/>
                    </a:cubicBezTo>
                    <a:cubicBezTo>
                      <a:pt x="19" y="2"/>
                      <a:pt x="29" y="9"/>
                      <a:pt x="34" y="17"/>
                    </a:cubicBezTo>
                    <a:cubicBezTo>
                      <a:pt x="29" y="15"/>
                      <a:pt x="24" y="15"/>
                      <a:pt x="19"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67">
                <a:extLst>
                  <a:ext uri="{FF2B5EF4-FFF2-40B4-BE49-F238E27FC236}">
                    <a16:creationId xmlns:a16="http://schemas.microsoft.com/office/drawing/2014/main" id="{9F724020-DAC9-47C9-AC8F-A7D4A6AE57B5}"/>
                  </a:ext>
                </a:extLst>
              </p:cNvPr>
              <p:cNvSpPr>
                <a:spLocks noChangeAspect="1"/>
              </p:cNvSpPr>
              <p:nvPr/>
            </p:nvSpPr>
            <p:spPr bwMode="gray">
              <a:xfrm>
                <a:off x="5862" y="1352"/>
                <a:ext cx="76" cy="42"/>
              </a:xfrm>
              <a:custGeom>
                <a:avLst/>
                <a:gdLst>
                  <a:gd name="T0" fmla="*/ 3 w 32"/>
                  <a:gd name="T1" fmla="*/ 17 h 18"/>
                  <a:gd name="T2" fmla="*/ 1 w 32"/>
                  <a:gd name="T3" fmla="*/ 15 h 18"/>
                  <a:gd name="T4" fmla="*/ 0 w 32"/>
                  <a:gd name="T5" fmla="*/ 11 h 18"/>
                  <a:gd name="T6" fmla="*/ 0 w 32"/>
                  <a:gd name="T7" fmla="*/ 9 h 18"/>
                  <a:gd name="T8" fmla="*/ 32 w 32"/>
                  <a:gd name="T9" fmla="*/ 0 h 18"/>
                  <a:gd name="T10" fmla="*/ 25 w 32"/>
                  <a:gd name="T11" fmla="*/ 5 h 18"/>
                  <a:gd name="T12" fmla="*/ 3 w 32"/>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32" h="18">
                    <a:moveTo>
                      <a:pt x="3" y="17"/>
                    </a:moveTo>
                    <a:cubicBezTo>
                      <a:pt x="2" y="16"/>
                      <a:pt x="2" y="16"/>
                      <a:pt x="1" y="15"/>
                    </a:cubicBezTo>
                    <a:cubicBezTo>
                      <a:pt x="0" y="13"/>
                      <a:pt x="0" y="12"/>
                      <a:pt x="0" y="11"/>
                    </a:cubicBezTo>
                    <a:cubicBezTo>
                      <a:pt x="0" y="10"/>
                      <a:pt x="0" y="10"/>
                      <a:pt x="0" y="9"/>
                    </a:cubicBezTo>
                    <a:cubicBezTo>
                      <a:pt x="3" y="4"/>
                      <a:pt x="17" y="1"/>
                      <a:pt x="32" y="0"/>
                    </a:cubicBezTo>
                    <a:cubicBezTo>
                      <a:pt x="30" y="1"/>
                      <a:pt x="27" y="3"/>
                      <a:pt x="25" y="5"/>
                    </a:cubicBezTo>
                    <a:cubicBezTo>
                      <a:pt x="17" y="11"/>
                      <a:pt x="8" y="18"/>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68">
                <a:extLst>
                  <a:ext uri="{FF2B5EF4-FFF2-40B4-BE49-F238E27FC236}">
                    <a16:creationId xmlns:a16="http://schemas.microsoft.com/office/drawing/2014/main" id="{F274ABC4-2953-4112-AD57-CC34AAB46C6D}"/>
                  </a:ext>
                </a:extLst>
              </p:cNvPr>
              <p:cNvSpPr>
                <a:spLocks noChangeAspect="1"/>
              </p:cNvSpPr>
              <p:nvPr/>
            </p:nvSpPr>
            <p:spPr bwMode="gray">
              <a:xfrm>
                <a:off x="6262" y="1116"/>
                <a:ext cx="19" cy="33"/>
              </a:xfrm>
              <a:custGeom>
                <a:avLst/>
                <a:gdLst>
                  <a:gd name="T0" fmla="*/ 0 w 8"/>
                  <a:gd name="T1" fmla="*/ 6 h 14"/>
                  <a:gd name="T2" fmla="*/ 2 w 8"/>
                  <a:gd name="T3" fmla="*/ 1 h 14"/>
                  <a:gd name="T4" fmla="*/ 6 w 8"/>
                  <a:gd name="T5" fmla="*/ 1 h 14"/>
                  <a:gd name="T6" fmla="*/ 8 w 8"/>
                  <a:gd name="T7" fmla="*/ 5 h 14"/>
                  <a:gd name="T8" fmla="*/ 7 w 8"/>
                  <a:gd name="T9" fmla="*/ 6 h 14"/>
                  <a:gd name="T10" fmla="*/ 4 w 8"/>
                  <a:gd name="T11" fmla="*/ 10 h 14"/>
                  <a:gd name="T12" fmla="*/ 1 w 8"/>
                  <a:gd name="T13" fmla="*/ 13 h 14"/>
                  <a:gd name="T14" fmla="*/ 1 w 8"/>
                  <a:gd name="T15" fmla="*/ 14 h 14"/>
                  <a:gd name="T16" fmla="*/ 0 w 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4">
                    <a:moveTo>
                      <a:pt x="0" y="6"/>
                    </a:moveTo>
                    <a:cubicBezTo>
                      <a:pt x="0" y="3"/>
                      <a:pt x="1" y="1"/>
                      <a:pt x="2" y="1"/>
                    </a:cubicBezTo>
                    <a:cubicBezTo>
                      <a:pt x="3" y="0"/>
                      <a:pt x="4" y="0"/>
                      <a:pt x="6" y="1"/>
                    </a:cubicBezTo>
                    <a:cubicBezTo>
                      <a:pt x="7" y="2"/>
                      <a:pt x="8" y="3"/>
                      <a:pt x="8" y="5"/>
                    </a:cubicBezTo>
                    <a:cubicBezTo>
                      <a:pt x="8" y="5"/>
                      <a:pt x="8" y="6"/>
                      <a:pt x="7" y="6"/>
                    </a:cubicBezTo>
                    <a:cubicBezTo>
                      <a:pt x="7" y="7"/>
                      <a:pt x="6" y="9"/>
                      <a:pt x="4" y="10"/>
                    </a:cubicBezTo>
                    <a:cubicBezTo>
                      <a:pt x="1" y="13"/>
                      <a:pt x="1" y="13"/>
                      <a:pt x="1" y="13"/>
                    </a:cubicBezTo>
                    <a:cubicBezTo>
                      <a:pt x="1" y="14"/>
                      <a:pt x="1" y="14"/>
                      <a:pt x="1" y="14"/>
                    </a:cubicBezTo>
                    <a:cubicBezTo>
                      <a:pt x="1" y="11"/>
                      <a:pt x="0" y="8"/>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69">
                <a:extLst>
                  <a:ext uri="{FF2B5EF4-FFF2-40B4-BE49-F238E27FC236}">
                    <a16:creationId xmlns:a16="http://schemas.microsoft.com/office/drawing/2014/main" id="{4E74EA91-3A0E-4875-BDCC-F421729AC5D1}"/>
                  </a:ext>
                </a:extLst>
              </p:cNvPr>
              <p:cNvSpPr>
                <a:spLocks noChangeAspect="1"/>
              </p:cNvSpPr>
              <p:nvPr/>
            </p:nvSpPr>
            <p:spPr bwMode="gray">
              <a:xfrm>
                <a:off x="6391" y="1316"/>
                <a:ext cx="37" cy="21"/>
              </a:xfrm>
              <a:custGeom>
                <a:avLst/>
                <a:gdLst>
                  <a:gd name="T0" fmla="*/ 15 w 16"/>
                  <a:gd name="T1" fmla="*/ 3 h 9"/>
                  <a:gd name="T2" fmla="*/ 16 w 16"/>
                  <a:gd name="T3" fmla="*/ 5 h 9"/>
                  <a:gd name="T4" fmla="*/ 16 w 16"/>
                  <a:gd name="T5" fmla="*/ 6 h 9"/>
                  <a:gd name="T6" fmla="*/ 0 w 16"/>
                  <a:gd name="T7" fmla="*/ 1 h 9"/>
                  <a:gd name="T8" fmla="*/ 15 w 16"/>
                  <a:gd name="T9" fmla="*/ 3 h 9"/>
                </a:gdLst>
                <a:ahLst/>
                <a:cxnLst>
                  <a:cxn ang="0">
                    <a:pos x="T0" y="T1"/>
                  </a:cxn>
                  <a:cxn ang="0">
                    <a:pos x="T2" y="T3"/>
                  </a:cxn>
                  <a:cxn ang="0">
                    <a:pos x="T4" y="T5"/>
                  </a:cxn>
                  <a:cxn ang="0">
                    <a:pos x="T6" y="T7"/>
                  </a:cxn>
                  <a:cxn ang="0">
                    <a:pos x="T8" y="T9"/>
                  </a:cxn>
                </a:cxnLst>
                <a:rect l="0" t="0" r="r" b="b"/>
                <a:pathLst>
                  <a:path w="16" h="9">
                    <a:moveTo>
                      <a:pt x="15" y="3"/>
                    </a:moveTo>
                    <a:cubicBezTo>
                      <a:pt x="16" y="3"/>
                      <a:pt x="16" y="3"/>
                      <a:pt x="16" y="5"/>
                    </a:cubicBezTo>
                    <a:cubicBezTo>
                      <a:pt x="16" y="5"/>
                      <a:pt x="16" y="5"/>
                      <a:pt x="16" y="6"/>
                    </a:cubicBezTo>
                    <a:cubicBezTo>
                      <a:pt x="12" y="9"/>
                      <a:pt x="6" y="5"/>
                      <a:pt x="0" y="1"/>
                    </a:cubicBezTo>
                    <a:cubicBezTo>
                      <a:pt x="5" y="0"/>
                      <a:pt x="13" y="0"/>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70">
                <a:extLst>
                  <a:ext uri="{FF2B5EF4-FFF2-40B4-BE49-F238E27FC236}">
                    <a16:creationId xmlns:a16="http://schemas.microsoft.com/office/drawing/2014/main" id="{9DAF87A6-D147-4182-9BF9-BDCC70601771}"/>
                  </a:ext>
                </a:extLst>
              </p:cNvPr>
              <p:cNvSpPr>
                <a:spLocks noChangeAspect="1"/>
              </p:cNvSpPr>
              <p:nvPr/>
            </p:nvSpPr>
            <p:spPr bwMode="gray">
              <a:xfrm>
                <a:off x="5970" y="1187"/>
                <a:ext cx="15" cy="22"/>
              </a:xfrm>
              <a:custGeom>
                <a:avLst/>
                <a:gdLst>
                  <a:gd name="T0" fmla="*/ 5 w 6"/>
                  <a:gd name="T1" fmla="*/ 9 h 9"/>
                  <a:gd name="T2" fmla="*/ 4 w 6"/>
                  <a:gd name="T3" fmla="*/ 8 h 9"/>
                  <a:gd name="T4" fmla="*/ 0 w 6"/>
                  <a:gd name="T5" fmla="*/ 1 h 9"/>
                  <a:gd name="T6" fmla="*/ 0 w 6"/>
                  <a:gd name="T7" fmla="*/ 0 h 9"/>
                  <a:gd name="T8" fmla="*/ 2 w 6"/>
                  <a:gd name="T9" fmla="*/ 1 h 9"/>
                  <a:gd name="T10" fmla="*/ 6 w 6"/>
                  <a:gd name="T11" fmla="*/ 9 h 9"/>
                  <a:gd name="T12" fmla="*/ 5 w 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5" y="9"/>
                    </a:moveTo>
                    <a:cubicBezTo>
                      <a:pt x="4" y="8"/>
                      <a:pt x="4" y="8"/>
                      <a:pt x="4" y="8"/>
                    </a:cubicBezTo>
                    <a:cubicBezTo>
                      <a:pt x="1" y="5"/>
                      <a:pt x="0" y="4"/>
                      <a:pt x="0" y="1"/>
                    </a:cubicBezTo>
                    <a:cubicBezTo>
                      <a:pt x="0" y="1"/>
                      <a:pt x="0" y="0"/>
                      <a:pt x="0" y="0"/>
                    </a:cubicBezTo>
                    <a:cubicBezTo>
                      <a:pt x="1" y="1"/>
                      <a:pt x="1" y="1"/>
                      <a:pt x="2" y="1"/>
                    </a:cubicBezTo>
                    <a:cubicBezTo>
                      <a:pt x="4" y="3"/>
                      <a:pt x="5" y="6"/>
                      <a:pt x="6" y="9"/>
                    </a:cubicBezTo>
                    <a:cubicBezTo>
                      <a:pt x="6" y="9"/>
                      <a:pt x="6" y="9"/>
                      <a:pt x="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71">
                <a:extLst>
                  <a:ext uri="{FF2B5EF4-FFF2-40B4-BE49-F238E27FC236}">
                    <a16:creationId xmlns:a16="http://schemas.microsoft.com/office/drawing/2014/main" id="{374AE857-6688-430A-A31A-3AEC1B001D74}"/>
                  </a:ext>
                </a:extLst>
              </p:cNvPr>
              <p:cNvSpPr>
                <a:spLocks noChangeAspect="1"/>
              </p:cNvSpPr>
              <p:nvPr/>
            </p:nvSpPr>
            <p:spPr bwMode="gray">
              <a:xfrm>
                <a:off x="5924" y="1435"/>
                <a:ext cx="30" cy="29"/>
              </a:xfrm>
              <a:custGeom>
                <a:avLst/>
                <a:gdLst>
                  <a:gd name="T0" fmla="*/ 0 w 13"/>
                  <a:gd name="T1" fmla="*/ 8 h 12"/>
                  <a:gd name="T2" fmla="*/ 0 w 13"/>
                  <a:gd name="T3" fmla="*/ 8 h 12"/>
                  <a:gd name="T4" fmla="*/ 13 w 13"/>
                  <a:gd name="T5" fmla="*/ 0 h 12"/>
                  <a:gd name="T6" fmla="*/ 12 w 13"/>
                  <a:gd name="T7" fmla="*/ 2 h 12"/>
                  <a:gd name="T8" fmla="*/ 1 w 13"/>
                  <a:gd name="T9" fmla="*/ 10 h 12"/>
                  <a:gd name="T10" fmla="*/ 0 w 13"/>
                  <a:gd name="T11" fmla="*/ 8 h 12"/>
                </a:gdLst>
                <a:ahLst/>
                <a:cxnLst>
                  <a:cxn ang="0">
                    <a:pos x="T0" y="T1"/>
                  </a:cxn>
                  <a:cxn ang="0">
                    <a:pos x="T2" y="T3"/>
                  </a:cxn>
                  <a:cxn ang="0">
                    <a:pos x="T4" y="T5"/>
                  </a:cxn>
                  <a:cxn ang="0">
                    <a:pos x="T6" y="T7"/>
                  </a:cxn>
                  <a:cxn ang="0">
                    <a:pos x="T8" y="T9"/>
                  </a:cxn>
                  <a:cxn ang="0">
                    <a:pos x="T10" y="T11"/>
                  </a:cxn>
                </a:cxnLst>
                <a:rect l="0" t="0" r="r" b="b"/>
                <a:pathLst>
                  <a:path w="13" h="12">
                    <a:moveTo>
                      <a:pt x="0" y="8"/>
                    </a:moveTo>
                    <a:cubicBezTo>
                      <a:pt x="0" y="8"/>
                      <a:pt x="0" y="8"/>
                      <a:pt x="0" y="8"/>
                    </a:cubicBezTo>
                    <a:cubicBezTo>
                      <a:pt x="0" y="6"/>
                      <a:pt x="4" y="3"/>
                      <a:pt x="13" y="0"/>
                    </a:cubicBezTo>
                    <a:cubicBezTo>
                      <a:pt x="13" y="1"/>
                      <a:pt x="12" y="1"/>
                      <a:pt x="12" y="2"/>
                    </a:cubicBezTo>
                    <a:cubicBezTo>
                      <a:pt x="8" y="6"/>
                      <a:pt x="3" y="12"/>
                      <a:pt x="1" y="10"/>
                    </a:cubicBezTo>
                    <a:cubicBezTo>
                      <a:pt x="0" y="10"/>
                      <a:pt x="0" y="9"/>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47" name="Freeform 135">
              <a:extLst>
                <a:ext uri="{FF2B5EF4-FFF2-40B4-BE49-F238E27FC236}">
                  <a16:creationId xmlns:a16="http://schemas.microsoft.com/office/drawing/2014/main" id="{6EE211CB-DBED-43D7-A09D-3BC7910954DA}"/>
                </a:ext>
              </a:extLst>
            </p:cNvPr>
            <p:cNvSpPr>
              <a:spLocks noChangeAspect="1"/>
            </p:cNvSpPr>
            <p:nvPr/>
          </p:nvSpPr>
          <p:spPr bwMode="gray">
            <a:xfrm>
              <a:off x="1367614" y="2304714"/>
              <a:ext cx="735013" cy="434975"/>
            </a:xfrm>
            <a:custGeom>
              <a:avLst/>
              <a:gdLst>
                <a:gd name="T0" fmla="*/ 301 w 301"/>
                <a:gd name="T1" fmla="*/ 35 h 178"/>
                <a:gd name="T2" fmla="*/ 263 w 301"/>
                <a:gd name="T3" fmla="*/ 0 h 178"/>
                <a:gd name="T4" fmla="*/ 35 w 301"/>
                <a:gd name="T5" fmla="*/ 0 h 178"/>
                <a:gd name="T6" fmla="*/ 0 w 301"/>
                <a:gd name="T7" fmla="*/ 35 h 178"/>
                <a:gd name="T8" fmla="*/ 0 w 301"/>
                <a:gd name="T9" fmla="*/ 178 h 178"/>
                <a:gd name="T10" fmla="*/ 50 w 301"/>
                <a:gd name="T11" fmla="*/ 178 h 178"/>
                <a:gd name="T12" fmla="*/ 50 w 301"/>
                <a:gd name="T13" fmla="*/ 93 h 178"/>
                <a:gd name="T14" fmla="*/ 59 w 301"/>
                <a:gd name="T15" fmla="*/ 93 h 178"/>
                <a:gd name="T16" fmla="*/ 59 w 301"/>
                <a:gd name="T17" fmla="*/ 178 h 178"/>
                <a:gd name="T18" fmla="*/ 241 w 301"/>
                <a:gd name="T19" fmla="*/ 178 h 178"/>
                <a:gd name="T20" fmla="*/ 241 w 301"/>
                <a:gd name="T21" fmla="*/ 93 h 178"/>
                <a:gd name="T22" fmla="*/ 251 w 301"/>
                <a:gd name="T23" fmla="*/ 93 h 178"/>
                <a:gd name="T24" fmla="*/ 251 w 301"/>
                <a:gd name="T25" fmla="*/ 178 h 178"/>
                <a:gd name="T26" fmla="*/ 301 w 301"/>
                <a:gd name="T27" fmla="*/ 178 h 178"/>
                <a:gd name="T28" fmla="*/ 301 w 301"/>
                <a:gd name="T29"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 h="178">
                  <a:moveTo>
                    <a:pt x="301" y="35"/>
                  </a:moveTo>
                  <a:cubicBezTo>
                    <a:pt x="301" y="19"/>
                    <a:pt x="285" y="0"/>
                    <a:pt x="263" y="0"/>
                  </a:cubicBezTo>
                  <a:cubicBezTo>
                    <a:pt x="243" y="0"/>
                    <a:pt x="55" y="0"/>
                    <a:pt x="35" y="0"/>
                  </a:cubicBezTo>
                  <a:cubicBezTo>
                    <a:pt x="15" y="0"/>
                    <a:pt x="0" y="20"/>
                    <a:pt x="0" y="35"/>
                  </a:cubicBezTo>
                  <a:cubicBezTo>
                    <a:pt x="0" y="41"/>
                    <a:pt x="0" y="112"/>
                    <a:pt x="0" y="178"/>
                  </a:cubicBezTo>
                  <a:cubicBezTo>
                    <a:pt x="50" y="178"/>
                    <a:pt x="50" y="178"/>
                    <a:pt x="50" y="178"/>
                  </a:cubicBezTo>
                  <a:cubicBezTo>
                    <a:pt x="50" y="138"/>
                    <a:pt x="50" y="93"/>
                    <a:pt x="50" y="93"/>
                  </a:cubicBezTo>
                  <a:cubicBezTo>
                    <a:pt x="59" y="93"/>
                    <a:pt x="59" y="93"/>
                    <a:pt x="59" y="93"/>
                  </a:cubicBezTo>
                  <a:cubicBezTo>
                    <a:pt x="59" y="93"/>
                    <a:pt x="59" y="125"/>
                    <a:pt x="59" y="178"/>
                  </a:cubicBezTo>
                  <a:cubicBezTo>
                    <a:pt x="241" y="178"/>
                    <a:pt x="241" y="178"/>
                    <a:pt x="241" y="178"/>
                  </a:cubicBezTo>
                  <a:cubicBezTo>
                    <a:pt x="241" y="125"/>
                    <a:pt x="241" y="93"/>
                    <a:pt x="241" y="93"/>
                  </a:cubicBezTo>
                  <a:cubicBezTo>
                    <a:pt x="251" y="93"/>
                    <a:pt x="251" y="93"/>
                    <a:pt x="251" y="93"/>
                  </a:cubicBezTo>
                  <a:cubicBezTo>
                    <a:pt x="251" y="93"/>
                    <a:pt x="251" y="138"/>
                    <a:pt x="251" y="178"/>
                  </a:cubicBezTo>
                  <a:cubicBezTo>
                    <a:pt x="301" y="178"/>
                    <a:pt x="301" y="178"/>
                    <a:pt x="301" y="178"/>
                  </a:cubicBezTo>
                  <a:cubicBezTo>
                    <a:pt x="301" y="112"/>
                    <a:pt x="301" y="41"/>
                    <a:pt x="301"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588721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60648"/>
            <a:ext cx="9086400" cy="558503"/>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３．相談の受付と対応</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（５）法人や団体、地域での相談受付の取組の周知</a:t>
            </a:r>
          </a:p>
        </p:txBody>
      </p:sp>
      <p:sp>
        <p:nvSpPr>
          <p:cNvPr id="16" name="コンテンツ プレースホルダー 2">
            <a:extLst>
              <a:ext uri="{FF2B5EF4-FFF2-40B4-BE49-F238E27FC236}">
                <a16:creationId xmlns:a16="http://schemas.microsoft.com/office/drawing/2014/main" id="{74E63B02-E815-449E-B391-6BC94C85438F}"/>
              </a:ext>
            </a:extLst>
          </p:cNvPr>
          <p:cNvSpPr txBox="1">
            <a:spLocks/>
          </p:cNvSpPr>
          <p:nvPr/>
        </p:nvSpPr>
        <p:spPr>
          <a:xfrm>
            <a:off x="404635" y="1052736"/>
            <a:ext cx="9086399" cy="92333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8288"/>
            <a:r>
              <a:rPr lang="ja-JP" altLang="en-US" dirty="0">
                <a:latin typeface="游ゴシック" panose="020B0400000000000000" pitchFamily="50" charset="-128"/>
                <a:ea typeface="游ゴシック" panose="020B0400000000000000" pitchFamily="50" charset="-128"/>
              </a:rPr>
              <a:t>あなたの施設・事業所を運営する法人、関係する業界団体または地域の関係機関等が、介護現場におけるハラスメント対策として実施している相談窓口の設置等の取組について、施設・事業所内で充分に周知、共有されていますか。</a:t>
            </a:r>
          </a:p>
        </p:txBody>
      </p:sp>
      <p:grpSp>
        <p:nvGrpSpPr>
          <p:cNvPr id="4" name="グループ化 3">
            <a:extLst>
              <a:ext uri="{FF2B5EF4-FFF2-40B4-BE49-F238E27FC236}">
                <a16:creationId xmlns:a16="http://schemas.microsoft.com/office/drawing/2014/main" id="{CDBBE46E-254F-4D69-83B5-9DB88C0C78E0}"/>
              </a:ext>
            </a:extLst>
          </p:cNvPr>
          <p:cNvGrpSpPr/>
          <p:nvPr/>
        </p:nvGrpSpPr>
        <p:grpSpPr>
          <a:xfrm>
            <a:off x="399549" y="4496346"/>
            <a:ext cx="9091485" cy="1956990"/>
            <a:chOff x="399549" y="4509120"/>
            <a:chExt cx="9091485" cy="1956990"/>
          </a:xfrm>
        </p:grpSpPr>
        <p:sp>
          <p:nvSpPr>
            <p:cNvPr id="24" name="正方形/長方形 23">
              <a:extLst>
                <a:ext uri="{FF2B5EF4-FFF2-40B4-BE49-F238E27FC236}">
                  <a16:creationId xmlns:a16="http://schemas.microsoft.com/office/drawing/2014/main" id="{A63E54EE-E717-49AB-A631-850E2AEEB810}"/>
                </a:ext>
              </a:extLst>
            </p:cNvPr>
            <p:cNvSpPr/>
            <p:nvPr/>
          </p:nvSpPr>
          <p:spPr>
            <a:xfrm>
              <a:off x="399549" y="4689104"/>
              <a:ext cx="9091485" cy="1777006"/>
            </a:xfrm>
            <a:prstGeom prst="rect">
              <a:avLst/>
            </a:prstGeom>
            <a:solidFill>
              <a:schemeClr val="accent1">
                <a:lumMod val="20000"/>
                <a:lumOff val="8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80000" rIns="72000" bIns="36000" numCol="1" spcCol="0" rtlCol="0" fromWordArt="0" anchor="t" anchorCtr="0" forceAA="0" compatLnSpc="1">
              <a:prstTxWarp prst="textNoShape">
                <a:avLst/>
              </a:prstTxWarp>
              <a:noAutofit/>
            </a:bodyPr>
            <a:lstStyle/>
            <a:p>
              <a:pPr indent="180975"/>
              <a:endParaRPr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89" name="コンテンツ プレースホルダー 2">
              <a:extLst>
                <a:ext uri="{FF2B5EF4-FFF2-40B4-BE49-F238E27FC236}">
                  <a16:creationId xmlns:a16="http://schemas.microsoft.com/office/drawing/2014/main" id="{B7A7506F-AE88-4E6A-8FC4-BE2F7F2E5A27}"/>
                </a:ext>
              </a:extLst>
            </p:cNvPr>
            <p:cNvSpPr txBox="1">
              <a:spLocks/>
            </p:cNvSpPr>
            <p:nvPr/>
          </p:nvSpPr>
          <p:spPr>
            <a:xfrm>
              <a:off x="480453" y="4895726"/>
              <a:ext cx="8865035" cy="126957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400" dirty="0">
                  <a:latin typeface="游ゴシック" panose="020B0400000000000000" pitchFamily="50" charset="-128"/>
                  <a:ea typeface="游ゴシック" panose="020B0400000000000000" pitchFamily="50" charset="-128"/>
                </a:rPr>
                <a:t>兵庫県では、訪問看護師、訪問介護員のサービス提供時の安全確保を図るため「訪問看護師・訪問介護員安全確保・離職防止対策事業」の取組が行われています。</a:t>
              </a:r>
              <a:endParaRPr lang="en-US" altLang="ja-JP" sz="1400" dirty="0">
                <a:latin typeface="游ゴシック" panose="020B0400000000000000" pitchFamily="50" charset="-128"/>
                <a:ea typeface="游ゴシック" panose="020B0400000000000000" pitchFamily="50" charset="-128"/>
              </a:endParaRPr>
            </a:p>
            <a:p>
              <a:pPr marL="447675" indent="-285750">
                <a:buFont typeface="Wingdings" panose="05000000000000000000" pitchFamily="2" charset="2"/>
                <a:buChar char="Ø"/>
              </a:pPr>
              <a:r>
                <a:rPr lang="ja-JP" altLang="en-US" sz="1400" dirty="0">
                  <a:latin typeface="游ゴシック" panose="020B0400000000000000" pitchFamily="50" charset="-128"/>
                  <a:ea typeface="游ゴシック" panose="020B0400000000000000" pitchFamily="50" charset="-128"/>
                </a:rPr>
                <a:t>相談窓口　～訪問看護師・訪問介護員への暴力等お困り相談ひょうご～</a:t>
              </a:r>
            </a:p>
            <a:p>
              <a:pPr marL="447675" indent="-285750">
                <a:buFont typeface="Wingdings" panose="05000000000000000000" pitchFamily="2" charset="2"/>
                <a:buChar char="Ø"/>
              </a:pPr>
              <a:r>
                <a:rPr lang="en-US" altLang="ja-JP" sz="1400" dirty="0">
                  <a:latin typeface="游ゴシック" panose="020B0400000000000000" pitchFamily="50" charset="-128"/>
                  <a:ea typeface="游ゴシック" panose="020B0400000000000000" pitchFamily="50" charset="-128"/>
                </a:rPr>
                <a:t>2</a:t>
              </a:r>
              <a:r>
                <a:rPr lang="ja-JP" altLang="en-US" sz="1400" dirty="0">
                  <a:latin typeface="游ゴシック" panose="020B0400000000000000" pitchFamily="50" charset="-128"/>
                  <a:ea typeface="游ゴシック" panose="020B0400000000000000" pitchFamily="50" charset="-128"/>
                </a:rPr>
                <a:t>人以上の職員による訪問サービス提供時の費用の一部補助</a:t>
              </a:r>
              <a:endParaRPr lang="en-US" altLang="ja-JP" sz="1400" dirty="0">
                <a:latin typeface="游ゴシック" panose="020B0400000000000000" pitchFamily="50" charset="-128"/>
                <a:ea typeface="游ゴシック" panose="020B0400000000000000" pitchFamily="50" charset="-128"/>
              </a:endParaRPr>
            </a:p>
            <a:p>
              <a:pPr marL="447675" indent="-285750">
                <a:buFont typeface="Wingdings" panose="05000000000000000000" pitchFamily="2" charset="2"/>
                <a:buChar char="Ø"/>
              </a:pPr>
              <a:r>
                <a:rPr lang="ja-JP" altLang="en-US" sz="1400" dirty="0">
                  <a:latin typeface="游ゴシック" panose="020B0400000000000000" pitchFamily="50" charset="-128"/>
                  <a:ea typeface="游ゴシック" panose="020B0400000000000000" pitchFamily="50" charset="-128"/>
                </a:rPr>
                <a:t>訪問看護師・訪問介護員への利用者・家族からの暴力対策研修会</a:t>
              </a:r>
              <a:endParaRPr lang="en-US" altLang="ja-JP" sz="1400"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6828154F-9EEC-4CC0-92F6-B128E9B9380B}"/>
                </a:ext>
              </a:extLst>
            </p:cNvPr>
            <p:cNvGrpSpPr/>
            <p:nvPr/>
          </p:nvGrpSpPr>
          <p:grpSpPr>
            <a:xfrm>
              <a:off x="453519" y="4509120"/>
              <a:ext cx="2699281" cy="326980"/>
              <a:chOff x="453519" y="4509120"/>
              <a:chExt cx="2699281" cy="326980"/>
            </a:xfrm>
          </p:grpSpPr>
          <p:sp>
            <p:nvSpPr>
              <p:cNvPr id="45" name="楕円 44">
                <a:extLst>
                  <a:ext uri="{FF2B5EF4-FFF2-40B4-BE49-F238E27FC236}">
                    <a16:creationId xmlns:a16="http://schemas.microsoft.com/office/drawing/2014/main" id="{00D61FFB-8CD6-4674-89EA-77C87DF93B0C}"/>
                  </a:ext>
                </a:extLst>
              </p:cNvPr>
              <p:cNvSpPr/>
              <p:nvPr/>
            </p:nvSpPr>
            <p:spPr>
              <a:xfrm>
                <a:off x="1875470" y="4510994"/>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46" name="楕円 45">
                <a:extLst>
                  <a:ext uri="{FF2B5EF4-FFF2-40B4-BE49-F238E27FC236}">
                    <a16:creationId xmlns:a16="http://schemas.microsoft.com/office/drawing/2014/main" id="{E73AA512-1DAC-4CB1-89FB-D713D1EFE67A}"/>
                  </a:ext>
                </a:extLst>
              </p:cNvPr>
              <p:cNvSpPr/>
              <p:nvPr/>
            </p:nvSpPr>
            <p:spPr>
              <a:xfrm>
                <a:off x="2106553" y="4510994"/>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47" name="楕円 46">
                <a:extLst>
                  <a:ext uri="{FF2B5EF4-FFF2-40B4-BE49-F238E27FC236}">
                    <a16:creationId xmlns:a16="http://schemas.microsoft.com/office/drawing/2014/main" id="{D665BE91-6008-4E16-AF31-A9D484227FD2}"/>
                  </a:ext>
                </a:extLst>
              </p:cNvPr>
              <p:cNvSpPr/>
              <p:nvPr/>
            </p:nvSpPr>
            <p:spPr>
              <a:xfrm>
                <a:off x="1406849" y="4509576"/>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48" name="楕円 47">
                <a:extLst>
                  <a:ext uri="{FF2B5EF4-FFF2-40B4-BE49-F238E27FC236}">
                    <a16:creationId xmlns:a16="http://schemas.microsoft.com/office/drawing/2014/main" id="{A4C39813-178E-414B-A729-96802483DD66}"/>
                  </a:ext>
                </a:extLst>
              </p:cNvPr>
              <p:cNvSpPr/>
              <p:nvPr/>
            </p:nvSpPr>
            <p:spPr>
              <a:xfrm>
                <a:off x="1637932" y="4509576"/>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49" name="楕円 48">
                <a:extLst>
                  <a:ext uri="{FF2B5EF4-FFF2-40B4-BE49-F238E27FC236}">
                    <a16:creationId xmlns:a16="http://schemas.microsoft.com/office/drawing/2014/main" id="{817C2EF6-BFF5-4932-94AD-2BB827B82C71}"/>
                  </a:ext>
                </a:extLst>
              </p:cNvPr>
              <p:cNvSpPr/>
              <p:nvPr/>
            </p:nvSpPr>
            <p:spPr>
              <a:xfrm>
                <a:off x="922140" y="4510538"/>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0" name="楕円 49">
                <a:extLst>
                  <a:ext uri="{FF2B5EF4-FFF2-40B4-BE49-F238E27FC236}">
                    <a16:creationId xmlns:a16="http://schemas.microsoft.com/office/drawing/2014/main" id="{FEDE87BB-20CC-46F8-A2E7-322DFE65B6EA}"/>
                  </a:ext>
                </a:extLst>
              </p:cNvPr>
              <p:cNvSpPr/>
              <p:nvPr/>
            </p:nvSpPr>
            <p:spPr>
              <a:xfrm>
                <a:off x="1153223" y="4510538"/>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1" name="楕円 50">
                <a:extLst>
                  <a:ext uri="{FF2B5EF4-FFF2-40B4-BE49-F238E27FC236}">
                    <a16:creationId xmlns:a16="http://schemas.microsoft.com/office/drawing/2014/main" id="{6F067678-16E8-40CB-A4F6-55051EC6F0D8}"/>
                  </a:ext>
                </a:extLst>
              </p:cNvPr>
              <p:cNvSpPr/>
              <p:nvPr/>
            </p:nvSpPr>
            <p:spPr>
              <a:xfrm>
                <a:off x="453519" y="4509120"/>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2" name="楕円 51">
                <a:extLst>
                  <a:ext uri="{FF2B5EF4-FFF2-40B4-BE49-F238E27FC236}">
                    <a16:creationId xmlns:a16="http://schemas.microsoft.com/office/drawing/2014/main" id="{EB1B0817-A6F0-4F48-A584-8C39319F84A4}"/>
                  </a:ext>
                </a:extLst>
              </p:cNvPr>
              <p:cNvSpPr/>
              <p:nvPr/>
            </p:nvSpPr>
            <p:spPr>
              <a:xfrm>
                <a:off x="684602" y="4509120"/>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35" name="楕円 134">
                <a:extLst>
                  <a:ext uri="{FF2B5EF4-FFF2-40B4-BE49-F238E27FC236}">
                    <a16:creationId xmlns:a16="http://schemas.microsoft.com/office/drawing/2014/main" id="{092DD428-22E3-4072-AFCE-E39BB18C154A}"/>
                  </a:ext>
                </a:extLst>
              </p:cNvPr>
              <p:cNvSpPr/>
              <p:nvPr/>
            </p:nvSpPr>
            <p:spPr>
              <a:xfrm>
                <a:off x="2597717" y="4512100"/>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36" name="楕円 135">
                <a:extLst>
                  <a:ext uri="{FF2B5EF4-FFF2-40B4-BE49-F238E27FC236}">
                    <a16:creationId xmlns:a16="http://schemas.microsoft.com/office/drawing/2014/main" id="{2F6DA699-1BC6-467C-B871-D6C78DBD2BE8}"/>
                  </a:ext>
                </a:extLst>
              </p:cNvPr>
              <p:cNvSpPr/>
              <p:nvPr/>
            </p:nvSpPr>
            <p:spPr>
              <a:xfrm>
                <a:off x="2828800" y="4512100"/>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37" name="楕円 136">
                <a:extLst>
                  <a:ext uri="{FF2B5EF4-FFF2-40B4-BE49-F238E27FC236}">
                    <a16:creationId xmlns:a16="http://schemas.microsoft.com/office/drawing/2014/main" id="{4CF5F95A-604B-4BD8-9821-D0E336FF8929}"/>
                  </a:ext>
                </a:extLst>
              </p:cNvPr>
              <p:cNvSpPr/>
              <p:nvPr/>
            </p:nvSpPr>
            <p:spPr>
              <a:xfrm>
                <a:off x="2360179" y="4510682"/>
                <a:ext cx="324000" cy="324000"/>
              </a:xfrm>
              <a:prstGeom prst="ellipse">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4" name="コンテンツ プレースホルダー 2">
                <a:extLst>
                  <a:ext uri="{FF2B5EF4-FFF2-40B4-BE49-F238E27FC236}">
                    <a16:creationId xmlns:a16="http://schemas.microsoft.com/office/drawing/2014/main" id="{EF71836B-6B2D-48E6-8C48-A576DD46BC64}"/>
                  </a:ext>
                </a:extLst>
              </p:cNvPr>
              <p:cNvSpPr txBox="1">
                <a:spLocks/>
              </p:cNvSpPr>
              <p:nvPr/>
            </p:nvSpPr>
            <p:spPr>
              <a:xfrm>
                <a:off x="493567" y="4550931"/>
                <a:ext cx="2612729"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dist"/>
                <a:r>
                  <a:rPr lang="ja-JP" altLang="en-US" sz="1600" b="1" dirty="0">
                    <a:solidFill>
                      <a:schemeClr val="bg1"/>
                    </a:solidFill>
                    <a:latin typeface="游ゴシック" panose="020B0400000000000000" pitchFamily="50" charset="-128"/>
                    <a:ea typeface="游ゴシック" panose="020B0400000000000000" pitchFamily="50" charset="-128"/>
                  </a:rPr>
                  <a:t>参考：兵庫県の取組事例</a:t>
                </a:r>
                <a:endParaRPr lang="en-US" altLang="ja-JP" sz="1600" b="1" dirty="0">
                  <a:solidFill>
                    <a:schemeClr val="bg1"/>
                  </a:solidFill>
                  <a:latin typeface="游ゴシック" panose="020B0400000000000000" pitchFamily="50" charset="-128"/>
                  <a:ea typeface="游ゴシック" panose="020B0400000000000000" pitchFamily="50" charset="-128"/>
                </a:endParaRPr>
              </a:p>
            </p:txBody>
          </p:sp>
        </p:grpSp>
        <p:sp>
          <p:nvSpPr>
            <p:cNvPr id="140" name="コンテンツ プレースホルダー 2">
              <a:extLst>
                <a:ext uri="{FF2B5EF4-FFF2-40B4-BE49-F238E27FC236}">
                  <a16:creationId xmlns:a16="http://schemas.microsoft.com/office/drawing/2014/main" id="{8FB803C5-DEF3-4728-95A0-BC7E151C6E64}"/>
                </a:ext>
              </a:extLst>
            </p:cNvPr>
            <p:cNvSpPr txBox="1">
              <a:spLocks/>
            </p:cNvSpPr>
            <p:nvPr/>
          </p:nvSpPr>
          <p:spPr>
            <a:xfrm>
              <a:off x="4303470" y="6219745"/>
              <a:ext cx="5187564" cy="16158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r>
                <a:rPr lang="ja-JP" altLang="en-US" sz="1050" dirty="0">
                  <a:latin typeface="游ゴシック" panose="020B0400000000000000" pitchFamily="50" charset="-128"/>
                  <a:ea typeface="游ゴシック" panose="020B0400000000000000" pitchFamily="50" charset="-128"/>
                </a:rPr>
                <a:t>出所）兵庫県公式サイト（</a:t>
              </a:r>
              <a:r>
                <a:rPr lang="en-US" altLang="ja-JP" sz="1050" dirty="0">
                  <a:latin typeface="游ゴシック" panose="020B0400000000000000" pitchFamily="50" charset="-128"/>
                  <a:ea typeface="游ゴシック" panose="020B0400000000000000" pitchFamily="50" charset="-128"/>
                </a:rPr>
                <a:t>https://web.pref.hyogo.lg.jp/kf27/houkananzen.html</a:t>
              </a:r>
              <a:r>
                <a:rPr lang="ja-JP" altLang="en-US" sz="1050" dirty="0">
                  <a:latin typeface="游ゴシック" panose="020B0400000000000000" pitchFamily="50" charset="-128"/>
                  <a:ea typeface="游ゴシック" panose="020B0400000000000000" pitchFamily="50" charset="-128"/>
                </a:rPr>
                <a:t>）</a:t>
              </a:r>
            </a:p>
          </p:txBody>
        </p:sp>
      </p:grpSp>
      <p:grpSp>
        <p:nvGrpSpPr>
          <p:cNvPr id="62" name="グループ化 61">
            <a:extLst>
              <a:ext uri="{FF2B5EF4-FFF2-40B4-BE49-F238E27FC236}">
                <a16:creationId xmlns:a16="http://schemas.microsoft.com/office/drawing/2014/main" id="{74B72659-D97B-4869-9357-61D4B2749ACA}"/>
              </a:ext>
            </a:extLst>
          </p:cNvPr>
          <p:cNvGrpSpPr/>
          <p:nvPr/>
        </p:nvGrpSpPr>
        <p:grpSpPr>
          <a:xfrm>
            <a:off x="525000" y="2209651"/>
            <a:ext cx="8856000" cy="2106638"/>
            <a:chOff x="519834" y="2277174"/>
            <a:chExt cx="8856000" cy="2528219"/>
          </a:xfrm>
        </p:grpSpPr>
        <p:sp>
          <p:nvSpPr>
            <p:cNvPr id="65" name="角丸四角形 16">
              <a:extLst>
                <a:ext uri="{FF2B5EF4-FFF2-40B4-BE49-F238E27FC236}">
                  <a16:creationId xmlns:a16="http://schemas.microsoft.com/office/drawing/2014/main" id="{F60FB61C-3AFF-4B64-98D6-F0EDEA6256DE}"/>
                </a:ext>
              </a:extLst>
            </p:cNvPr>
            <p:cNvSpPr/>
            <p:nvPr/>
          </p:nvSpPr>
          <p:spPr>
            <a:xfrm>
              <a:off x="519834" y="2277174"/>
              <a:ext cx="8856000" cy="2528219"/>
            </a:xfrm>
            <a:prstGeom prst="roundRect">
              <a:avLst>
                <a:gd name="adj" fmla="val 8232"/>
              </a:avLst>
            </a:prstGeom>
            <a:ln>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rtlCol="0" anchor="t" anchorCtr="0"/>
            <a:lstStyle/>
            <a:p>
              <a:endParaRPr kumimoji="1" lang="ja-JP" altLang="en-US" b="1" dirty="0">
                <a:solidFill>
                  <a:schemeClr val="accent2">
                    <a:lumMod val="75000"/>
                  </a:schemeClr>
                </a:solidFill>
                <a:highlight>
                  <a:srgbClr val="FFFF00"/>
                </a:highlight>
                <a:latin typeface="游ゴシック" panose="020B0400000000000000" pitchFamily="50" charset="-128"/>
                <a:ea typeface="游ゴシック" panose="020B0400000000000000" pitchFamily="50" charset="-128"/>
              </a:endParaRPr>
            </a:p>
          </p:txBody>
        </p:sp>
        <p:pic>
          <p:nvPicPr>
            <p:cNvPr id="64" name="グラフィックス 63" descr="鉛筆">
              <a:extLst>
                <a:ext uri="{FF2B5EF4-FFF2-40B4-BE49-F238E27FC236}">
                  <a16:creationId xmlns:a16="http://schemas.microsoft.com/office/drawing/2014/main" id="{010E302B-BAB3-4657-B1CB-37E6CAE01D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7834" y="3270032"/>
              <a:ext cx="900000" cy="900000"/>
            </a:xfrm>
            <a:prstGeom prst="rect">
              <a:avLst/>
            </a:prstGeom>
          </p:spPr>
        </p:pic>
      </p:grpSp>
      <p:sp>
        <p:nvSpPr>
          <p:cNvPr id="25" name="対角する 2 つの角を丸めた四角形 17">
            <a:extLst>
              <a:ext uri="{FF2B5EF4-FFF2-40B4-BE49-F238E27FC236}">
                <a16:creationId xmlns:a16="http://schemas.microsoft.com/office/drawing/2014/main" id="{7CC68CCE-8087-4CCC-A57F-BC16CF31601F}"/>
              </a:ext>
            </a:extLst>
          </p:cNvPr>
          <p:cNvSpPr/>
          <p:nvPr/>
        </p:nvSpPr>
        <p:spPr>
          <a:xfrm>
            <a:off x="525000" y="2212869"/>
            <a:ext cx="8856000" cy="443618"/>
          </a:xfrm>
          <a:prstGeom prst="round2DiagRect">
            <a:avLst>
              <a:gd name="adj1" fmla="val 50000"/>
              <a:gd name="adj2" fmla="val 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lang="ja-JP" altLang="en-US" b="1" dirty="0">
                <a:latin typeface="游ゴシック" panose="020B0400000000000000" pitchFamily="50" charset="-128"/>
                <a:ea typeface="游ゴシック" panose="020B0400000000000000" pitchFamily="50" charset="-128"/>
                <a:cs typeface="メイリオ" panose="020B0604030504040204" pitchFamily="50" charset="-128"/>
              </a:rPr>
              <a:t>あなたの施設・事業所を運営する法人、関係する業界団体または地域の関係機関等での相談窓口の設置等の取組について、施設・事業所内でどのように周知していきますか</a:t>
            </a:r>
            <a:endParaRPr kumimoji="1" lang="ja-JP" altLang="en-US" b="1"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677262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D00C1C-B713-484B-9481-E4EB9957F1F4}"/>
              </a:ext>
            </a:extLst>
          </p:cNvPr>
          <p:cNvSpPr>
            <a:spLocks noGrp="1"/>
          </p:cNvSpPr>
          <p:nvPr>
            <p:ph type="title"/>
          </p:nvPr>
        </p:nvSpPr>
        <p:spPr>
          <a:xfrm>
            <a:off x="410400" y="2780928"/>
            <a:ext cx="9086400" cy="648000"/>
          </a:xfrm>
        </p:spPr>
        <p:txBody>
          <a:bodyPr>
            <a:normAutofit/>
          </a:bodyPr>
          <a:lstStyle/>
          <a:p>
            <a:r>
              <a:rPr lang="ja-JP" altLang="en-US" dirty="0">
                <a:latin typeface="游ゴシック" panose="020B0400000000000000" pitchFamily="50" charset="-128"/>
                <a:ea typeface="游ゴシック" panose="020B0400000000000000" pitchFamily="50" charset="-128"/>
              </a:rPr>
              <a:t>４．　最後に</a:t>
            </a:r>
            <a:endParaRPr kumimoji="1" lang="ja-JP" altLang="en-US" dirty="0">
              <a:latin typeface="游ゴシック" panose="020B0400000000000000" pitchFamily="50" charset="-128"/>
              <a:ea typeface="游ゴシック" panose="020B0400000000000000" pitchFamily="50" charset="-128"/>
            </a:endParaRPr>
          </a:p>
        </p:txBody>
      </p:sp>
      <p:grpSp>
        <p:nvGrpSpPr>
          <p:cNvPr id="6" name="Group 107">
            <a:extLst>
              <a:ext uri="{FF2B5EF4-FFF2-40B4-BE49-F238E27FC236}">
                <a16:creationId xmlns:a16="http://schemas.microsoft.com/office/drawing/2014/main" id="{5F358054-E587-4D34-AD57-6994D207BBDD}"/>
              </a:ext>
            </a:extLst>
          </p:cNvPr>
          <p:cNvGrpSpPr>
            <a:grpSpLocks noChangeAspect="1"/>
          </p:cNvGrpSpPr>
          <p:nvPr/>
        </p:nvGrpSpPr>
        <p:grpSpPr bwMode="auto">
          <a:xfrm>
            <a:off x="8396928" y="723423"/>
            <a:ext cx="936000" cy="1732569"/>
            <a:chOff x="996" y="-1785"/>
            <a:chExt cx="4260" cy="7887"/>
          </a:xfrm>
        </p:grpSpPr>
        <p:grpSp>
          <p:nvGrpSpPr>
            <p:cNvPr id="7" name="Group 108">
              <a:extLst>
                <a:ext uri="{FF2B5EF4-FFF2-40B4-BE49-F238E27FC236}">
                  <a16:creationId xmlns:a16="http://schemas.microsoft.com/office/drawing/2014/main" id="{53583DDA-B349-4321-BAAE-D0D3782C3BC0}"/>
                </a:ext>
              </a:extLst>
            </p:cNvPr>
            <p:cNvGrpSpPr>
              <a:grpSpLocks noChangeAspect="1"/>
            </p:cNvGrpSpPr>
            <p:nvPr/>
          </p:nvGrpSpPr>
          <p:grpSpPr bwMode="auto">
            <a:xfrm>
              <a:off x="2407" y="-1785"/>
              <a:ext cx="2849" cy="7887"/>
              <a:chOff x="2407" y="-1785"/>
              <a:chExt cx="2849" cy="7887"/>
            </a:xfrm>
          </p:grpSpPr>
          <p:grpSp>
            <p:nvGrpSpPr>
              <p:cNvPr id="29" name="Group 109">
                <a:extLst>
                  <a:ext uri="{FF2B5EF4-FFF2-40B4-BE49-F238E27FC236}">
                    <a16:creationId xmlns:a16="http://schemas.microsoft.com/office/drawing/2014/main" id="{3A3BC03C-106A-4A9B-9181-DC1BFD1984A5}"/>
                  </a:ext>
                </a:extLst>
              </p:cNvPr>
              <p:cNvGrpSpPr>
                <a:grpSpLocks noChangeAspect="1"/>
              </p:cNvGrpSpPr>
              <p:nvPr/>
            </p:nvGrpSpPr>
            <p:grpSpPr bwMode="auto">
              <a:xfrm>
                <a:off x="3455" y="-1785"/>
                <a:ext cx="1217" cy="1011"/>
                <a:chOff x="3455" y="-1785"/>
                <a:chExt cx="1217" cy="1011"/>
              </a:xfrm>
            </p:grpSpPr>
            <p:sp>
              <p:nvSpPr>
                <p:cNvPr id="41" name="Freeform 110">
                  <a:extLst>
                    <a:ext uri="{FF2B5EF4-FFF2-40B4-BE49-F238E27FC236}">
                      <a16:creationId xmlns:a16="http://schemas.microsoft.com/office/drawing/2014/main" id="{C98F0ED1-BC31-42EB-8665-6DC6B83232A5}"/>
                    </a:ext>
                  </a:extLst>
                </p:cNvPr>
                <p:cNvSpPr>
                  <a:spLocks noChangeAspect="1"/>
                </p:cNvSpPr>
                <p:nvPr/>
              </p:nvSpPr>
              <p:spPr bwMode="gray">
                <a:xfrm>
                  <a:off x="3455" y="-1785"/>
                  <a:ext cx="1217" cy="1011"/>
                </a:xfrm>
                <a:custGeom>
                  <a:avLst/>
                  <a:gdLst>
                    <a:gd name="T0" fmla="*/ 515 w 515"/>
                    <a:gd name="T1" fmla="*/ 383 h 428"/>
                    <a:gd name="T2" fmla="*/ 440 w 515"/>
                    <a:gd name="T3" fmla="*/ 328 h 428"/>
                    <a:gd name="T4" fmla="*/ 406 w 515"/>
                    <a:gd name="T5" fmla="*/ 280 h 428"/>
                    <a:gd name="T6" fmla="*/ 418 w 515"/>
                    <a:gd name="T7" fmla="*/ 209 h 428"/>
                    <a:gd name="T8" fmla="*/ 209 w 515"/>
                    <a:gd name="T9" fmla="*/ 0 h 428"/>
                    <a:gd name="T10" fmla="*/ 0 w 515"/>
                    <a:gd name="T11" fmla="*/ 209 h 428"/>
                    <a:gd name="T12" fmla="*/ 209 w 515"/>
                    <a:gd name="T13" fmla="*/ 418 h 428"/>
                    <a:gd name="T14" fmla="*/ 315 w 515"/>
                    <a:gd name="T15" fmla="*/ 389 h 428"/>
                    <a:gd name="T16" fmla="*/ 515 w 515"/>
                    <a:gd name="T17" fmla="*/ 38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428">
                      <a:moveTo>
                        <a:pt x="515" y="383"/>
                      </a:moveTo>
                      <a:cubicBezTo>
                        <a:pt x="470" y="393"/>
                        <a:pt x="450" y="359"/>
                        <a:pt x="440" y="328"/>
                      </a:cubicBezTo>
                      <a:cubicBezTo>
                        <a:pt x="435" y="313"/>
                        <a:pt x="424" y="293"/>
                        <a:pt x="406" y="280"/>
                      </a:cubicBezTo>
                      <a:cubicBezTo>
                        <a:pt x="414" y="258"/>
                        <a:pt x="418" y="234"/>
                        <a:pt x="418" y="209"/>
                      </a:cubicBezTo>
                      <a:cubicBezTo>
                        <a:pt x="418" y="94"/>
                        <a:pt x="325" y="0"/>
                        <a:pt x="209" y="0"/>
                      </a:cubicBezTo>
                      <a:cubicBezTo>
                        <a:pt x="94" y="0"/>
                        <a:pt x="0" y="94"/>
                        <a:pt x="0" y="209"/>
                      </a:cubicBezTo>
                      <a:cubicBezTo>
                        <a:pt x="0" y="325"/>
                        <a:pt x="94" y="418"/>
                        <a:pt x="209" y="418"/>
                      </a:cubicBezTo>
                      <a:cubicBezTo>
                        <a:pt x="248" y="418"/>
                        <a:pt x="284" y="407"/>
                        <a:pt x="315" y="389"/>
                      </a:cubicBezTo>
                      <a:cubicBezTo>
                        <a:pt x="362" y="428"/>
                        <a:pt x="472" y="413"/>
                        <a:pt x="515" y="383"/>
                      </a:cubicBezTo>
                      <a:close/>
                    </a:path>
                  </a:pathLst>
                </a:custGeom>
                <a:solidFill>
                  <a:srgbClr val="BB5B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 name="Freeform 111">
                  <a:extLst>
                    <a:ext uri="{FF2B5EF4-FFF2-40B4-BE49-F238E27FC236}">
                      <a16:creationId xmlns:a16="http://schemas.microsoft.com/office/drawing/2014/main" id="{447FC5BF-0BCE-4634-89D5-187A4428FEED}"/>
                    </a:ext>
                  </a:extLst>
                </p:cNvPr>
                <p:cNvSpPr>
                  <a:spLocks noChangeAspect="1" noEditPoints="1"/>
                </p:cNvSpPr>
                <p:nvPr/>
              </p:nvSpPr>
              <p:spPr bwMode="gray">
                <a:xfrm>
                  <a:off x="3515" y="-1665"/>
                  <a:ext cx="869" cy="808"/>
                </a:xfrm>
                <a:custGeom>
                  <a:avLst/>
                  <a:gdLst>
                    <a:gd name="T0" fmla="*/ 114 w 368"/>
                    <a:gd name="T1" fmla="*/ 0 h 342"/>
                    <a:gd name="T2" fmla="*/ 1 w 368"/>
                    <a:gd name="T3" fmla="*/ 150 h 342"/>
                    <a:gd name="T4" fmla="*/ 0 w 368"/>
                    <a:gd name="T5" fmla="*/ 158 h 342"/>
                    <a:gd name="T6" fmla="*/ 184 w 368"/>
                    <a:gd name="T7" fmla="*/ 342 h 342"/>
                    <a:gd name="T8" fmla="*/ 368 w 368"/>
                    <a:gd name="T9" fmla="*/ 158 h 342"/>
                    <a:gd name="T10" fmla="*/ 368 w 368"/>
                    <a:gd name="T11" fmla="*/ 156 h 342"/>
                    <a:gd name="T12" fmla="*/ 114 w 368"/>
                    <a:gd name="T13" fmla="*/ 0 h 342"/>
                    <a:gd name="T14" fmla="*/ 85 w 368"/>
                    <a:gd name="T15" fmla="*/ 211 h 342"/>
                    <a:gd name="T16" fmla="*/ 60 w 368"/>
                    <a:gd name="T17" fmla="*/ 186 h 342"/>
                    <a:gd name="T18" fmla="*/ 85 w 368"/>
                    <a:gd name="T19" fmla="*/ 162 h 342"/>
                    <a:gd name="T20" fmla="*/ 109 w 368"/>
                    <a:gd name="T21" fmla="*/ 186 h 342"/>
                    <a:gd name="T22" fmla="*/ 85 w 368"/>
                    <a:gd name="T23" fmla="*/ 211 h 342"/>
                    <a:gd name="T24" fmla="*/ 281 w 368"/>
                    <a:gd name="T25" fmla="*/ 211 h 342"/>
                    <a:gd name="T26" fmla="*/ 257 w 368"/>
                    <a:gd name="T27" fmla="*/ 186 h 342"/>
                    <a:gd name="T28" fmla="*/ 281 w 368"/>
                    <a:gd name="T29" fmla="*/ 162 h 342"/>
                    <a:gd name="T30" fmla="*/ 306 w 368"/>
                    <a:gd name="T31" fmla="*/ 186 h 342"/>
                    <a:gd name="T32" fmla="*/ 281 w 368"/>
                    <a:gd name="T33" fmla="*/ 21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342">
                      <a:moveTo>
                        <a:pt x="114" y="0"/>
                      </a:moveTo>
                      <a:cubicBezTo>
                        <a:pt x="87" y="74"/>
                        <a:pt x="47" y="119"/>
                        <a:pt x="1" y="150"/>
                      </a:cubicBezTo>
                      <a:cubicBezTo>
                        <a:pt x="1" y="153"/>
                        <a:pt x="0" y="155"/>
                        <a:pt x="0" y="158"/>
                      </a:cubicBezTo>
                      <a:cubicBezTo>
                        <a:pt x="1" y="260"/>
                        <a:pt x="83" y="342"/>
                        <a:pt x="184" y="342"/>
                      </a:cubicBezTo>
                      <a:cubicBezTo>
                        <a:pt x="286" y="342"/>
                        <a:pt x="368" y="260"/>
                        <a:pt x="368" y="158"/>
                      </a:cubicBezTo>
                      <a:cubicBezTo>
                        <a:pt x="368" y="158"/>
                        <a:pt x="368" y="157"/>
                        <a:pt x="368" y="156"/>
                      </a:cubicBezTo>
                      <a:cubicBezTo>
                        <a:pt x="264" y="138"/>
                        <a:pt x="159" y="72"/>
                        <a:pt x="114" y="0"/>
                      </a:cubicBezTo>
                      <a:close/>
                      <a:moveTo>
                        <a:pt x="85" y="211"/>
                      </a:moveTo>
                      <a:cubicBezTo>
                        <a:pt x="71" y="211"/>
                        <a:pt x="60" y="200"/>
                        <a:pt x="60" y="186"/>
                      </a:cubicBezTo>
                      <a:cubicBezTo>
                        <a:pt x="60" y="173"/>
                        <a:pt x="71" y="162"/>
                        <a:pt x="85" y="162"/>
                      </a:cubicBezTo>
                      <a:cubicBezTo>
                        <a:pt x="98" y="162"/>
                        <a:pt x="109" y="173"/>
                        <a:pt x="109" y="186"/>
                      </a:cubicBezTo>
                      <a:cubicBezTo>
                        <a:pt x="109" y="200"/>
                        <a:pt x="98" y="211"/>
                        <a:pt x="85" y="211"/>
                      </a:cubicBezTo>
                      <a:close/>
                      <a:moveTo>
                        <a:pt x="281" y="211"/>
                      </a:moveTo>
                      <a:cubicBezTo>
                        <a:pt x="268" y="211"/>
                        <a:pt x="257" y="200"/>
                        <a:pt x="257" y="186"/>
                      </a:cubicBezTo>
                      <a:cubicBezTo>
                        <a:pt x="257" y="173"/>
                        <a:pt x="268" y="162"/>
                        <a:pt x="281" y="162"/>
                      </a:cubicBezTo>
                      <a:cubicBezTo>
                        <a:pt x="295" y="162"/>
                        <a:pt x="306" y="173"/>
                        <a:pt x="306" y="186"/>
                      </a:cubicBezTo>
                      <a:cubicBezTo>
                        <a:pt x="306" y="200"/>
                        <a:pt x="295" y="211"/>
                        <a:pt x="281" y="211"/>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30" name="Group 112">
                <a:extLst>
                  <a:ext uri="{FF2B5EF4-FFF2-40B4-BE49-F238E27FC236}">
                    <a16:creationId xmlns:a16="http://schemas.microsoft.com/office/drawing/2014/main" id="{118BC364-980C-4614-BBE4-2A8482A18ADB}"/>
                  </a:ext>
                </a:extLst>
              </p:cNvPr>
              <p:cNvGrpSpPr>
                <a:grpSpLocks noChangeAspect="1"/>
              </p:cNvGrpSpPr>
              <p:nvPr/>
            </p:nvGrpSpPr>
            <p:grpSpPr bwMode="auto">
              <a:xfrm>
                <a:off x="2407" y="-635"/>
                <a:ext cx="2849" cy="6737"/>
                <a:chOff x="2407" y="-635"/>
                <a:chExt cx="2849" cy="6737"/>
              </a:xfrm>
            </p:grpSpPr>
            <p:sp>
              <p:nvSpPr>
                <p:cNvPr id="31" name="Freeform 113">
                  <a:extLst>
                    <a:ext uri="{FF2B5EF4-FFF2-40B4-BE49-F238E27FC236}">
                      <a16:creationId xmlns:a16="http://schemas.microsoft.com/office/drawing/2014/main" id="{201BCF77-9101-406B-8368-4FBB999E99C4}"/>
                    </a:ext>
                  </a:extLst>
                </p:cNvPr>
                <p:cNvSpPr>
                  <a:spLocks noChangeAspect="1"/>
                </p:cNvSpPr>
                <p:nvPr/>
              </p:nvSpPr>
              <p:spPr bwMode="gray">
                <a:xfrm>
                  <a:off x="2407" y="-635"/>
                  <a:ext cx="2849" cy="6737"/>
                </a:xfrm>
                <a:custGeom>
                  <a:avLst/>
                  <a:gdLst>
                    <a:gd name="T0" fmla="*/ 1099 w 1206"/>
                    <a:gd name="T1" fmla="*/ 117 h 2852"/>
                    <a:gd name="T2" fmla="*/ 329 w 1206"/>
                    <a:gd name="T3" fmla="*/ 0 h 2852"/>
                    <a:gd name="T4" fmla="*/ 167 w 1206"/>
                    <a:gd name="T5" fmla="*/ 696 h 2852"/>
                    <a:gd name="T6" fmla="*/ 40 w 1206"/>
                    <a:gd name="T7" fmla="*/ 1085 h 2852"/>
                    <a:gd name="T8" fmla="*/ 325 w 1206"/>
                    <a:gd name="T9" fmla="*/ 748 h 2852"/>
                    <a:gd name="T10" fmla="*/ 344 w 1206"/>
                    <a:gd name="T11" fmla="*/ 314 h 2852"/>
                    <a:gd name="T12" fmla="*/ 344 w 1206"/>
                    <a:gd name="T13" fmla="*/ 2719 h 2852"/>
                    <a:gd name="T14" fmla="*/ 602 w 1206"/>
                    <a:gd name="T15" fmla="*/ 2719 h 2852"/>
                    <a:gd name="T16" fmla="*/ 629 w 1206"/>
                    <a:gd name="T17" fmla="*/ 1467 h 2852"/>
                    <a:gd name="T18" fmla="*/ 705 w 1206"/>
                    <a:gd name="T19" fmla="*/ 1500 h 2852"/>
                    <a:gd name="T20" fmla="*/ 835 w 1206"/>
                    <a:gd name="T21" fmla="*/ 2852 h 2852"/>
                    <a:gd name="T22" fmla="*/ 963 w 1206"/>
                    <a:gd name="T23" fmla="*/ 1106 h 2852"/>
                    <a:gd name="T24" fmla="*/ 921 w 1206"/>
                    <a:gd name="T25" fmla="*/ 1115 h 2852"/>
                    <a:gd name="T26" fmla="*/ 823 w 1206"/>
                    <a:gd name="T27" fmla="*/ 1021 h 2852"/>
                    <a:gd name="T28" fmla="*/ 963 w 1206"/>
                    <a:gd name="T29" fmla="*/ 786 h 2852"/>
                    <a:gd name="T30" fmla="*/ 973 w 1206"/>
                    <a:gd name="T31" fmla="*/ 314 h 2852"/>
                    <a:gd name="T32" fmla="*/ 1019 w 1206"/>
                    <a:gd name="T33" fmla="*/ 738 h 2852"/>
                    <a:gd name="T34" fmla="*/ 1004 w 1206"/>
                    <a:gd name="T35" fmla="*/ 759 h 2852"/>
                    <a:gd name="T36" fmla="*/ 992 w 1206"/>
                    <a:gd name="T37" fmla="*/ 779 h 2852"/>
                    <a:gd name="T38" fmla="*/ 977 w 1206"/>
                    <a:gd name="T39" fmla="*/ 800 h 2852"/>
                    <a:gd name="T40" fmla="*/ 962 w 1206"/>
                    <a:gd name="T41" fmla="*/ 822 h 2852"/>
                    <a:gd name="T42" fmla="*/ 884 w 1206"/>
                    <a:gd name="T43" fmla="*/ 933 h 2852"/>
                    <a:gd name="T44" fmla="*/ 874 w 1206"/>
                    <a:gd name="T45" fmla="*/ 947 h 2852"/>
                    <a:gd name="T46" fmla="*/ 867 w 1206"/>
                    <a:gd name="T47" fmla="*/ 1075 h 2852"/>
                    <a:gd name="T48" fmla="*/ 884 w 1206"/>
                    <a:gd name="T49" fmla="*/ 1086 h 2852"/>
                    <a:gd name="T50" fmla="*/ 899 w 1206"/>
                    <a:gd name="T51" fmla="*/ 1092 h 2852"/>
                    <a:gd name="T52" fmla="*/ 917 w 1206"/>
                    <a:gd name="T53" fmla="*/ 1095 h 2852"/>
                    <a:gd name="T54" fmla="*/ 935 w 1206"/>
                    <a:gd name="T55" fmla="*/ 1094 h 2852"/>
                    <a:gd name="T56" fmla="*/ 950 w 1206"/>
                    <a:gd name="T57" fmla="*/ 1090 h 2852"/>
                    <a:gd name="T58" fmla="*/ 963 w 1206"/>
                    <a:gd name="T59" fmla="*/ 1083 h 2852"/>
                    <a:gd name="T60" fmla="*/ 978 w 1206"/>
                    <a:gd name="T61" fmla="*/ 1072 h 2852"/>
                    <a:gd name="T62" fmla="*/ 1182 w 1206"/>
                    <a:gd name="T63" fmla="*/ 778 h 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6" h="2852">
                      <a:moveTo>
                        <a:pt x="1189" y="643"/>
                      </a:moveTo>
                      <a:cubicBezTo>
                        <a:pt x="1135" y="338"/>
                        <a:pt x="1105" y="138"/>
                        <a:pt x="1099" y="117"/>
                      </a:cubicBezTo>
                      <a:cubicBezTo>
                        <a:pt x="1085" y="66"/>
                        <a:pt x="1041" y="0"/>
                        <a:pt x="973" y="0"/>
                      </a:cubicBezTo>
                      <a:cubicBezTo>
                        <a:pt x="973" y="0"/>
                        <a:pt x="353" y="0"/>
                        <a:pt x="329" y="0"/>
                      </a:cubicBezTo>
                      <a:cubicBezTo>
                        <a:pt x="261" y="0"/>
                        <a:pt x="224" y="66"/>
                        <a:pt x="210" y="117"/>
                      </a:cubicBezTo>
                      <a:cubicBezTo>
                        <a:pt x="204" y="138"/>
                        <a:pt x="213" y="391"/>
                        <a:pt x="167" y="696"/>
                      </a:cubicBezTo>
                      <a:cubicBezTo>
                        <a:pt x="155" y="778"/>
                        <a:pt x="112" y="846"/>
                        <a:pt x="26" y="967"/>
                      </a:cubicBezTo>
                      <a:cubicBezTo>
                        <a:pt x="0" y="1003"/>
                        <a:pt x="0" y="1055"/>
                        <a:pt x="40" y="1085"/>
                      </a:cubicBezTo>
                      <a:cubicBezTo>
                        <a:pt x="77" y="1113"/>
                        <a:pt x="126" y="1096"/>
                        <a:pt x="153" y="1057"/>
                      </a:cubicBezTo>
                      <a:cubicBezTo>
                        <a:pt x="198" y="993"/>
                        <a:pt x="319" y="823"/>
                        <a:pt x="325" y="748"/>
                      </a:cubicBezTo>
                      <a:cubicBezTo>
                        <a:pt x="342" y="575"/>
                        <a:pt x="332" y="373"/>
                        <a:pt x="336" y="314"/>
                      </a:cubicBezTo>
                      <a:cubicBezTo>
                        <a:pt x="344" y="314"/>
                        <a:pt x="344" y="314"/>
                        <a:pt x="344" y="314"/>
                      </a:cubicBezTo>
                      <a:cubicBezTo>
                        <a:pt x="344" y="314"/>
                        <a:pt x="344" y="676"/>
                        <a:pt x="344" y="1120"/>
                      </a:cubicBezTo>
                      <a:cubicBezTo>
                        <a:pt x="344" y="2719"/>
                        <a:pt x="344" y="2719"/>
                        <a:pt x="344" y="2719"/>
                      </a:cubicBezTo>
                      <a:cubicBezTo>
                        <a:pt x="344" y="2802"/>
                        <a:pt x="413" y="2852"/>
                        <a:pt x="473" y="2852"/>
                      </a:cubicBezTo>
                      <a:cubicBezTo>
                        <a:pt x="533" y="2852"/>
                        <a:pt x="602" y="2785"/>
                        <a:pt x="602" y="2719"/>
                      </a:cubicBezTo>
                      <a:cubicBezTo>
                        <a:pt x="602" y="1500"/>
                        <a:pt x="602" y="1500"/>
                        <a:pt x="602" y="1500"/>
                      </a:cubicBezTo>
                      <a:cubicBezTo>
                        <a:pt x="602" y="1483"/>
                        <a:pt x="619" y="1467"/>
                        <a:pt x="629" y="1467"/>
                      </a:cubicBezTo>
                      <a:cubicBezTo>
                        <a:pt x="679" y="1467"/>
                        <a:pt x="679" y="1467"/>
                        <a:pt x="679" y="1467"/>
                      </a:cubicBezTo>
                      <a:cubicBezTo>
                        <a:pt x="687" y="1467"/>
                        <a:pt x="705" y="1478"/>
                        <a:pt x="705" y="1500"/>
                      </a:cubicBezTo>
                      <a:cubicBezTo>
                        <a:pt x="705" y="2719"/>
                        <a:pt x="705" y="2719"/>
                        <a:pt x="705" y="2719"/>
                      </a:cubicBezTo>
                      <a:cubicBezTo>
                        <a:pt x="705" y="2785"/>
                        <a:pt x="765" y="2852"/>
                        <a:pt x="835" y="2852"/>
                      </a:cubicBezTo>
                      <a:cubicBezTo>
                        <a:pt x="905" y="2852"/>
                        <a:pt x="963" y="2787"/>
                        <a:pt x="963" y="2719"/>
                      </a:cubicBezTo>
                      <a:cubicBezTo>
                        <a:pt x="963" y="1106"/>
                        <a:pt x="963" y="1106"/>
                        <a:pt x="963" y="1106"/>
                      </a:cubicBezTo>
                      <a:cubicBezTo>
                        <a:pt x="949" y="1112"/>
                        <a:pt x="935" y="1115"/>
                        <a:pt x="921" y="1115"/>
                      </a:cubicBezTo>
                      <a:cubicBezTo>
                        <a:pt x="921" y="1115"/>
                        <a:pt x="921" y="1115"/>
                        <a:pt x="921" y="1115"/>
                      </a:cubicBezTo>
                      <a:cubicBezTo>
                        <a:pt x="897" y="1115"/>
                        <a:pt x="873" y="1106"/>
                        <a:pt x="854" y="1090"/>
                      </a:cubicBezTo>
                      <a:cubicBezTo>
                        <a:pt x="832" y="1073"/>
                        <a:pt x="823" y="1047"/>
                        <a:pt x="823" y="1021"/>
                      </a:cubicBezTo>
                      <a:cubicBezTo>
                        <a:pt x="823" y="995"/>
                        <a:pt x="832" y="969"/>
                        <a:pt x="849" y="946"/>
                      </a:cubicBezTo>
                      <a:cubicBezTo>
                        <a:pt x="876" y="911"/>
                        <a:pt x="921" y="846"/>
                        <a:pt x="963" y="786"/>
                      </a:cubicBezTo>
                      <a:cubicBezTo>
                        <a:pt x="963" y="508"/>
                        <a:pt x="963" y="314"/>
                        <a:pt x="963" y="314"/>
                      </a:cubicBezTo>
                      <a:cubicBezTo>
                        <a:pt x="973" y="314"/>
                        <a:pt x="973" y="314"/>
                        <a:pt x="973" y="314"/>
                      </a:cubicBezTo>
                      <a:cubicBezTo>
                        <a:pt x="983" y="373"/>
                        <a:pt x="994" y="447"/>
                        <a:pt x="1023" y="632"/>
                      </a:cubicBezTo>
                      <a:cubicBezTo>
                        <a:pt x="1027" y="656"/>
                        <a:pt x="1041" y="704"/>
                        <a:pt x="1019" y="738"/>
                      </a:cubicBezTo>
                      <a:cubicBezTo>
                        <a:pt x="1015" y="744"/>
                        <a:pt x="1011" y="750"/>
                        <a:pt x="1006" y="756"/>
                      </a:cubicBezTo>
                      <a:cubicBezTo>
                        <a:pt x="1006" y="757"/>
                        <a:pt x="1005" y="758"/>
                        <a:pt x="1004" y="759"/>
                      </a:cubicBezTo>
                      <a:cubicBezTo>
                        <a:pt x="1000" y="765"/>
                        <a:pt x="996" y="772"/>
                        <a:pt x="992" y="778"/>
                      </a:cubicBezTo>
                      <a:cubicBezTo>
                        <a:pt x="992" y="778"/>
                        <a:pt x="992" y="778"/>
                        <a:pt x="992" y="779"/>
                      </a:cubicBezTo>
                      <a:cubicBezTo>
                        <a:pt x="987" y="786"/>
                        <a:pt x="982" y="793"/>
                        <a:pt x="977" y="800"/>
                      </a:cubicBezTo>
                      <a:cubicBezTo>
                        <a:pt x="977" y="800"/>
                        <a:pt x="977" y="800"/>
                        <a:pt x="977" y="800"/>
                      </a:cubicBezTo>
                      <a:cubicBezTo>
                        <a:pt x="972" y="807"/>
                        <a:pt x="968" y="814"/>
                        <a:pt x="963" y="820"/>
                      </a:cubicBezTo>
                      <a:cubicBezTo>
                        <a:pt x="963" y="821"/>
                        <a:pt x="963" y="821"/>
                        <a:pt x="962" y="822"/>
                      </a:cubicBezTo>
                      <a:cubicBezTo>
                        <a:pt x="935" y="861"/>
                        <a:pt x="908" y="900"/>
                        <a:pt x="886" y="930"/>
                      </a:cubicBezTo>
                      <a:cubicBezTo>
                        <a:pt x="885" y="931"/>
                        <a:pt x="885" y="932"/>
                        <a:pt x="884" y="933"/>
                      </a:cubicBezTo>
                      <a:cubicBezTo>
                        <a:pt x="881" y="937"/>
                        <a:pt x="879" y="940"/>
                        <a:pt x="876" y="944"/>
                      </a:cubicBezTo>
                      <a:cubicBezTo>
                        <a:pt x="875" y="945"/>
                        <a:pt x="875" y="946"/>
                        <a:pt x="874" y="947"/>
                      </a:cubicBezTo>
                      <a:cubicBezTo>
                        <a:pt x="871" y="951"/>
                        <a:pt x="868" y="955"/>
                        <a:pt x="865" y="959"/>
                      </a:cubicBezTo>
                      <a:cubicBezTo>
                        <a:pt x="836" y="997"/>
                        <a:pt x="834" y="1048"/>
                        <a:pt x="867" y="1075"/>
                      </a:cubicBezTo>
                      <a:cubicBezTo>
                        <a:pt x="871" y="1078"/>
                        <a:pt x="875" y="1081"/>
                        <a:pt x="880" y="1084"/>
                      </a:cubicBezTo>
                      <a:cubicBezTo>
                        <a:pt x="881" y="1085"/>
                        <a:pt x="883" y="1085"/>
                        <a:pt x="884" y="1086"/>
                      </a:cubicBezTo>
                      <a:cubicBezTo>
                        <a:pt x="888" y="1088"/>
                        <a:pt x="891" y="1089"/>
                        <a:pt x="895" y="1090"/>
                      </a:cubicBezTo>
                      <a:cubicBezTo>
                        <a:pt x="896" y="1091"/>
                        <a:pt x="898" y="1092"/>
                        <a:pt x="899" y="1092"/>
                      </a:cubicBezTo>
                      <a:cubicBezTo>
                        <a:pt x="904" y="1093"/>
                        <a:pt x="909" y="1094"/>
                        <a:pt x="914" y="1095"/>
                      </a:cubicBezTo>
                      <a:cubicBezTo>
                        <a:pt x="915" y="1095"/>
                        <a:pt x="916" y="1095"/>
                        <a:pt x="917" y="1095"/>
                      </a:cubicBezTo>
                      <a:cubicBezTo>
                        <a:pt x="921" y="1095"/>
                        <a:pt x="925" y="1095"/>
                        <a:pt x="929" y="1095"/>
                      </a:cubicBezTo>
                      <a:cubicBezTo>
                        <a:pt x="931" y="1094"/>
                        <a:pt x="933" y="1094"/>
                        <a:pt x="935" y="1094"/>
                      </a:cubicBezTo>
                      <a:cubicBezTo>
                        <a:pt x="938" y="1093"/>
                        <a:pt x="941" y="1092"/>
                        <a:pt x="944" y="1091"/>
                      </a:cubicBezTo>
                      <a:cubicBezTo>
                        <a:pt x="946" y="1091"/>
                        <a:pt x="948" y="1090"/>
                        <a:pt x="950" y="1090"/>
                      </a:cubicBezTo>
                      <a:cubicBezTo>
                        <a:pt x="954" y="1088"/>
                        <a:pt x="958" y="1086"/>
                        <a:pt x="963" y="1083"/>
                      </a:cubicBezTo>
                      <a:cubicBezTo>
                        <a:pt x="963" y="1083"/>
                        <a:pt x="963" y="1083"/>
                        <a:pt x="963" y="1083"/>
                      </a:cubicBezTo>
                      <a:cubicBezTo>
                        <a:pt x="968" y="1080"/>
                        <a:pt x="973" y="1077"/>
                        <a:pt x="977" y="1072"/>
                      </a:cubicBezTo>
                      <a:cubicBezTo>
                        <a:pt x="978" y="1072"/>
                        <a:pt x="978" y="1072"/>
                        <a:pt x="978" y="1072"/>
                      </a:cubicBezTo>
                      <a:cubicBezTo>
                        <a:pt x="983" y="1067"/>
                        <a:pt x="987" y="1062"/>
                        <a:pt x="991" y="1057"/>
                      </a:cubicBezTo>
                      <a:cubicBezTo>
                        <a:pt x="1051" y="974"/>
                        <a:pt x="1124" y="868"/>
                        <a:pt x="1182" y="778"/>
                      </a:cubicBezTo>
                      <a:cubicBezTo>
                        <a:pt x="1206" y="741"/>
                        <a:pt x="1198" y="695"/>
                        <a:pt x="1189" y="643"/>
                      </a:cubicBezTo>
                      <a:close/>
                    </a:path>
                  </a:pathLst>
                </a:custGeom>
                <a:solidFill>
                  <a:srgbClr val="D792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114">
                  <a:extLst>
                    <a:ext uri="{FF2B5EF4-FFF2-40B4-BE49-F238E27FC236}">
                      <a16:creationId xmlns:a16="http://schemas.microsoft.com/office/drawing/2014/main" id="{A9C08975-0998-4F61-94AC-CF45291D1D66}"/>
                    </a:ext>
                  </a:extLst>
                </p:cNvPr>
                <p:cNvSpPr>
                  <a:spLocks noChangeAspect="1"/>
                </p:cNvSpPr>
                <p:nvPr/>
              </p:nvSpPr>
              <p:spPr bwMode="gray">
                <a:xfrm>
                  <a:off x="2454" y="-588"/>
                  <a:ext cx="2752" cy="2998"/>
                </a:xfrm>
                <a:custGeom>
                  <a:avLst/>
                  <a:gdLst>
                    <a:gd name="T0" fmla="*/ 653 w 1165"/>
                    <a:gd name="T1" fmla="*/ 1269 h 1269"/>
                    <a:gd name="T2" fmla="*/ 606 w 1165"/>
                    <a:gd name="T3" fmla="*/ 1269 h 1269"/>
                    <a:gd name="T4" fmla="*/ 344 w 1165"/>
                    <a:gd name="T5" fmla="*/ 1100 h 1269"/>
                    <a:gd name="T6" fmla="*/ 344 w 1165"/>
                    <a:gd name="T7" fmla="*/ 274 h 1269"/>
                    <a:gd name="T8" fmla="*/ 317 w 1165"/>
                    <a:gd name="T9" fmla="*/ 274 h 1269"/>
                    <a:gd name="T10" fmla="*/ 296 w 1165"/>
                    <a:gd name="T11" fmla="*/ 292 h 1269"/>
                    <a:gd name="T12" fmla="*/ 285 w 1165"/>
                    <a:gd name="T13" fmla="*/ 726 h 1269"/>
                    <a:gd name="T14" fmla="*/ 116 w 1165"/>
                    <a:gd name="T15" fmla="*/ 1026 h 1269"/>
                    <a:gd name="T16" fmla="*/ 32 w 1165"/>
                    <a:gd name="T17" fmla="*/ 1049 h 1269"/>
                    <a:gd name="T18" fmla="*/ 167 w 1165"/>
                    <a:gd name="T19" fmla="*/ 679 h 1269"/>
                    <a:gd name="T20" fmla="*/ 209 w 1165"/>
                    <a:gd name="T21" fmla="*/ 102 h 1269"/>
                    <a:gd name="T22" fmla="*/ 953 w 1165"/>
                    <a:gd name="T23" fmla="*/ 0 h 1269"/>
                    <a:gd name="T24" fmla="*/ 1084 w 1165"/>
                    <a:gd name="T25" fmla="*/ 239 h 1269"/>
                    <a:gd name="T26" fmla="*/ 1145 w 1165"/>
                    <a:gd name="T27" fmla="*/ 747 h 1269"/>
                    <a:gd name="T28" fmla="*/ 944 w 1165"/>
                    <a:gd name="T29" fmla="*/ 1037 h 1269"/>
                    <a:gd name="T30" fmla="*/ 922 w 1165"/>
                    <a:gd name="T31" fmla="*/ 1051 h 1269"/>
                    <a:gd name="T32" fmla="*/ 911 w 1165"/>
                    <a:gd name="T33" fmla="*/ 1054 h 1269"/>
                    <a:gd name="T34" fmla="*/ 901 w 1165"/>
                    <a:gd name="T35" fmla="*/ 1055 h 1269"/>
                    <a:gd name="T36" fmla="*/ 897 w 1165"/>
                    <a:gd name="T37" fmla="*/ 1055 h 1269"/>
                    <a:gd name="T38" fmla="*/ 885 w 1165"/>
                    <a:gd name="T39" fmla="*/ 1053 h 1269"/>
                    <a:gd name="T40" fmla="*/ 873 w 1165"/>
                    <a:gd name="T41" fmla="*/ 1048 h 1269"/>
                    <a:gd name="T42" fmla="*/ 870 w 1165"/>
                    <a:gd name="T43" fmla="*/ 1047 h 1269"/>
                    <a:gd name="T44" fmla="*/ 861 w 1165"/>
                    <a:gd name="T45" fmla="*/ 951 h 1269"/>
                    <a:gd name="T46" fmla="*/ 870 w 1165"/>
                    <a:gd name="T47" fmla="*/ 939 h 1269"/>
                    <a:gd name="T48" fmla="*/ 875 w 1165"/>
                    <a:gd name="T49" fmla="*/ 932 h 1269"/>
                    <a:gd name="T50" fmla="*/ 882 w 1165"/>
                    <a:gd name="T51" fmla="*/ 922 h 1269"/>
                    <a:gd name="T52" fmla="*/ 974 w 1165"/>
                    <a:gd name="T53" fmla="*/ 791 h 1269"/>
                    <a:gd name="T54" fmla="*/ 997 w 1165"/>
                    <a:gd name="T55" fmla="*/ 757 h 1269"/>
                    <a:gd name="T56" fmla="*/ 1003 w 1165"/>
                    <a:gd name="T57" fmla="*/ 747 h 1269"/>
                    <a:gd name="T58" fmla="*/ 1015 w 1165"/>
                    <a:gd name="T59" fmla="*/ 729 h 1269"/>
                    <a:gd name="T60" fmla="*/ 1023 w 1165"/>
                    <a:gd name="T61" fmla="*/ 609 h 1269"/>
                    <a:gd name="T62" fmla="*/ 972 w 1165"/>
                    <a:gd name="T63" fmla="*/ 290 h 1269"/>
                    <a:gd name="T64" fmla="*/ 952 w 1165"/>
                    <a:gd name="T65" fmla="*/ 274 h 1269"/>
                    <a:gd name="T66" fmla="*/ 923 w 1165"/>
                    <a:gd name="T67" fmla="*/ 274 h 1269"/>
                    <a:gd name="T68" fmla="*/ 923 w 1165"/>
                    <a:gd name="T69" fmla="*/ 760 h 1269"/>
                    <a:gd name="T70" fmla="*/ 783 w 1165"/>
                    <a:gd name="T71" fmla="*/ 1001 h 1269"/>
                    <a:gd name="T72" fmla="*/ 901 w 1165"/>
                    <a:gd name="T73" fmla="*/ 1115 h 1269"/>
                    <a:gd name="T74" fmla="*/ 923 w 1165"/>
                    <a:gd name="T75" fmla="*/ 1269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5" h="1269">
                      <a:moveTo>
                        <a:pt x="923" y="1269"/>
                      </a:moveTo>
                      <a:cubicBezTo>
                        <a:pt x="653" y="1269"/>
                        <a:pt x="653" y="1269"/>
                        <a:pt x="653" y="1269"/>
                      </a:cubicBezTo>
                      <a:cubicBezTo>
                        <a:pt x="630" y="1207"/>
                        <a:pt x="630" y="1207"/>
                        <a:pt x="630" y="1207"/>
                      </a:cubicBezTo>
                      <a:cubicBezTo>
                        <a:pt x="606" y="1269"/>
                        <a:pt x="606" y="1269"/>
                        <a:pt x="606" y="1269"/>
                      </a:cubicBezTo>
                      <a:cubicBezTo>
                        <a:pt x="344" y="1269"/>
                        <a:pt x="344" y="1269"/>
                        <a:pt x="344" y="1269"/>
                      </a:cubicBezTo>
                      <a:cubicBezTo>
                        <a:pt x="344" y="1100"/>
                        <a:pt x="344" y="1100"/>
                        <a:pt x="344" y="1100"/>
                      </a:cubicBezTo>
                      <a:cubicBezTo>
                        <a:pt x="344" y="294"/>
                        <a:pt x="344" y="294"/>
                        <a:pt x="344" y="294"/>
                      </a:cubicBezTo>
                      <a:cubicBezTo>
                        <a:pt x="344" y="274"/>
                        <a:pt x="344" y="274"/>
                        <a:pt x="344" y="274"/>
                      </a:cubicBezTo>
                      <a:cubicBezTo>
                        <a:pt x="324" y="274"/>
                        <a:pt x="324" y="274"/>
                        <a:pt x="324" y="274"/>
                      </a:cubicBezTo>
                      <a:cubicBezTo>
                        <a:pt x="317" y="274"/>
                        <a:pt x="317" y="274"/>
                        <a:pt x="317" y="274"/>
                      </a:cubicBezTo>
                      <a:cubicBezTo>
                        <a:pt x="298" y="274"/>
                        <a:pt x="298" y="274"/>
                        <a:pt x="298" y="274"/>
                      </a:cubicBezTo>
                      <a:cubicBezTo>
                        <a:pt x="296" y="292"/>
                        <a:pt x="296" y="292"/>
                        <a:pt x="296" y="292"/>
                      </a:cubicBezTo>
                      <a:cubicBezTo>
                        <a:pt x="295" y="313"/>
                        <a:pt x="295" y="351"/>
                        <a:pt x="295" y="398"/>
                      </a:cubicBezTo>
                      <a:cubicBezTo>
                        <a:pt x="296" y="489"/>
                        <a:pt x="296" y="613"/>
                        <a:pt x="285" y="726"/>
                      </a:cubicBezTo>
                      <a:cubicBezTo>
                        <a:pt x="280" y="791"/>
                        <a:pt x="171" y="947"/>
                        <a:pt x="125" y="1013"/>
                      </a:cubicBezTo>
                      <a:cubicBezTo>
                        <a:pt x="116" y="1026"/>
                        <a:pt x="116" y="1026"/>
                        <a:pt x="116" y="1026"/>
                      </a:cubicBezTo>
                      <a:cubicBezTo>
                        <a:pt x="102" y="1046"/>
                        <a:pt x="81" y="1059"/>
                        <a:pt x="61" y="1059"/>
                      </a:cubicBezTo>
                      <a:cubicBezTo>
                        <a:pt x="50" y="1059"/>
                        <a:pt x="41" y="1055"/>
                        <a:pt x="32" y="1049"/>
                      </a:cubicBezTo>
                      <a:cubicBezTo>
                        <a:pt x="0" y="1025"/>
                        <a:pt x="3" y="985"/>
                        <a:pt x="22" y="958"/>
                      </a:cubicBezTo>
                      <a:cubicBezTo>
                        <a:pt x="103" y="844"/>
                        <a:pt x="153" y="769"/>
                        <a:pt x="167" y="679"/>
                      </a:cubicBezTo>
                      <a:cubicBezTo>
                        <a:pt x="201" y="455"/>
                        <a:pt x="205" y="256"/>
                        <a:pt x="207" y="161"/>
                      </a:cubicBezTo>
                      <a:cubicBezTo>
                        <a:pt x="208" y="133"/>
                        <a:pt x="208" y="107"/>
                        <a:pt x="209" y="102"/>
                      </a:cubicBezTo>
                      <a:cubicBezTo>
                        <a:pt x="214" y="85"/>
                        <a:pt x="240" y="0"/>
                        <a:pt x="309" y="0"/>
                      </a:cubicBezTo>
                      <a:cubicBezTo>
                        <a:pt x="953" y="0"/>
                        <a:pt x="953" y="0"/>
                        <a:pt x="953" y="0"/>
                      </a:cubicBezTo>
                      <a:cubicBezTo>
                        <a:pt x="1011" y="0"/>
                        <a:pt x="1049" y="61"/>
                        <a:pt x="1060" y="102"/>
                      </a:cubicBezTo>
                      <a:cubicBezTo>
                        <a:pt x="1062" y="111"/>
                        <a:pt x="1071" y="165"/>
                        <a:pt x="1084" y="239"/>
                      </a:cubicBezTo>
                      <a:cubicBezTo>
                        <a:pt x="1098" y="329"/>
                        <a:pt x="1121" y="464"/>
                        <a:pt x="1149" y="626"/>
                      </a:cubicBezTo>
                      <a:cubicBezTo>
                        <a:pt x="1158" y="677"/>
                        <a:pt x="1165" y="717"/>
                        <a:pt x="1145" y="747"/>
                      </a:cubicBezTo>
                      <a:cubicBezTo>
                        <a:pt x="1094" y="826"/>
                        <a:pt x="1023" y="930"/>
                        <a:pt x="955" y="1025"/>
                      </a:cubicBezTo>
                      <a:cubicBezTo>
                        <a:pt x="952" y="1029"/>
                        <a:pt x="948" y="1034"/>
                        <a:pt x="944" y="1037"/>
                      </a:cubicBezTo>
                      <a:cubicBezTo>
                        <a:pt x="940" y="1041"/>
                        <a:pt x="936" y="1044"/>
                        <a:pt x="932" y="1046"/>
                      </a:cubicBezTo>
                      <a:cubicBezTo>
                        <a:pt x="929" y="1048"/>
                        <a:pt x="926" y="1050"/>
                        <a:pt x="922" y="1051"/>
                      </a:cubicBezTo>
                      <a:cubicBezTo>
                        <a:pt x="921" y="1051"/>
                        <a:pt x="920" y="1052"/>
                        <a:pt x="919" y="1052"/>
                      </a:cubicBezTo>
                      <a:cubicBezTo>
                        <a:pt x="916" y="1053"/>
                        <a:pt x="913" y="1054"/>
                        <a:pt x="911" y="1054"/>
                      </a:cubicBezTo>
                      <a:cubicBezTo>
                        <a:pt x="909" y="1054"/>
                        <a:pt x="908" y="1055"/>
                        <a:pt x="906" y="1055"/>
                      </a:cubicBezTo>
                      <a:cubicBezTo>
                        <a:pt x="905" y="1055"/>
                        <a:pt x="903" y="1055"/>
                        <a:pt x="901" y="1055"/>
                      </a:cubicBezTo>
                      <a:cubicBezTo>
                        <a:pt x="898" y="1055"/>
                        <a:pt x="898" y="1055"/>
                        <a:pt x="898" y="1055"/>
                      </a:cubicBezTo>
                      <a:cubicBezTo>
                        <a:pt x="897" y="1055"/>
                        <a:pt x="897" y="1055"/>
                        <a:pt x="897" y="1055"/>
                      </a:cubicBezTo>
                      <a:cubicBezTo>
                        <a:pt x="895" y="1055"/>
                        <a:pt x="895" y="1055"/>
                        <a:pt x="895" y="1055"/>
                      </a:cubicBezTo>
                      <a:cubicBezTo>
                        <a:pt x="892" y="1055"/>
                        <a:pt x="888" y="1054"/>
                        <a:pt x="885" y="1053"/>
                      </a:cubicBezTo>
                      <a:cubicBezTo>
                        <a:pt x="884" y="1052"/>
                        <a:pt x="883" y="1052"/>
                        <a:pt x="882" y="1052"/>
                      </a:cubicBezTo>
                      <a:cubicBezTo>
                        <a:pt x="878" y="1051"/>
                        <a:pt x="876" y="1049"/>
                        <a:pt x="873" y="1048"/>
                      </a:cubicBezTo>
                      <a:cubicBezTo>
                        <a:pt x="873" y="1048"/>
                        <a:pt x="873" y="1048"/>
                        <a:pt x="873" y="1048"/>
                      </a:cubicBezTo>
                      <a:cubicBezTo>
                        <a:pt x="870" y="1047"/>
                        <a:pt x="870" y="1047"/>
                        <a:pt x="870" y="1047"/>
                      </a:cubicBezTo>
                      <a:cubicBezTo>
                        <a:pt x="865" y="1044"/>
                        <a:pt x="862" y="1042"/>
                        <a:pt x="859" y="1040"/>
                      </a:cubicBezTo>
                      <a:cubicBezTo>
                        <a:pt x="837" y="1021"/>
                        <a:pt x="838" y="981"/>
                        <a:pt x="861" y="951"/>
                      </a:cubicBezTo>
                      <a:cubicBezTo>
                        <a:pt x="864" y="947"/>
                        <a:pt x="867" y="943"/>
                        <a:pt x="870" y="939"/>
                      </a:cubicBezTo>
                      <a:cubicBezTo>
                        <a:pt x="870" y="939"/>
                        <a:pt x="870" y="939"/>
                        <a:pt x="870" y="939"/>
                      </a:cubicBezTo>
                      <a:cubicBezTo>
                        <a:pt x="872" y="936"/>
                        <a:pt x="872" y="936"/>
                        <a:pt x="872" y="936"/>
                      </a:cubicBezTo>
                      <a:cubicBezTo>
                        <a:pt x="875" y="932"/>
                        <a:pt x="875" y="932"/>
                        <a:pt x="875" y="932"/>
                      </a:cubicBezTo>
                      <a:cubicBezTo>
                        <a:pt x="880" y="925"/>
                        <a:pt x="880" y="925"/>
                        <a:pt x="880" y="925"/>
                      </a:cubicBezTo>
                      <a:cubicBezTo>
                        <a:pt x="882" y="922"/>
                        <a:pt x="882" y="922"/>
                        <a:pt x="882" y="922"/>
                      </a:cubicBezTo>
                      <a:cubicBezTo>
                        <a:pt x="904" y="892"/>
                        <a:pt x="931" y="854"/>
                        <a:pt x="959" y="813"/>
                      </a:cubicBezTo>
                      <a:cubicBezTo>
                        <a:pt x="974" y="791"/>
                        <a:pt x="974" y="791"/>
                        <a:pt x="974" y="791"/>
                      </a:cubicBezTo>
                      <a:cubicBezTo>
                        <a:pt x="988" y="770"/>
                        <a:pt x="988" y="770"/>
                        <a:pt x="988" y="770"/>
                      </a:cubicBezTo>
                      <a:cubicBezTo>
                        <a:pt x="997" y="757"/>
                        <a:pt x="997" y="757"/>
                        <a:pt x="997" y="757"/>
                      </a:cubicBezTo>
                      <a:cubicBezTo>
                        <a:pt x="1001" y="751"/>
                        <a:pt x="1001" y="751"/>
                        <a:pt x="1001" y="751"/>
                      </a:cubicBezTo>
                      <a:cubicBezTo>
                        <a:pt x="1003" y="747"/>
                        <a:pt x="1003" y="747"/>
                        <a:pt x="1003" y="747"/>
                      </a:cubicBezTo>
                      <a:cubicBezTo>
                        <a:pt x="1012" y="735"/>
                        <a:pt x="1012" y="735"/>
                        <a:pt x="1012" y="735"/>
                      </a:cubicBezTo>
                      <a:cubicBezTo>
                        <a:pt x="1015" y="729"/>
                        <a:pt x="1015" y="729"/>
                        <a:pt x="1015" y="729"/>
                      </a:cubicBezTo>
                      <a:cubicBezTo>
                        <a:pt x="1039" y="693"/>
                        <a:pt x="1030" y="647"/>
                        <a:pt x="1025" y="619"/>
                      </a:cubicBezTo>
                      <a:cubicBezTo>
                        <a:pt x="1024" y="616"/>
                        <a:pt x="1023" y="612"/>
                        <a:pt x="1023" y="609"/>
                      </a:cubicBezTo>
                      <a:cubicBezTo>
                        <a:pt x="1014" y="550"/>
                        <a:pt x="1006" y="502"/>
                        <a:pt x="1000" y="463"/>
                      </a:cubicBezTo>
                      <a:cubicBezTo>
                        <a:pt x="987" y="378"/>
                        <a:pt x="980" y="331"/>
                        <a:pt x="972" y="290"/>
                      </a:cubicBezTo>
                      <a:cubicBezTo>
                        <a:pt x="969" y="274"/>
                        <a:pt x="969" y="274"/>
                        <a:pt x="969" y="274"/>
                      </a:cubicBezTo>
                      <a:cubicBezTo>
                        <a:pt x="952" y="274"/>
                        <a:pt x="952" y="274"/>
                        <a:pt x="952" y="274"/>
                      </a:cubicBezTo>
                      <a:cubicBezTo>
                        <a:pt x="942" y="274"/>
                        <a:pt x="942" y="274"/>
                        <a:pt x="942" y="274"/>
                      </a:cubicBezTo>
                      <a:cubicBezTo>
                        <a:pt x="923" y="274"/>
                        <a:pt x="923" y="274"/>
                        <a:pt x="923" y="274"/>
                      </a:cubicBezTo>
                      <a:cubicBezTo>
                        <a:pt x="923" y="294"/>
                        <a:pt x="923" y="294"/>
                        <a:pt x="923" y="294"/>
                      </a:cubicBezTo>
                      <a:cubicBezTo>
                        <a:pt x="923" y="760"/>
                        <a:pt x="923" y="760"/>
                        <a:pt x="923" y="760"/>
                      </a:cubicBezTo>
                      <a:cubicBezTo>
                        <a:pt x="879" y="823"/>
                        <a:pt x="838" y="882"/>
                        <a:pt x="813" y="914"/>
                      </a:cubicBezTo>
                      <a:cubicBezTo>
                        <a:pt x="794" y="940"/>
                        <a:pt x="783" y="971"/>
                        <a:pt x="783" y="1001"/>
                      </a:cubicBezTo>
                      <a:cubicBezTo>
                        <a:pt x="783" y="1035"/>
                        <a:pt x="797" y="1066"/>
                        <a:pt x="821" y="1086"/>
                      </a:cubicBezTo>
                      <a:cubicBezTo>
                        <a:pt x="844" y="1105"/>
                        <a:pt x="872" y="1115"/>
                        <a:pt x="901" y="1115"/>
                      </a:cubicBezTo>
                      <a:cubicBezTo>
                        <a:pt x="908" y="1115"/>
                        <a:pt x="915" y="1114"/>
                        <a:pt x="923" y="1113"/>
                      </a:cubicBezTo>
                      <a:cubicBezTo>
                        <a:pt x="923" y="1269"/>
                        <a:pt x="923" y="1269"/>
                        <a:pt x="923" y="1269"/>
                      </a:cubicBezTo>
                      <a:close/>
                    </a:path>
                  </a:pathLst>
                </a:custGeom>
                <a:solidFill>
                  <a:srgbClr val="F5D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115">
                  <a:extLst>
                    <a:ext uri="{FF2B5EF4-FFF2-40B4-BE49-F238E27FC236}">
                      <a16:creationId xmlns:a16="http://schemas.microsoft.com/office/drawing/2014/main" id="{1D366062-79CA-4DAA-90A8-4F94BD686A7D}"/>
                    </a:ext>
                  </a:extLst>
                </p:cNvPr>
                <p:cNvSpPr>
                  <a:spLocks noChangeAspect="1"/>
                </p:cNvSpPr>
                <p:nvPr/>
              </p:nvSpPr>
              <p:spPr bwMode="gray">
                <a:xfrm>
                  <a:off x="2456" y="1538"/>
                  <a:ext cx="378" cy="402"/>
                </a:xfrm>
                <a:custGeom>
                  <a:avLst/>
                  <a:gdLst>
                    <a:gd name="T0" fmla="*/ 31 w 160"/>
                    <a:gd name="T1" fmla="*/ 150 h 170"/>
                    <a:gd name="T2" fmla="*/ 18 w 160"/>
                    <a:gd name="T3" fmla="*/ 62 h 170"/>
                    <a:gd name="T4" fmla="*/ 63 w 160"/>
                    <a:gd name="T5" fmla="*/ 0 h 170"/>
                    <a:gd name="T6" fmla="*/ 160 w 160"/>
                    <a:gd name="T7" fmla="*/ 70 h 170"/>
                    <a:gd name="T8" fmla="*/ 115 w 160"/>
                    <a:gd name="T9" fmla="*/ 132 h 170"/>
                    <a:gd name="T10" fmla="*/ 31 w 160"/>
                    <a:gd name="T11" fmla="*/ 150 h 170"/>
                  </a:gdLst>
                  <a:ahLst/>
                  <a:cxnLst>
                    <a:cxn ang="0">
                      <a:pos x="T0" y="T1"/>
                    </a:cxn>
                    <a:cxn ang="0">
                      <a:pos x="T2" y="T3"/>
                    </a:cxn>
                    <a:cxn ang="0">
                      <a:pos x="T4" y="T5"/>
                    </a:cxn>
                    <a:cxn ang="0">
                      <a:pos x="T6" y="T7"/>
                    </a:cxn>
                    <a:cxn ang="0">
                      <a:pos x="T8" y="T9"/>
                    </a:cxn>
                    <a:cxn ang="0">
                      <a:pos x="T10" y="T11"/>
                    </a:cxn>
                  </a:cxnLst>
                  <a:rect l="0" t="0" r="r" b="b"/>
                  <a:pathLst>
                    <a:path w="160" h="170">
                      <a:moveTo>
                        <a:pt x="31" y="150"/>
                      </a:moveTo>
                      <a:cubicBezTo>
                        <a:pt x="3" y="129"/>
                        <a:pt x="0" y="86"/>
                        <a:pt x="18" y="62"/>
                      </a:cubicBezTo>
                      <a:cubicBezTo>
                        <a:pt x="63" y="0"/>
                        <a:pt x="63" y="0"/>
                        <a:pt x="63" y="0"/>
                      </a:cubicBezTo>
                      <a:cubicBezTo>
                        <a:pt x="160" y="70"/>
                        <a:pt x="160" y="70"/>
                        <a:pt x="160" y="70"/>
                      </a:cubicBezTo>
                      <a:cubicBezTo>
                        <a:pt x="115" y="132"/>
                        <a:pt x="115" y="132"/>
                        <a:pt x="115" y="132"/>
                      </a:cubicBezTo>
                      <a:cubicBezTo>
                        <a:pt x="97" y="157"/>
                        <a:pt x="59" y="170"/>
                        <a:pt x="31" y="150"/>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116">
                  <a:extLst>
                    <a:ext uri="{FF2B5EF4-FFF2-40B4-BE49-F238E27FC236}">
                      <a16:creationId xmlns:a16="http://schemas.microsoft.com/office/drawing/2014/main" id="{26DC3B63-29E3-4554-A9BF-ABE9A05DB366}"/>
                    </a:ext>
                  </a:extLst>
                </p:cNvPr>
                <p:cNvSpPr>
                  <a:spLocks noChangeAspect="1"/>
                </p:cNvSpPr>
                <p:nvPr/>
              </p:nvSpPr>
              <p:spPr bwMode="gray">
                <a:xfrm>
                  <a:off x="4431" y="1541"/>
                  <a:ext cx="373" cy="392"/>
                </a:xfrm>
                <a:custGeom>
                  <a:avLst/>
                  <a:gdLst>
                    <a:gd name="T0" fmla="*/ 29 w 158"/>
                    <a:gd name="T1" fmla="*/ 145 h 166"/>
                    <a:gd name="T2" fmla="*/ 17 w 158"/>
                    <a:gd name="T3" fmla="*/ 58 h 166"/>
                    <a:gd name="T4" fmla="*/ 63 w 158"/>
                    <a:gd name="T5" fmla="*/ 0 h 166"/>
                    <a:gd name="T6" fmla="*/ 158 w 158"/>
                    <a:gd name="T7" fmla="*/ 74 h 166"/>
                    <a:gd name="T8" fmla="*/ 112 w 158"/>
                    <a:gd name="T9" fmla="*/ 132 h 166"/>
                    <a:gd name="T10" fmla="*/ 29 w 158"/>
                    <a:gd name="T11" fmla="*/ 145 h 166"/>
                  </a:gdLst>
                  <a:ahLst/>
                  <a:cxnLst>
                    <a:cxn ang="0">
                      <a:pos x="T0" y="T1"/>
                    </a:cxn>
                    <a:cxn ang="0">
                      <a:pos x="T2" y="T3"/>
                    </a:cxn>
                    <a:cxn ang="0">
                      <a:pos x="T4" y="T5"/>
                    </a:cxn>
                    <a:cxn ang="0">
                      <a:pos x="T6" y="T7"/>
                    </a:cxn>
                    <a:cxn ang="0">
                      <a:pos x="T8" y="T9"/>
                    </a:cxn>
                    <a:cxn ang="0">
                      <a:pos x="T10" y="T11"/>
                    </a:cxn>
                  </a:cxnLst>
                  <a:rect l="0" t="0" r="r" b="b"/>
                  <a:pathLst>
                    <a:path w="158" h="166">
                      <a:moveTo>
                        <a:pt x="29" y="145"/>
                      </a:moveTo>
                      <a:cubicBezTo>
                        <a:pt x="1" y="123"/>
                        <a:pt x="0" y="80"/>
                        <a:pt x="17" y="58"/>
                      </a:cubicBezTo>
                      <a:cubicBezTo>
                        <a:pt x="63" y="0"/>
                        <a:pt x="63" y="0"/>
                        <a:pt x="63" y="0"/>
                      </a:cubicBezTo>
                      <a:cubicBezTo>
                        <a:pt x="158" y="74"/>
                        <a:pt x="158" y="74"/>
                        <a:pt x="158" y="74"/>
                      </a:cubicBezTo>
                      <a:cubicBezTo>
                        <a:pt x="112" y="132"/>
                        <a:pt x="112" y="132"/>
                        <a:pt x="112" y="132"/>
                      </a:cubicBezTo>
                      <a:cubicBezTo>
                        <a:pt x="94" y="156"/>
                        <a:pt x="56" y="166"/>
                        <a:pt x="29" y="145"/>
                      </a:cubicBez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Oval 117">
                  <a:extLst>
                    <a:ext uri="{FF2B5EF4-FFF2-40B4-BE49-F238E27FC236}">
                      <a16:creationId xmlns:a16="http://schemas.microsoft.com/office/drawing/2014/main" id="{79BA4535-77C6-4C12-8F62-2FB0DB506540}"/>
                    </a:ext>
                  </a:extLst>
                </p:cNvPr>
                <p:cNvSpPr>
                  <a:spLocks noChangeAspect="1" noChangeArrowheads="1"/>
                </p:cNvSpPr>
                <p:nvPr/>
              </p:nvSpPr>
              <p:spPr bwMode="gray">
                <a:xfrm>
                  <a:off x="3897" y="-113"/>
                  <a:ext cx="107"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Oval 118">
                  <a:extLst>
                    <a:ext uri="{FF2B5EF4-FFF2-40B4-BE49-F238E27FC236}">
                      <a16:creationId xmlns:a16="http://schemas.microsoft.com/office/drawing/2014/main" id="{622F7D53-91EE-4433-88EC-4D0419F24169}"/>
                    </a:ext>
                  </a:extLst>
                </p:cNvPr>
                <p:cNvSpPr>
                  <a:spLocks noChangeAspect="1" noChangeArrowheads="1"/>
                </p:cNvSpPr>
                <p:nvPr/>
              </p:nvSpPr>
              <p:spPr bwMode="gray">
                <a:xfrm>
                  <a:off x="3897" y="404"/>
                  <a:ext cx="107" cy="1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Oval 119">
                  <a:extLst>
                    <a:ext uri="{FF2B5EF4-FFF2-40B4-BE49-F238E27FC236}">
                      <a16:creationId xmlns:a16="http://schemas.microsoft.com/office/drawing/2014/main" id="{445986F0-04D8-4D60-96BD-C05152E9FFF3}"/>
                    </a:ext>
                  </a:extLst>
                </p:cNvPr>
                <p:cNvSpPr>
                  <a:spLocks noChangeAspect="1" noChangeArrowheads="1"/>
                </p:cNvSpPr>
                <p:nvPr/>
              </p:nvSpPr>
              <p:spPr bwMode="gray">
                <a:xfrm>
                  <a:off x="3897" y="922"/>
                  <a:ext cx="107"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Oval 120">
                  <a:extLst>
                    <a:ext uri="{FF2B5EF4-FFF2-40B4-BE49-F238E27FC236}">
                      <a16:creationId xmlns:a16="http://schemas.microsoft.com/office/drawing/2014/main" id="{F25B0F79-E014-4FD0-A988-2C91431C164D}"/>
                    </a:ext>
                  </a:extLst>
                </p:cNvPr>
                <p:cNvSpPr>
                  <a:spLocks noChangeAspect="1" noChangeArrowheads="1"/>
                </p:cNvSpPr>
                <p:nvPr/>
              </p:nvSpPr>
              <p:spPr bwMode="gray">
                <a:xfrm>
                  <a:off x="3897" y="1439"/>
                  <a:ext cx="107"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 name="Freeform 121">
                  <a:extLst>
                    <a:ext uri="{FF2B5EF4-FFF2-40B4-BE49-F238E27FC236}">
                      <a16:creationId xmlns:a16="http://schemas.microsoft.com/office/drawing/2014/main" id="{B2992BC4-3F17-409C-BED2-D1282882394D}"/>
                    </a:ext>
                  </a:extLst>
                </p:cNvPr>
                <p:cNvSpPr>
                  <a:spLocks noChangeAspect="1"/>
                </p:cNvSpPr>
                <p:nvPr/>
              </p:nvSpPr>
              <p:spPr bwMode="gray">
                <a:xfrm>
                  <a:off x="3555" y="-588"/>
                  <a:ext cx="777" cy="314"/>
                </a:xfrm>
                <a:custGeom>
                  <a:avLst/>
                  <a:gdLst>
                    <a:gd name="T0" fmla="*/ 756 w 777"/>
                    <a:gd name="T1" fmla="*/ 0 h 314"/>
                    <a:gd name="T2" fmla="*/ 23 w 777"/>
                    <a:gd name="T3" fmla="*/ 0 h 314"/>
                    <a:gd name="T4" fmla="*/ 0 w 777"/>
                    <a:gd name="T5" fmla="*/ 291 h 314"/>
                    <a:gd name="T6" fmla="*/ 389 w 777"/>
                    <a:gd name="T7" fmla="*/ 149 h 314"/>
                    <a:gd name="T8" fmla="*/ 777 w 777"/>
                    <a:gd name="T9" fmla="*/ 314 h 314"/>
                    <a:gd name="T10" fmla="*/ 756 w 777"/>
                    <a:gd name="T11" fmla="*/ 0 h 314"/>
                  </a:gdLst>
                  <a:ahLst/>
                  <a:cxnLst>
                    <a:cxn ang="0">
                      <a:pos x="T0" y="T1"/>
                    </a:cxn>
                    <a:cxn ang="0">
                      <a:pos x="T2" y="T3"/>
                    </a:cxn>
                    <a:cxn ang="0">
                      <a:pos x="T4" y="T5"/>
                    </a:cxn>
                    <a:cxn ang="0">
                      <a:pos x="T6" y="T7"/>
                    </a:cxn>
                    <a:cxn ang="0">
                      <a:pos x="T8" y="T9"/>
                    </a:cxn>
                    <a:cxn ang="0">
                      <a:pos x="T10" y="T11"/>
                    </a:cxn>
                  </a:cxnLst>
                  <a:rect l="0" t="0" r="r" b="b"/>
                  <a:pathLst>
                    <a:path w="777" h="314">
                      <a:moveTo>
                        <a:pt x="756" y="0"/>
                      </a:moveTo>
                      <a:lnTo>
                        <a:pt x="23" y="0"/>
                      </a:lnTo>
                      <a:lnTo>
                        <a:pt x="0" y="291"/>
                      </a:lnTo>
                      <a:lnTo>
                        <a:pt x="389" y="149"/>
                      </a:lnTo>
                      <a:lnTo>
                        <a:pt x="777" y="314"/>
                      </a:lnTo>
                      <a:lnTo>
                        <a:pt x="7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 name="Freeform 122">
                  <a:extLst>
                    <a:ext uri="{FF2B5EF4-FFF2-40B4-BE49-F238E27FC236}">
                      <a16:creationId xmlns:a16="http://schemas.microsoft.com/office/drawing/2014/main" id="{3BD16A86-29DA-4F9F-836D-CB24F959A875}"/>
                    </a:ext>
                  </a:extLst>
                </p:cNvPr>
                <p:cNvSpPr>
                  <a:spLocks noChangeAspect="1"/>
                </p:cNvSpPr>
                <p:nvPr/>
              </p:nvSpPr>
              <p:spPr bwMode="gray">
                <a:xfrm>
                  <a:off x="3722" y="-588"/>
                  <a:ext cx="435" cy="213"/>
                </a:xfrm>
                <a:custGeom>
                  <a:avLst/>
                  <a:gdLst>
                    <a:gd name="T0" fmla="*/ 435 w 435"/>
                    <a:gd name="T1" fmla="*/ 0 h 213"/>
                    <a:gd name="T2" fmla="*/ 0 w 435"/>
                    <a:gd name="T3" fmla="*/ 0 h 213"/>
                    <a:gd name="T4" fmla="*/ 218 w 435"/>
                    <a:gd name="T5" fmla="*/ 213 h 213"/>
                    <a:gd name="T6" fmla="*/ 435 w 435"/>
                    <a:gd name="T7" fmla="*/ 0 h 213"/>
                  </a:gdLst>
                  <a:ahLst/>
                  <a:cxnLst>
                    <a:cxn ang="0">
                      <a:pos x="T0" y="T1"/>
                    </a:cxn>
                    <a:cxn ang="0">
                      <a:pos x="T2" y="T3"/>
                    </a:cxn>
                    <a:cxn ang="0">
                      <a:pos x="T4" y="T5"/>
                    </a:cxn>
                    <a:cxn ang="0">
                      <a:pos x="T6" y="T7"/>
                    </a:cxn>
                  </a:cxnLst>
                  <a:rect l="0" t="0" r="r" b="b"/>
                  <a:pathLst>
                    <a:path w="435" h="213">
                      <a:moveTo>
                        <a:pt x="435" y="0"/>
                      </a:moveTo>
                      <a:lnTo>
                        <a:pt x="0" y="0"/>
                      </a:lnTo>
                      <a:lnTo>
                        <a:pt x="218" y="213"/>
                      </a:lnTo>
                      <a:lnTo>
                        <a:pt x="435" y="0"/>
                      </a:lnTo>
                      <a:close/>
                    </a:path>
                  </a:pathLst>
                </a:custGeom>
                <a:solidFill>
                  <a:srgbClr val="FAE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8" name="Group 123">
              <a:extLst>
                <a:ext uri="{FF2B5EF4-FFF2-40B4-BE49-F238E27FC236}">
                  <a16:creationId xmlns:a16="http://schemas.microsoft.com/office/drawing/2014/main" id="{AD9211D4-DED8-4D23-AA08-D4A2CF0BD52D}"/>
                </a:ext>
              </a:extLst>
            </p:cNvPr>
            <p:cNvGrpSpPr>
              <a:grpSpLocks noChangeAspect="1"/>
            </p:cNvGrpSpPr>
            <p:nvPr/>
          </p:nvGrpSpPr>
          <p:grpSpPr bwMode="auto">
            <a:xfrm>
              <a:off x="996" y="938"/>
              <a:ext cx="3539" cy="5164"/>
              <a:chOff x="996" y="938"/>
              <a:chExt cx="3539" cy="5164"/>
            </a:xfrm>
          </p:grpSpPr>
          <p:sp>
            <p:nvSpPr>
              <p:cNvPr id="9" name="Freeform 124">
                <a:extLst>
                  <a:ext uri="{FF2B5EF4-FFF2-40B4-BE49-F238E27FC236}">
                    <a16:creationId xmlns:a16="http://schemas.microsoft.com/office/drawing/2014/main" id="{25A3436E-2D29-4D26-906A-A8B311425644}"/>
                  </a:ext>
                </a:extLst>
              </p:cNvPr>
              <p:cNvSpPr>
                <a:spLocks noChangeAspect="1"/>
              </p:cNvSpPr>
              <p:nvPr/>
            </p:nvSpPr>
            <p:spPr bwMode="gray">
              <a:xfrm>
                <a:off x="996" y="1713"/>
                <a:ext cx="3539" cy="4389"/>
              </a:xfrm>
              <a:custGeom>
                <a:avLst/>
                <a:gdLst>
                  <a:gd name="T0" fmla="*/ 1356 w 1498"/>
                  <a:gd name="T1" fmla="*/ 709 h 1858"/>
                  <a:gd name="T2" fmla="*/ 1356 w 1498"/>
                  <a:gd name="T3" fmla="*/ 147 h 1858"/>
                  <a:gd name="T4" fmla="*/ 1368 w 1498"/>
                  <a:gd name="T5" fmla="*/ 57 h 1858"/>
                  <a:gd name="T6" fmla="*/ 1422 w 1498"/>
                  <a:gd name="T7" fmla="*/ 40 h 1858"/>
                  <a:gd name="T8" fmla="*/ 1464 w 1498"/>
                  <a:gd name="T9" fmla="*/ 40 h 1858"/>
                  <a:gd name="T10" fmla="*/ 1478 w 1498"/>
                  <a:gd name="T11" fmla="*/ 35 h 1858"/>
                  <a:gd name="T12" fmla="*/ 1484 w 1498"/>
                  <a:gd name="T13" fmla="*/ 20 h 1858"/>
                  <a:gd name="T14" fmla="*/ 1478 w 1498"/>
                  <a:gd name="T15" fmla="*/ 6 h 1858"/>
                  <a:gd name="T16" fmla="*/ 1464 w 1498"/>
                  <a:gd name="T17" fmla="*/ 0 h 1858"/>
                  <a:gd name="T18" fmla="*/ 1422 w 1498"/>
                  <a:gd name="T19" fmla="*/ 0 h 1858"/>
                  <a:gd name="T20" fmla="*/ 1335 w 1498"/>
                  <a:gd name="T21" fmla="*/ 35 h 1858"/>
                  <a:gd name="T22" fmla="*/ 1316 w 1498"/>
                  <a:gd name="T23" fmla="*/ 147 h 1858"/>
                  <a:gd name="T24" fmla="*/ 1316 w 1498"/>
                  <a:gd name="T25" fmla="*/ 183 h 1858"/>
                  <a:gd name="T26" fmla="*/ 556 w 1498"/>
                  <a:gd name="T27" fmla="*/ 183 h 1858"/>
                  <a:gd name="T28" fmla="*/ 556 w 1498"/>
                  <a:gd name="T29" fmla="*/ 147 h 1858"/>
                  <a:gd name="T30" fmla="*/ 568 w 1498"/>
                  <a:gd name="T31" fmla="*/ 57 h 1858"/>
                  <a:gd name="T32" fmla="*/ 622 w 1498"/>
                  <a:gd name="T33" fmla="*/ 40 h 1858"/>
                  <a:gd name="T34" fmla="*/ 664 w 1498"/>
                  <a:gd name="T35" fmla="*/ 40 h 1858"/>
                  <a:gd name="T36" fmla="*/ 678 w 1498"/>
                  <a:gd name="T37" fmla="*/ 35 h 1858"/>
                  <a:gd name="T38" fmla="*/ 684 w 1498"/>
                  <a:gd name="T39" fmla="*/ 20 h 1858"/>
                  <a:gd name="T40" fmla="*/ 678 w 1498"/>
                  <a:gd name="T41" fmla="*/ 6 h 1858"/>
                  <a:gd name="T42" fmla="*/ 664 w 1498"/>
                  <a:gd name="T43" fmla="*/ 0 h 1858"/>
                  <a:gd name="T44" fmla="*/ 622 w 1498"/>
                  <a:gd name="T45" fmla="*/ 0 h 1858"/>
                  <a:gd name="T46" fmla="*/ 535 w 1498"/>
                  <a:gd name="T47" fmla="*/ 35 h 1858"/>
                  <a:gd name="T48" fmla="*/ 516 w 1498"/>
                  <a:gd name="T49" fmla="*/ 147 h 1858"/>
                  <a:gd name="T50" fmla="*/ 516 w 1498"/>
                  <a:gd name="T51" fmla="*/ 607 h 1858"/>
                  <a:gd name="T52" fmla="*/ 302 w 1498"/>
                  <a:gd name="T53" fmla="*/ 607 h 1858"/>
                  <a:gd name="T54" fmla="*/ 199 w 1498"/>
                  <a:gd name="T55" fmla="*/ 638 h 1858"/>
                  <a:gd name="T56" fmla="*/ 156 w 1498"/>
                  <a:gd name="T57" fmla="*/ 754 h 1858"/>
                  <a:gd name="T58" fmla="*/ 156 w 1498"/>
                  <a:gd name="T59" fmla="*/ 1080 h 1858"/>
                  <a:gd name="T60" fmla="*/ 156 w 1498"/>
                  <a:gd name="T61" fmla="*/ 1083 h 1858"/>
                  <a:gd name="T62" fmla="*/ 1 w 1498"/>
                  <a:gd name="T63" fmla="*/ 1655 h 1858"/>
                  <a:gd name="T64" fmla="*/ 5 w 1498"/>
                  <a:gd name="T65" fmla="*/ 1673 h 1858"/>
                  <a:gd name="T66" fmla="*/ 21 w 1498"/>
                  <a:gd name="T67" fmla="*/ 1680 h 1858"/>
                  <a:gd name="T68" fmla="*/ 111 w 1498"/>
                  <a:gd name="T69" fmla="*/ 1680 h 1858"/>
                  <a:gd name="T70" fmla="*/ 110 w 1498"/>
                  <a:gd name="T71" fmla="*/ 1701 h 1858"/>
                  <a:gd name="T72" fmla="*/ 174 w 1498"/>
                  <a:gd name="T73" fmla="*/ 1858 h 1858"/>
                  <a:gd name="T74" fmla="*/ 238 w 1498"/>
                  <a:gd name="T75" fmla="*/ 1701 h 1858"/>
                  <a:gd name="T76" fmla="*/ 237 w 1498"/>
                  <a:gd name="T77" fmla="*/ 1680 h 1858"/>
                  <a:gd name="T78" fmla="*/ 433 w 1498"/>
                  <a:gd name="T79" fmla="*/ 1680 h 1858"/>
                  <a:gd name="T80" fmla="*/ 573 w 1498"/>
                  <a:gd name="T81" fmla="*/ 1858 h 1858"/>
                  <a:gd name="T82" fmla="*/ 713 w 1498"/>
                  <a:gd name="T83" fmla="*/ 1680 h 1858"/>
                  <a:gd name="T84" fmla="*/ 786 w 1498"/>
                  <a:gd name="T85" fmla="*/ 1680 h 1858"/>
                  <a:gd name="T86" fmla="*/ 805 w 1498"/>
                  <a:gd name="T87" fmla="*/ 1666 h 1858"/>
                  <a:gd name="T88" fmla="*/ 921 w 1498"/>
                  <a:gd name="T89" fmla="*/ 1233 h 1858"/>
                  <a:gd name="T90" fmla="*/ 921 w 1498"/>
                  <a:gd name="T91" fmla="*/ 1552 h 1858"/>
                  <a:gd name="T92" fmla="*/ 877 w 1498"/>
                  <a:gd name="T93" fmla="*/ 1701 h 1858"/>
                  <a:gd name="T94" fmla="*/ 941 w 1498"/>
                  <a:gd name="T95" fmla="*/ 1858 h 1858"/>
                  <a:gd name="T96" fmla="*/ 1005 w 1498"/>
                  <a:gd name="T97" fmla="*/ 1701 h 1858"/>
                  <a:gd name="T98" fmla="*/ 961 w 1498"/>
                  <a:gd name="T99" fmla="*/ 1552 h 1858"/>
                  <a:gd name="T100" fmla="*/ 961 w 1498"/>
                  <a:gd name="T101" fmla="*/ 1100 h 1858"/>
                  <a:gd name="T102" fmla="*/ 1116 w 1498"/>
                  <a:gd name="T103" fmla="*/ 1100 h 1858"/>
                  <a:gd name="T104" fmla="*/ 1107 w 1498"/>
                  <a:gd name="T105" fmla="*/ 1272 h 1858"/>
                  <a:gd name="T106" fmla="*/ 1303 w 1498"/>
                  <a:gd name="T107" fmla="*/ 1858 h 1858"/>
                  <a:gd name="T108" fmla="*/ 1498 w 1498"/>
                  <a:gd name="T109" fmla="*/ 1272 h 1858"/>
                  <a:gd name="T110" fmla="*/ 1356 w 1498"/>
                  <a:gd name="T111" fmla="*/ 709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8" h="1858">
                    <a:moveTo>
                      <a:pt x="1356" y="709"/>
                    </a:moveTo>
                    <a:cubicBezTo>
                      <a:pt x="1356" y="459"/>
                      <a:pt x="1356" y="176"/>
                      <a:pt x="1356" y="147"/>
                    </a:cubicBezTo>
                    <a:cubicBezTo>
                      <a:pt x="1355" y="98"/>
                      <a:pt x="1360" y="69"/>
                      <a:pt x="1368" y="57"/>
                    </a:cubicBezTo>
                    <a:cubicBezTo>
                      <a:pt x="1375" y="46"/>
                      <a:pt x="1387" y="41"/>
                      <a:pt x="1422" y="40"/>
                    </a:cubicBezTo>
                    <a:cubicBezTo>
                      <a:pt x="1435" y="40"/>
                      <a:pt x="1464" y="40"/>
                      <a:pt x="1464" y="40"/>
                    </a:cubicBezTo>
                    <a:cubicBezTo>
                      <a:pt x="1470" y="40"/>
                      <a:pt x="1475" y="38"/>
                      <a:pt x="1478" y="35"/>
                    </a:cubicBezTo>
                    <a:cubicBezTo>
                      <a:pt x="1482" y="31"/>
                      <a:pt x="1484" y="26"/>
                      <a:pt x="1484" y="20"/>
                    </a:cubicBezTo>
                    <a:cubicBezTo>
                      <a:pt x="1484" y="15"/>
                      <a:pt x="1482" y="10"/>
                      <a:pt x="1478" y="6"/>
                    </a:cubicBezTo>
                    <a:cubicBezTo>
                      <a:pt x="1475" y="3"/>
                      <a:pt x="1470" y="0"/>
                      <a:pt x="1464" y="0"/>
                    </a:cubicBezTo>
                    <a:cubicBezTo>
                      <a:pt x="1464" y="0"/>
                      <a:pt x="1435" y="0"/>
                      <a:pt x="1422" y="0"/>
                    </a:cubicBezTo>
                    <a:cubicBezTo>
                      <a:pt x="1384" y="0"/>
                      <a:pt x="1353" y="8"/>
                      <a:pt x="1335" y="35"/>
                    </a:cubicBezTo>
                    <a:cubicBezTo>
                      <a:pt x="1318" y="62"/>
                      <a:pt x="1316" y="96"/>
                      <a:pt x="1316" y="147"/>
                    </a:cubicBezTo>
                    <a:cubicBezTo>
                      <a:pt x="1316" y="162"/>
                      <a:pt x="1316" y="174"/>
                      <a:pt x="1316" y="183"/>
                    </a:cubicBezTo>
                    <a:cubicBezTo>
                      <a:pt x="556" y="183"/>
                      <a:pt x="556" y="183"/>
                      <a:pt x="556" y="183"/>
                    </a:cubicBezTo>
                    <a:cubicBezTo>
                      <a:pt x="556" y="174"/>
                      <a:pt x="556" y="162"/>
                      <a:pt x="556" y="147"/>
                    </a:cubicBezTo>
                    <a:cubicBezTo>
                      <a:pt x="555" y="98"/>
                      <a:pt x="560" y="69"/>
                      <a:pt x="568" y="57"/>
                    </a:cubicBezTo>
                    <a:cubicBezTo>
                      <a:pt x="575" y="46"/>
                      <a:pt x="587" y="41"/>
                      <a:pt x="622" y="40"/>
                    </a:cubicBezTo>
                    <a:cubicBezTo>
                      <a:pt x="635" y="40"/>
                      <a:pt x="664" y="40"/>
                      <a:pt x="664" y="40"/>
                    </a:cubicBezTo>
                    <a:cubicBezTo>
                      <a:pt x="670" y="40"/>
                      <a:pt x="675" y="38"/>
                      <a:pt x="678" y="35"/>
                    </a:cubicBezTo>
                    <a:cubicBezTo>
                      <a:pt x="682" y="31"/>
                      <a:pt x="684" y="26"/>
                      <a:pt x="684" y="20"/>
                    </a:cubicBezTo>
                    <a:cubicBezTo>
                      <a:pt x="684" y="15"/>
                      <a:pt x="682" y="10"/>
                      <a:pt x="678" y="6"/>
                    </a:cubicBezTo>
                    <a:cubicBezTo>
                      <a:pt x="675" y="3"/>
                      <a:pt x="670" y="0"/>
                      <a:pt x="664" y="0"/>
                    </a:cubicBezTo>
                    <a:cubicBezTo>
                      <a:pt x="664" y="0"/>
                      <a:pt x="635" y="0"/>
                      <a:pt x="622" y="0"/>
                    </a:cubicBezTo>
                    <a:cubicBezTo>
                      <a:pt x="584" y="0"/>
                      <a:pt x="553" y="8"/>
                      <a:pt x="535" y="35"/>
                    </a:cubicBezTo>
                    <a:cubicBezTo>
                      <a:pt x="518" y="62"/>
                      <a:pt x="516" y="96"/>
                      <a:pt x="516" y="147"/>
                    </a:cubicBezTo>
                    <a:cubicBezTo>
                      <a:pt x="516" y="177"/>
                      <a:pt x="516" y="607"/>
                      <a:pt x="516" y="607"/>
                    </a:cubicBezTo>
                    <a:cubicBezTo>
                      <a:pt x="477" y="607"/>
                      <a:pt x="363" y="607"/>
                      <a:pt x="302" y="607"/>
                    </a:cubicBezTo>
                    <a:cubicBezTo>
                      <a:pt x="263" y="607"/>
                      <a:pt x="227" y="614"/>
                      <a:pt x="199" y="638"/>
                    </a:cubicBezTo>
                    <a:cubicBezTo>
                      <a:pt x="170" y="662"/>
                      <a:pt x="155" y="701"/>
                      <a:pt x="156" y="754"/>
                    </a:cubicBezTo>
                    <a:cubicBezTo>
                      <a:pt x="156" y="854"/>
                      <a:pt x="156" y="1080"/>
                      <a:pt x="156" y="1080"/>
                    </a:cubicBezTo>
                    <a:cubicBezTo>
                      <a:pt x="156" y="1083"/>
                      <a:pt x="156" y="1083"/>
                      <a:pt x="156" y="1083"/>
                    </a:cubicBezTo>
                    <a:cubicBezTo>
                      <a:pt x="1" y="1655"/>
                      <a:pt x="1" y="1655"/>
                      <a:pt x="1" y="1655"/>
                    </a:cubicBezTo>
                    <a:cubicBezTo>
                      <a:pt x="0" y="1661"/>
                      <a:pt x="1" y="1668"/>
                      <a:pt x="5" y="1673"/>
                    </a:cubicBezTo>
                    <a:cubicBezTo>
                      <a:pt x="9" y="1678"/>
                      <a:pt x="14" y="1680"/>
                      <a:pt x="21" y="1680"/>
                    </a:cubicBezTo>
                    <a:cubicBezTo>
                      <a:pt x="111" y="1680"/>
                      <a:pt x="111" y="1680"/>
                      <a:pt x="111" y="1680"/>
                    </a:cubicBezTo>
                    <a:cubicBezTo>
                      <a:pt x="110" y="1687"/>
                      <a:pt x="110" y="1694"/>
                      <a:pt x="110" y="1701"/>
                    </a:cubicBezTo>
                    <a:cubicBezTo>
                      <a:pt x="110" y="1787"/>
                      <a:pt x="139" y="1858"/>
                      <a:pt x="174" y="1858"/>
                    </a:cubicBezTo>
                    <a:cubicBezTo>
                      <a:pt x="209" y="1858"/>
                      <a:pt x="238" y="1787"/>
                      <a:pt x="238" y="1701"/>
                    </a:cubicBezTo>
                    <a:cubicBezTo>
                      <a:pt x="238" y="1694"/>
                      <a:pt x="238" y="1687"/>
                      <a:pt x="237" y="1680"/>
                    </a:cubicBezTo>
                    <a:cubicBezTo>
                      <a:pt x="433" y="1680"/>
                      <a:pt x="433" y="1680"/>
                      <a:pt x="433" y="1680"/>
                    </a:cubicBezTo>
                    <a:cubicBezTo>
                      <a:pt x="468" y="1790"/>
                      <a:pt x="518" y="1858"/>
                      <a:pt x="573" y="1858"/>
                    </a:cubicBezTo>
                    <a:cubicBezTo>
                      <a:pt x="628" y="1858"/>
                      <a:pt x="677" y="1790"/>
                      <a:pt x="713" y="1680"/>
                    </a:cubicBezTo>
                    <a:cubicBezTo>
                      <a:pt x="786" y="1680"/>
                      <a:pt x="786" y="1680"/>
                      <a:pt x="786" y="1680"/>
                    </a:cubicBezTo>
                    <a:cubicBezTo>
                      <a:pt x="795" y="1680"/>
                      <a:pt x="803" y="1674"/>
                      <a:pt x="805" y="1666"/>
                    </a:cubicBezTo>
                    <a:cubicBezTo>
                      <a:pt x="921" y="1233"/>
                      <a:pt x="921" y="1233"/>
                      <a:pt x="921" y="1233"/>
                    </a:cubicBezTo>
                    <a:cubicBezTo>
                      <a:pt x="921" y="1355"/>
                      <a:pt x="921" y="1473"/>
                      <a:pt x="921" y="1552"/>
                    </a:cubicBezTo>
                    <a:cubicBezTo>
                      <a:pt x="895" y="1572"/>
                      <a:pt x="877" y="1631"/>
                      <a:pt x="877" y="1701"/>
                    </a:cubicBezTo>
                    <a:cubicBezTo>
                      <a:pt x="877" y="1787"/>
                      <a:pt x="905" y="1858"/>
                      <a:pt x="941" y="1858"/>
                    </a:cubicBezTo>
                    <a:cubicBezTo>
                      <a:pt x="976" y="1858"/>
                      <a:pt x="1005" y="1787"/>
                      <a:pt x="1005" y="1701"/>
                    </a:cubicBezTo>
                    <a:cubicBezTo>
                      <a:pt x="1005" y="1631"/>
                      <a:pt x="986" y="1572"/>
                      <a:pt x="961" y="1552"/>
                    </a:cubicBezTo>
                    <a:cubicBezTo>
                      <a:pt x="961" y="1445"/>
                      <a:pt x="961" y="1264"/>
                      <a:pt x="961" y="1100"/>
                    </a:cubicBezTo>
                    <a:cubicBezTo>
                      <a:pt x="1116" y="1100"/>
                      <a:pt x="1116" y="1100"/>
                      <a:pt x="1116" y="1100"/>
                    </a:cubicBezTo>
                    <a:cubicBezTo>
                      <a:pt x="1110" y="1155"/>
                      <a:pt x="1107" y="1213"/>
                      <a:pt x="1107" y="1272"/>
                    </a:cubicBezTo>
                    <a:cubicBezTo>
                      <a:pt x="1107" y="1596"/>
                      <a:pt x="1195" y="1858"/>
                      <a:pt x="1303" y="1858"/>
                    </a:cubicBezTo>
                    <a:cubicBezTo>
                      <a:pt x="1411" y="1858"/>
                      <a:pt x="1498" y="1596"/>
                      <a:pt x="1498" y="1272"/>
                    </a:cubicBezTo>
                    <a:cubicBezTo>
                      <a:pt x="1498" y="1004"/>
                      <a:pt x="1438" y="778"/>
                      <a:pt x="1356" y="709"/>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125">
                <a:extLst>
                  <a:ext uri="{FF2B5EF4-FFF2-40B4-BE49-F238E27FC236}">
                    <a16:creationId xmlns:a16="http://schemas.microsoft.com/office/drawing/2014/main" id="{4801EF2A-63FD-494E-8B15-5B311C8F11E9}"/>
                  </a:ext>
                </a:extLst>
              </p:cNvPr>
              <p:cNvSpPr>
                <a:spLocks noChangeAspect="1"/>
              </p:cNvSpPr>
              <p:nvPr/>
            </p:nvSpPr>
            <p:spPr bwMode="gray">
              <a:xfrm>
                <a:off x="3266" y="3241"/>
                <a:ext cx="837" cy="976"/>
              </a:xfrm>
              <a:custGeom>
                <a:avLst/>
                <a:gdLst>
                  <a:gd name="T0" fmla="*/ 342 w 354"/>
                  <a:gd name="T1" fmla="*/ 40 h 413"/>
                  <a:gd name="T2" fmla="*/ 354 w 354"/>
                  <a:gd name="T3" fmla="*/ 41 h 413"/>
                  <a:gd name="T4" fmla="*/ 353 w 354"/>
                  <a:gd name="T5" fmla="*/ 0 h 413"/>
                  <a:gd name="T6" fmla="*/ 106 w 354"/>
                  <a:gd name="T7" fmla="*/ 0 h 413"/>
                  <a:gd name="T8" fmla="*/ 28 w 354"/>
                  <a:gd name="T9" fmla="*/ 21 h 413"/>
                  <a:gd name="T10" fmla="*/ 0 w 354"/>
                  <a:gd name="T11" fmla="*/ 107 h 413"/>
                  <a:gd name="T12" fmla="*/ 0 w 354"/>
                  <a:gd name="T13" fmla="*/ 413 h 413"/>
                  <a:gd name="T14" fmla="*/ 160 w 354"/>
                  <a:gd name="T15" fmla="*/ 413 h 413"/>
                  <a:gd name="T16" fmla="*/ 342 w 354"/>
                  <a:gd name="T17" fmla="*/ 4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413">
                    <a:moveTo>
                      <a:pt x="342" y="40"/>
                    </a:moveTo>
                    <a:cubicBezTo>
                      <a:pt x="346" y="40"/>
                      <a:pt x="350" y="41"/>
                      <a:pt x="354" y="41"/>
                    </a:cubicBezTo>
                    <a:cubicBezTo>
                      <a:pt x="353" y="0"/>
                      <a:pt x="353" y="0"/>
                      <a:pt x="353" y="0"/>
                    </a:cubicBezTo>
                    <a:cubicBezTo>
                      <a:pt x="302" y="0"/>
                      <a:pt x="165" y="0"/>
                      <a:pt x="106" y="0"/>
                    </a:cubicBezTo>
                    <a:cubicBezTo>
                      <a:pt x="72" y="0"/>
                      <a:pt x="45" y="7"/>
                      <a:pt x="28" y="21"/>
                    </a:cubicBezTo>
                    <a:cubicBezTo>
                      <a:pt x="12" y="36"/>
                      <a:pt x="0" y="60"/>
                      <a:pt x="0" y="107"/>
                    </a:cubicBezTo>
                    <a:cubicBezTo>
                      <a:pt x="0" y="189"/>
                      <a:pt x="0" y="356"/>
                      <a:pt x="0" y="413"/>
                    </a:cubicBezTo>
                    <a:cubicBezTo>
                      <a:pt x="160" y="413"/>
                      <a:pt x="160" y="413"/>
                      <a:pt x="160" y="413"/>
                    </a:cubicBezTo>
                    <a:cubicBezTo>
                      <a:pt x="188" y="195"/>
                      <a:pt x="259" y="40"/>
                      <a:pt x="342" y="40"/>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126">
                <a:extLst>
                  <a:ext uri="{FF2B5EF4-FFF2-40B4-BE49-F238E27FC236}">
                    <a16:creationId xmlns:a16="http://schemas.microsoft.com/office/drawing/2014/main" id="{44F9DF23-6044-47AF-96F3-62BDAAE6A6DA}"/>
                  </a:ext>
                </a:extLst>
              </p:cNvPr>
              <p:cNvSpPr>
                <a:spLocks noChangeAspect="1"/>
              </p:cNvSpPr>
              <p:nvPr/>
            </p:nvSpPr>
            <p:spPr bwMode="gray">
              <a:xfrm>
                <a:off x="2459" y="4314"/>
                <a:ext cx="699" cy="1273"/>
              </a:xfrm>
              <a:custGeom>
                <a:avLst/>
                <a:gdLst>
                  <a:gd name="T0" fmla="*/ 0 w 296"/>
                  <a:gd name="T1" fmla="*/ 539 h 539"/>
                  <a:gd name="T2" fmla="*/ 151 w 296"/>
                  <a:gd name="T3" fmla="*/ 539 h 539"/>
                  <a:gd name="T4" fmla="*/ 296 w 296"/>
                  <a:gd name="T5" fmla="*/ 0 h 539"/>
                  <a:gd name="T6" fmla="*/ 197 w 296"/>
                  <a:gd name="T7" fmla="*/ 0 h 539"/>
                  <a:gd name="T8" fmla="*/ 83 w 296"/>
                  <a:gd name="T9" fmla="*/ 438 h 539"/>
                  <a:gd name="T10" fmla="*/ 0 w 296"/>
                  <a:gd name="T11" fmla="*/ 539 h 539"/>
                </a:gdLst>
                <a:ahLst/>
                <a:cxnLst>
                  <a:cxn ang="0">
                    <a:pos x="T0" y="T1"/>
                  </a:cxn>
                  <a:cxn ang="0">
                    <a:pos x="T2" y="T3"/>
                  </a:cxn>
                  <a:cxn ang="0">
                    <a:pos x="T4" y="T5"/>
                  </a:cxn>
                  <a:cxn ang="0">
                    <a:pos x="T6" y="T7"/>
                  </a:cxn>
                  <a:cxn ang="0">
                    <a:pos x="T8" y="T9"/>
                  </a:cxn>
                  <a:cxn ang="0">
                    <a:pos x="T10" y="T11"/>
                  </a:cxn>
                </a:cxnLst>
                <a:rect l="0" t="0" r="r" b="b"/>
                <a:pathLst>
                  <a:path w="296" h="539">
                    <a:moveTo>
                      <a:pt x="0" y="539"/>
                    </a:moveTo>
                    <a:cubicBezTo>
                      <a:pt x="151" y="539"/>
                      <a:pt x="151" y="539"/>
                      <a:pt x="151" y="539"/>
                    </a:cubicBezTo>
                    <a:cubicBezTo>
                      <a:pt x="296" y="0"/>
                      <a:pt x="296" y="0"/>
                      <a:pt x="296" y="0"/>
                    </a:cubicBezTo>
                    <a:cubicBezTo>
                      <a:pt x="197" y="0"/>
                      <a:pt x="197" y="0"/>
                      <a:pt x="197" y="0"/>
                    </a:cubicBezTo>
                    <a:cubicBezTo>
                      <a:pt x="83" y="438"/>
                      <a:pt x="83" y="438"/>
                      <a:pt x="83" y="438"/>
                    </a:cubicBezTo>
                    <a:cubicBezTo>
                      <a:pt x="71" y="486"/>
                      <a:pt x="38" y="523"/>
                      <a:pt x="0" y="539"/>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127">
                <a:extLst>
                  <a:ext uri="{FF2B5EF4-FFF2-40B4-BE49-F238E27FC236}">
                    <a16:creationId xmlns:a16="http://schemas.microsoft.com/office/drawing/2014/main" id="{3790EE03-9887-4B2B-B0B1-56804AF59F78}"/>
                  </a:ext>
                </a:extLst>
              </p:cNvPr>
              <p:cNvSpPr>
                <a:spLocks noChangeAspect="1"/>
              </p:cNvSpPr>
              <p:nvPr/>
            </p:nvSpPr>
            <p:spPr bwMode="gray">
              <a:xfrm>
                <a:off x="1726" y="4314"/>
                <a:ext cx="612" cy="1273"/>
              </a:xfrm>
              <a:custGeom>
                <a:avLst/>
                <a:gdLst>
                  <a:gd name="T0" fmla="*/ 161 w 259"/>
                  <a:gd name="T1" fmla="*/ 378 h 539"/>
                  <a:gd name="T2" fmla="*/ 259 w 259"/>
                  <a:gd name="T3" fmla="*/ 0 h 539"/>
                  <a:gd name="T4" fmla="*/ 197 w 259"/>
                  <a:gd name="T5" fmla="*/ 0 h 539"/>
                  <a:gd name="T6" fmla="*/ 83 w 259"/>
                  <a:gd name="T7" fmla="*/ 438 h 539"/>
                  <a:gd name="T8" fmla="*/ 0 w 259"/>
                  <a:gd name="T9" fmla="*/ 539 h 539"/>
                  <a:gd name="T10" fmla="*/ 225 w 259"/>
                  <a:gd name="T11" fmla="*/ 539 h 539"/>
                  <a:gd name="T12" fmla="*/ 161 w 259"/>
                  <a:gd name="T13" fmla="*/ 378 h 539"/>
                </a:gdLst>
                <a:ahLst/>
                <a:cxnLst>
                  <a:cxn ang="0">
                    <a:pos x="T0" y="T1"/>
                  </a:cxn>
                  <a:cxn ang="0">
                    <a:pos x="T2" y="T3"/>
                  </a:cxn>
                  <a:cxn ang="0">
                    <a:pos x="T4" y="T5"/>
                  </a:cxn>
                  <a:cxn ang="0">
                    <a:pos x="T6" y="T7"/>
                  </a:cxn>
                  <a:cxn ang="0">
                    <a:pos x="T8" y="T9"/>
                  </a:cxn>
                  <a:cxn ang="0">
                    <a:pos x="T10" y="T11"/>
                  </a:cxn>
                  <a:cxn ang="0">
                    <a:pos x="T12" y="T13"/>
                  </a:cxn>
                </a:cxnLst>
                <a:rect l="0" t="0" r="r" b="b"/>
                <a:pathLst>
                  <a:path w="259" h="539">
                    <a:moveTo>
                      <a:pt x="161" y="378"/>
                    </a:moveTo>
                    <a:cubicBezTo>
                      <a:pt x="259" y="0"/>
                      <a:pt x="259" y="0"/>
                      <a:pt x="259" y="0"/>
                    </a:cubicBezTo>
                    <a:cubicBezTo>
                      <a:pt x="197" y="0"/>
                      <a:pt x="197" y="0"/>
                      <a:pt x="197" y="0"/>
                    </a:cubicBezTo>
                    <a:cubicBezTo>
                      <a:pt x="83" y="438"/>
                      <a:pt x="83" y="438"/>
                      <a:pt x="83" y="438"/>
                    </a:cubicBezTo>
                    <a:cubicBezTo>
                      <a:pt x="71" y="486"/>
                      <a:pt x="38" y="523"/>
                      <a:pt x="0" y="539"/>
                    </a:cubicBezTo>
                    <a:cubicBezTo>
                      <a:pt x="225" y="539"/>
                      <a:pt x="225" y="539"/>
                      <a:pt x="225" y="539"/>
                    </a:cubicBezTo>
                    <a:cubicBezTo>
                      <a:pt x="172" y="515"/>
                      <a:pt x="143" y="447"/>
                      <a:pt x="161" y="378"/>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28">
                <a:extLst>
                  <a:ext uri="{FF2B5EF4-FFF2-40B4-BE49-F238E27FC236}">
                    <a16:creationId xmlns:a16="http://schemas.microsoft.com/office/drawing/2014/main" id="{A4753B42-3CB6-4E89-9AFC-6C05080F824A}"/>
                  </a:ext>
                </a:extLst>
              </p:cNvPr>
              <p:cNvSpPr>
                <a:spLocks noChangeAspect="1"/>
              </p:cNvSpPr>
              <p:nvPr/>
            </p:nvSpPr>
            <p:spPr bwMode="gray">
              <a:xfrm>
                <a:off x="1107" y="4314"/>
                <a:ext cx="503" cy="1273"/>
              </a:xfrm>
              <a:custGeom>
                <a:avLst/>
                <a:gdLst>
                  <a:gd name="T0" fmla="*/ 113 w 213"/>
                  <a:gd name="T1" fmla="*/ 398 h 539"/>
                  <a:gd name="T2" fmla="*/ 213 w 213"/>
                  <a:gd name="T3" fmla="*/ 0 h 539"/>
                  <a:gd name="T4" fmla="*/ 145 w 213"/>
                  <a:gd name="T5" fmla="*/ 0 h 539"/>
                  <a:gd name="T6" fmla="*/ 0 w 213"/>
                  <a:gd name="T7" fmla="*/ 539 h 539"/>
                  <a:gd name="T8" fmla="*/ 177 w 213"/>
                  <a:gd name="T9" fmla="*/ 539 h 539"/>
                  <a:gd name="T10" fmla="*/ 113 w 213"/>
                  <a:gd name="T11" fmla="*/ 398 h 539"/>
                </a:gdLst>
                <a:ahLst/>
                <a:cxnLst>
                  <a:cxn ang="0">
                    <a:pos x="T0" y="T1"/>
                  </a:cxn>
                  <a:cxn ang="0">
                    <a:pos x="T2" y="T3"/>
                  </a:cxn>
                  <a:cxn ang="0">
                    <a:pos x="T4" y="T5"/>
                  </a:cxn>
                  <a:cxn ang="0">
                    <a:pos x="T6" y="T7"/>
                  </a:cxn>
                  <a:cxn ang="0">
                    <a:pos x="T8" y="T9"/>
                  </a:cxn>
                  <a:cxn ang="0">
                    <a:pos x="T10" y="T11"/>
                  </a:cxn>
                </a:cxnLst>
                <a:rect l="0" t="0" r="r" b="b"/>
                <a:pathLst>
                  <a:path w="213" h="539">
                    <a:moveTo>
                      <a:pt x="113" y="398"/>
                    </a:moveTo>
                    <a:cubicBezTo>
                      <a:pt x="213" y="0"/>
                      <a:pt x="213" y="0"/>
                      <a:pt x="213" y="0"/>
                    </a:cubicBezTo>
                    <a:cubicBezTo>
                      <a:pt x="145" y="0"/>
                      <a:pt x="145" y="0"/>
                      <a:pt x="145" y="0"/>
                    </a:cubicBezTo>
                    <a:cubicBezTo>
                      <a:pt x="0" y="539"/>
                      <a:pt x="0" y="539"/>
                      <a:pt x="0" y="539"/>
                    </a:cubicBezTo>
                    <a:cubicBezTo>
                      <a:pt x="177" y="539"/>
                      <a:pt x="177" y="539"/>
                      <a:pt x="177" y="539"/>
                    </a:cubicBezTo>
                    <a:cubicBezTo>
                      <a:pt x="124" y="516"/>
                      <a:pt x="95" y="449"/>
                      <a:pt x="113" y="398"/>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129">
                <a:extLst>
                  <a:ext uri="{FF2B5EF4-FFF2-40B4-BE49-F238E27FC236}">
                    <a16:creationId xmlns:a16="http://schemas.microsoft.com/office/drawing/2014/main" id="{4F41E4A3-E21E-4708-B7DB-461D68ECAC84}"/>
                  </a:ext>
                </a:extLst>
              </p:cNvPr>
              <p:cNvSpPr>
                <a:spLocks noChangeAspect="1"/>
              </p:cNvSpPr>
              <p:nvPr/>
            </p:nvSpPr>
            <p:spPr bwMode="gray">
              <a:xfrm>
                <a:off x="1459" y="3241"/>
                <a:ext cx="747" cy="976"/>
              </a:xfrm>
              <a:custGeom>
                <a:avLst/>
                <a:gdLst>
                  <a:gd name="T0" fmla="*/ 233 w 316"/>
                  <a:gd name="T1" fmla="*/ 177 h 413"/>
                  <a:gd name="T2" fmla="*/ 252 w 316"/>
                  <a:gd name="T3" fmla="*/ 176 h 413"/>
                  <a:gd name="T4" fmla="*/ 316 w 316"/>
                  <a:gd name="T5" fmla="*/ 176 h 413"/>
                  <a:gd name="T6" fmla="*/ 313 w 316"/>
                  <a:gd name="T7" fmla="*/ 0 h 413"/>
                  <a:gd name="T8" fmla="*/ 106 w 316"/>
                  <a:gd name="T9" fmla="*/ 0 h 413"/>
                  <a:gd name="T10" fmla="*/ 28 w 316"/>
                  <a:gd name="T11" fmla="*/ 21 h 413"/>
                  <a:gd name="T12" fmla="*/ 0 w 316"/>
                  <a:gd name="T13" fmla="*/ 107 h 413"/>
                  <a:gd name="T14" fmla="*/ 0 w 316"/>
                  <a:gd name="T15" fmla="*/ 413 h 413"/>
                  <a:gd name="T16" fmla="*/ 74 w 316"/>
                  <a:gd name="T17" fmla="*/ 413 h 413"/>
                  <a:gd name="T18" fmla="*/ 105 w 316"/>
                  <a:gd name="T19" fmla="*/ 289 h 413"/>
                  <a:gd name="T20" fmla="*/ 233 w 316"/>
                  <a:gd name="T21" fmla="*/ 17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413">
                    <a:moveTo>
                      <a:pt x="233" y="177"/>
                    </a:moveTo>
                    <a:cubicBezTo>
                      <a:pt x="239" y="177"/>
                      <a:pt x="246" y="176"/>
                      <a:pt x="252" y="176"/>
                    </a:cubicBezTo>
                    <a:cubicBezTo>
                      <a:pt x="316" y="176"/>
                      <a:pt x="316" y="176"/>
                      <a:pt x="316" y="176"/>
                    </a:cubicBezTo>
                    <a:cubicBezTo>
                      <a:pt x="313" y="0"/>
                      <a:pt x="313" y="0"/>
                      <a:pt x="313" y="0"/>
                    </a:cubicBezTo>
                    <a:cubicBezTo>
                      <a:pt x="270" y="0"/>
                      <a:pt x="164" y="0"/>
                      <a:pt x="106" y="0"/>
                    </a:cubicBezTo>
                    <a:cubicBezTo>
                      <a:pt x="72" y="0"/>
                      <a:pt x="45" y="7"/>
                      <a:pt x="28" y="21"/>
                    </a:cubicBezTo>
                    <a:cubicBezTo>
                      <a:pt x="12" y="36"/>
                      <a:pt x="0" y="60"/>
                      <a:pt x="0" y="107"/>
                    </a:cubicBezTo>
                    <a:cubicBezTo>
                      <a:pt x="0" y="189"/>
                      <a:pt x="0" y="356"/>
                      <a:pt x="0" y="413"/>
                    </a:cubicBezTo>
                    <a:cubicBezTo>
                      <a:pt x="74" y="413"/>
                      <a:pt x="74" y="413"/>
                      <a:pt x="74" y="413"/>
                    </a:cubicBezTo>
                    <a:cubicBezTo>
                      <a:pt x="105" y="289"/>
                      <a:pt x="105" y="289"/>
                      <a:pt x="105" y="289"/>
                    </a:cubicBezTo>
                    <a:cubicBezTo>
                      <a:pt x="122" y="205"/>
                      <a:pt x="177" y="173"/>
                      <a:pt x="233" y="177"/>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130">
                <a:extLst>
                  <a:ext uri="{FF2B5EF4-FFF2-40B4-BE49-F238E27FC236}">
                    <a16:creationId xmlns:a16="http://schemas.microsoft.com/office/drawing/2014/main" id="{EEE836BC-6417-4719-A435-65C7D52832C8}"/>
                  </a:ext>
                </a:extLst>
              </p:cNvPr>
              <p:cNvSpPr>
                <a:spLocks noChangeAspect="1"/>
              </p:cNvSpPr>
              <p:nvPr/>
            </p:nvSpPr>
            <p:spPr bwMode="gray">
              <a:xfrm>
                <a:off x="2310" y="2240"/>
                <a:ext cx="1795" cy="1438"/>
              </a:xfrm>
              <a:custGeom>
                <a:avLst/>
                <a:gdLst>
                  <a:gd name="T0" fmla="*/ 407 w 760"/>
                  <a:gd name="T1" fmla="*/ 415 h 609"/>
                  <a:gd name="T2" fmla="*/ 511 w 760"/>
                  <a:gd name="T3" fmla="*/ 384 h 609"/>
                  <a:gd name="T4" fmla="*/ 760 w 760"/>
                  <a:gd name="T5" fmla="*/ 384 h 609"/>
                  <a:gd name="T6" fmla="*/ 760 w 760"/>
                  <a:gd name="T7" fmla="*/ 0 h 609"/>
                  <a:gd name="T8" fmla="*/ 0 w 760"/>
                  <a:gd name="T9" fmla="*/ 0 h 609"/>
                  <a:gd name="T10" fmla="*/ 0 w 760"/>
                  <a:gd name="T11" fmla="*/ 600 h 609"/>
                  <a:gd name="T12" fmla="*/ 90 w 760"/>
                  <a:gd name="T13" fmla="*/ 599 h 609"/>
                  <a:gd name="T14" fmla="*/ 145 w 760"/>
                  <a:gd name="T15" fmla="*/ 609 h 609"/>
                  <a:gd name="T16" fmla="*/ 175 w 760"/>
                  <a:gd name="T17" fmla="*/ 602 h 609"/>
                  <a:gd name="T18" fmla="*/ 204 w 760"/>
                  <a:gd name="T19" fmla="*/ 600 h 609"/>
                  <a:gd name="T20" fmla="*/ 365 w 760"/>
                  <a:gd name="T21" fmla="*/ 599 h 609"/>
                  <a:gd name="T22" fmla="*/ 365 w 760"/>
                  <a:gd name="T23" fmla="*/ 531 h 609"/>
                  <a:gd name="T24" fmla="*/ 407 w 760"/>
                  <a:gd name="T25" fmla="*/ 41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 h="609">
                    <a:moveTo>
                      <a:pt x="407" y="415"/>
                    </a:moveTo>
                    <a:cubicBezTo>
                      <a:pt x="436" y="391"/>
                      <a:pt x="472" y="384"/>
                      <a:pt x="511" y="384"/>
                    </a:cubicBezTo>
                    <a:cubicBezTo>
                      <a:pt x="565" y="384"/>
                      <a:pt x="695" y="384"/>
                      <a:pt x="760" y="384"/>
                    </a:cubicBezTo>
                    <a:cubicBezTo>
                      <a:pt x="760" y="0"/>
                      <a:pt x="760" y="0"/>
                      <a:pt x="760" y="0"/>
                    </a:cubicBezTo>
                    <a:cubicBezTo>
                      <a:pt x="0" y="0"/>
                      <a:pt x="0" y="0"/>
                      <a:pt x="0" y="0"/>
                    </a:cubicBezTo>
                    <a:cubicBezTo>
                      <a:pt x="0" y="600"/>
                      <a:pt x="0" y="600"/>
                      <a:pt x="0" y="600"/>
                    </a:cubicBezTo>
                    <a:cubicBezTo>
                      <a:pt x="90" y="599"/>
                      <a:pt x="90" y="599"/>
                      <a:pt x="90" y="599"/>
                    </a:cubicBezTo>
                    <a:cubicBezTo>
                      <a:pt x="109" y="599"/>
                      <a:pt x="128" y="603"/>
                      <a:pt x="145" y="609"/>
                    </a:cubicBezTo>
                    <a:cubicBezTo>
                      <a:pt x="155" y="605"/>
                      <a:pt x="165" y="603"/>
                      <a:pt x="175" y="602"/>
                    </a:cubicBezTo>
                    <a:cubicBezTo>
                      <a:pt x="185" y="601"/>
                      <a:pt x="194" y="600"/>
                      <a:pt x="204" y="600"/>
                    </a:cubicBezTo>
                    <a:cubicBezTo>
                      <a:pt x="365" y="599"/>
                      <a:pt x="365" y="599"/>
                      <a:pt x="365" y="599"/>
                    </a:cubicBezTo>
                    <a:cubicBezTo>
                      <a:pt x="365" y="574"/>
                      <a:pt x="365" y="550"/>
                      <a:pt x="365" y="531"/>
                    </a:cubicBezTo>
                    <a:cubicBezTo>
                      <a:pt x="364" y="478"/>
                      <a:pt x="379" y="439"/>
                      <a:pt x="407" y="415"/>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131">
                <a:extLst>
                  <a:ext uri="{FF2B5EF4-FFF2-40B4-BE49-F238E27FC236}">
                    <a16:creationId xmlns:a16="http://schemas.microsoft.com/office/drawing/2014/main" id="{A1DCB6CA-AD0F-4A9B-A96C-B52C773B6B7F}"/>
                  </a:ext>
                </a:extLst>
              </p:cNvPr>
              <p:cNvSpPr>
                <a:spLocks noChangeAspect="1" noEditPoints="1"/>
              </p:cNvSpPr>
              <p:nvPr/>
            </p:nvSpPr>
            <p:spPr bwMode="gray">
              <a:xfrm>
                <a:off x="3817" y="3518"/>
                <a:ext cx="640" cy="2399"/>
              </a:xfrm>
              <a:custGeom>
                <a:avLst/>
                <a:gdLst>
                  <a:gd name="T0" fmla="*/ 135 w 271"/>
                  <a:gd name="T1" fmla="*/ 0 h 1016"/>
                  <a:gd name="T2" fmla="*/ 0 w 271"/>
                  <a:gd name="T3" fmla="*/ 508 h 1016"/>
                  <a:gd name="T4" fmla="*/ 135 w 271"/>
                  <a:gd name="T5" fmla="*/ 1016 h 1016"/>
                  <a:gd name="T6" fmla="*/ 271 w 271"/>
                  <a:gd name="T7" fmla="*/ 508 h 1016"/>
                  <a:gd name="T8" fmla="*/ 135 w 271"/>
                  <a:gd name="T9" fmla="*/ 0 h 1016"/>
                  <a:gd name="T10" fmla="*/ 173 w 271"/>
                  <a:gd name="T11" fmla="*/ 579 h 1016"/>
                  <a:gd name="T12" fmla="*/ 152 w 271"/>
                  <a:gd name="T13" fmla="*/ 508 h 1016"/>
                  <a:gd name="T14" fmla="*/ 173 w 271"/>
                  <a:gd name="T15" fmla="*/ 437 h 1016"/>
                  <a:gd name="T16" fmla="*/ 194 w 271"/>
                  <a:gd name="T17" fmla="*/ 508 h 1016"/>
                  <a:gd name="T18" fmla="*/ 173 w 271"/>
                  <a:gd name="T19" fmla="*/ 579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016">
                    <a:moveTo>
                      <a:pt x="135" y="0"/>
                    </a:moveTo>
                    <a:cubicBezTo>
                      <a:pt x="61" y="0"/>
                      <a:pt x="0" y="228"/>
                      <a:pt x="0" y="508"/>
                    </a:cubicBezTo>
                    <a:cubicBezTo>
                      <a:pt x="0" y="789"/>
                      <a:pt x="61" y="1016"/>
                      <a:pt x="135" y="1016"/>
                    </a:cubicBezTo>
                    <a:cubicBezTo>
                      <a:pt x="210" y="1016"/>
                      <a:pt x="271" y="789"/>
                      <a:pt x="271" y="508"/>
                    </a:cubicBezTo>
                    <a:cubicBezTo>
                      <a:pt x="271" y="228"/>
                      <a:pt x="210" y="0"/>
                      <a:pt x="135" y="0"/>
                    </a:cubicBezTo>
                    <a:close/>
                    <a:moveTo>
                      <a:pt x="173" y="579"/>
                    </a:moveTo>
                    <a:cubicBezTo>
                      <a:pt x="161" y="579"/>
                      <a:pt x="152" y="548"/>
                      <a:pt x="152" y="508"/>
                    </a:cubicBezTo>
                    <a:cubicBezTo>
                      <a:pt x="152" y="469"/>
                      <a:pt x="161" y="437"/>
                      <a:pt x="173" y="437"/>
                    </a:cubicBezTo>
                    <a:cubicBezTo>
                      <a:pt x="185" y="437"/>
                      <a:pt x="194" y="469"/>
                      <a:pt x="194" y="508"/>
                    </a:cubicBezTo>
                    <a:cubicBezTo>
                      <a:pt x="194" y="548"/>
                      <a:pt x="185" y="579"/>
                      <a:pt x="173" y="579"/>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132">
                <a:extLst>
                  <a:ext uri="{FF2B5EF4-FFF2-40B4-BE49-F238E27FC236}">
                    <a16:creationId xmlns:a16="http://schemas.microsoft.com/office/drawing/2014/main" id="{660798F0-36CA-4D55-98D7-399BE6152817}"/>
                  </a:ext>
                </a:extLst>
              </p:cNvPr>
              <p:cNvSpPr>
                <a:spLocks noChangeAspect="1"/>
              </p:cNvSpPr>
              <p:nvPr/>
            </p:nvSpPr>
            <p:spPr bwMode="gray">
              <a:xfrm>
                <a:off x="2222" y="5681"/>
                <a:ext cx="381" cy="236"/>
              </a:xfrm>
              <a:custGeom>
                <a:avLst/>
                <a:gdLst>
                  <a:gd name="T0" fmla="*/ 80 w 161"/>
                  <a:gd name="T1" fmla="*/ 100 h 100"/>
                  <a:gd name="T2" fmla="*/ 161 w 161"/>
                  <a:gd name="T3" fmla="*/ 0 h 100"/>
                  <a:gd name="T4" fmla="*/ 0 w 161"/>
                  <a:gd name="T5" fmla="*/ 0 h 100"/>
                  <a:gd name="T6" fmla="*/ 80 w 161"/>
                  <a:gd name="T7" fmla="*/ 100 h 100"/>
                </a:gdLst>
                <a:ahLst/>
                <a:cxnLst>
                  <a:cxn ang="0">
                    <a:pos x="T0" y="T1"/>
                  </a:cxn>
                  <a:cxn ang="0">
                    <a:pos x="T2" y="T3"/>
                  </a:cxn>
                  <a:cxn ang="0">
                    <a:pos x="T4" y="T5"/>
                  </a:cxn>
                  <a:cxn ang="0">
                    <a:pos x="T6" y="T7"/>
                  </a:cxn>
                </a:cxnLst>
                <a:rect l="0" t="0" r="r" b="b"/>
                <a:pathLst>
                  <a:path w="161" h="100">
                    <a:moveTo>
                      <a:pt x="80" y="100"/>
                    </a:moveTo>
                    <a:cubicBezTo>
                      <a:pt x="111" y="100"/>
                      <a:pt x="138" y="63"/>
                      <a:pt x="161" y="0"/>
                    </a:cubicBezTo>
                    <a:cubicBezTo>
                      <a:pt x="0" y="0"/>
                      <a:pt x="0" y="0"/>
                      <a:pt x="0" y="0"/>
                    </a:cubicBezTo>
                    <a:cubicBezTo>
                      <a:pt x="22" y="63"/>
                      <a:pt x="50" y="100"/>
                      <a:pt x="80" y="100"/>
                    </a:cubicBez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133">
                <a:extLst>
                  <a:ext uri="{FF2B5EF4-FFF2-40B4-BE49-F238E27FC236}">
                    <a16:creationId xmlns:a16="http://schemas.microsoft.com/office/drawing/2014/main" id="{71CC82A7-F64A-404A-A3F9-73627E3E712B}"/>
                  </a:ext>
                </a:extLst>
              </p:cNvPr>
              <p:cNvSpPr>
                <a:spLocks noChangeAspect="1"/>
              </p:cNvSpPr>
              <p:nvPr/>
            </p:nvSpPr>
            <p:spPr bwMode="gray">
              <a:xfrm>
                <a:off x="1346" y="1687"/>
                <a:ext cx="2736" cy="1991"/>
              </a:xfrm>
              <a:custGeom>
                <a:avLst/>
                <a:gdLst>
                  <a:gd name="T0" fmla="*/ 1140 w 1158"/>
                  <a:gd name="T1" fmla="*/ 303 h 843"/>
                  <a:gd name="T2" fmla="*/ 858 w 1158"/>
                  <a:gd name="T3" fmla="*/ 0 h 843"/>
                  <a:gd name="T4" fmla="*/ 583 w 1158"/>
                  <a:gd name="T5" fmla="*/ 0 h 843"/>
                  <a:gd name="T6" fmla="*/ 326 w 1158"/>
                  <a:gd name="T7" fmla="*/ 291 h 843"/>
                  <a:gd name="T8" fmla="*/ 296 w 1158"/>
                  <a:gd name="T9" fmla="*/ 423 h 843"/>
                  <a:gd name="T10" fmla="*/ 254 w 1158"/>
                  <a:gd name="T11" fmla="*/ 490 h 843"/>
                  <a:gd name="T12" fmla="*/ 93 w 1158"/>
                  <a:gd name="T13" fmla="*/ 491 h 843"/>
                  <a:gd name="T14" fmla="*/ 11 w 1158"/>
                  <a:gd name="T15" fmla="*/ 560 h 843"/>
                  <a:gd name="T16" fmla="*/ 109 w 1158"/>
                  <a:gd name="T17" fmla="*/ 629 h 843"/>
                  <a:gd name="T18" fmla="*/ 339 w 1158"/>
                  <a:gd name="T19" fmla="*/ 629 h 843"/>
                  <a:gd name="T20" fmla="*/ 419 w 1158"/>
                  <a:gd name="T21" fmla="*/ 564 h 843"/>
                  <a:gd name="T22" fmla="*/ 469 w 1158"/>
                  <a:gd name="T23" fmla="*/ 291 h 843"/>
                  <a:gd name="T24" fmla="*/ 471 w 1158"/>
                  <a:gd name="T25" fmla="*/ 820 h 843"/>
                  <a:gd name="T26" fmla="*/ 471 w 1158"/>
                  <a:gd name="T27" fmla="*/ 833 h 843"/>
                  <a:gd name="T28" fmla="*/ 498 w 1158"/>
                  <a:gd name="T29" fmla="*/ 833 h 843"/>
                  <a:gd name="T30" fmla="*/ 553 w 1158"/>
                  <a:gd name="T31" fmla="*/ 843 h 843"/>
                  <a:gd name="T32" fmla="*/ 583 w 1158"/>
                  <a:gd name="T33" fmla="*/ 836 h 843"/>
                  <a:gd name="T34" fmla="*/ 612 w 1158"/>
                  <a:gd name="T35" fmla="*/ 834 h 843"/>
                  <a:gd name="T36" fmla="*/ 773 w 1158"/>
                  <a:gd name="T37" fmla="*/ 833 h 843"/>
                  <a:gd name="T38" fmla="*/ 773 w 1158"/>
                  <a:gd name="T39" fmla="*/ 765 h 843"/>
                  <a:gd name="T40" fmla="*/ 816 w 1158"/>
                  <a:gd name="T41" fmla="*/ 649 h 843"/>
                  <a:gd name="T42" fmla="*/ 819 w 1158"/>
                  <a:gd name="T43" fmla="*/ 646 h 843"/>
                  <a:gd name="T44" fmla="*/ 774 w 1158"/>
                  <a:gd name="T45" fmla="*/ 622 h 843"/>
                  <a:gd name="T46" fmla="*/ 759 w 1158"/>
                  <a:gd name="T47" fmla="*/ 554 h 843"/>
                  <a:gd name="T48" fmla="*/ 855 w 1158"/>
                  <a:gd name="T49" fmla="*/ 464 h 843"/>
                  <a:gd name="T50" fmla="*/ 963 w 1158"/>
                  <a:gd name="T51" fmla="*/ 464 h 843"/>
                  <a:gd name="T52" fmla="*/ 964 w 1158"/>
                  <a:gd name="T53" fmla="*/ 291 h 843"/>
                  <a:gd name="T54" fmla="*/ 981 w 1158"/>
                  <a:gd name="T55" fmla="*/ 484 h 843"/>
                  <a:gd name="T56" fmla="*/ 855 w 1158"/>
                  <a:gd name="T57" fmla="*/ 484 h 843"/>
                  <a:gd name="T58" fmla="*/ 779 w 1158"/>
                  <a:gd name="T59" fmla="*/ 557 h 843"/>
                  <a:gd name="T60" fmla="*/ 843 w 1158"/>
                  <a:gd name="T61" fmla="*/ 628 h 843"/>
                  <a:gd name="T62" fmla="*/ 1098 w 1158"/>
                  <a:gd name="T63" fmla="*/ 629 h 843"/>
                  <a:gd name="T64" fmla="*/ 1158 w 1158"/>
                  <a:gd name="T65" fmla="*/ 556 h 843"/>
                  <a:gd name="T66" fmla="*/ 1140 w 1158"/>
                  <a:gd name="T67" fmla="*/ 30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8" h="843">
                    <a:moveTo>
                      <a:pt x="1140" y="303"/>
                    </a:moveTo>
                    <a:cubicBezTo>
                      <a:pt x="1105" y="136"/>
                      <a:pt x="968" y="0"/>
                      <a:pt x="858" y="0"/>
                    </a:cubicBezTo>
                    <a:cubicBezTo>
                      <a:pt x="791" y="0"/>
                      <a:pt x="651" y="0"/>
                      <a:pt x="583" y="0"/>
                    </a:cubicBezTo>
                    <a:cubicBezTo>
                      <a:pt x="459" y="0"/>
                      <a:pt x="358" y="111"/>
                      <a:pt x="326" y="291"/>
                    </a:cubicBezTo>
                    <a:cubicBezTo>
                      <a:pt x="324" y="305"/>
                      <a:pt x="311" y="350"/>
                      <a:pt x="296" y="423"/>
                    </a:cubicBezTo>
                    <a:cubicBezTo>
                      <a:pt x="293" y="440"/>
                      <a:pt x="286" y="490"/>
                      <a:pt x="254" y="490"/>
                    </a:cubicBezTo>
                    <a:cubicBezTo>
                      <a:pt x="224" y="490"/>
                      <a:pt x="109" y="491"/>
                      <a:pt x="93" y="491"/>
                    </a:cubicBezTo>
                    <a:cubicBezTo>
                      <a:pt x="56" y="491"/>
                      <a:pt x="20" y="507"/>
                      <a:pt x="11" y="560"/>
                    </a:cubicBezTo>
                    <a:cubicBezTo>
                      <a:pt x="0" y="622"/>
                      <a:pt x="54" y="628"/>
                      <a:pt x="109" y="629"/>
                    </a:cubicBezTo>
                    <a:cubicBezTo>
                      <a:pt x="138" y="630"/>
                      <a:pt x="303" y="629"/>
                      <a:pt x="339" y="629"/>
                    </a:cubicBezTo>
                    <a:cubicBezTo>
                      <a:pt x="376" y="629"/>
                      <a:pt x="411" y="603"/>
                      <a:pt x="419" y="564"/>
                    </a:cubicBezTo>
                    <a:cubicBezTo>
                      <a:pt x="459" y="416"/>
                      <a:pt x="469" y="291"/>
                      <a:pt x="469" y="291"/>
                    </a:cubicBezTo>
                    <a:cubicBezTo>
                      <a:pt x="469" y="291"/>
                      <a:pt x="473" y="370"/>
                      <a:pt x="471" y="820"/>
                    </a:cubicBezTo>
                    <a:cubicBezTo>
                      <a:pt x="471" y="824"/>
                      <a:pt x="471" y="829"/>
                      <a:pt x="471" y="833"/>
                    </a:cubicBezTo>
                    <a:cubicBezTo>
                      <a:pt x="498" y="833"/>
                      <a:pt x="498" y="833"/>
                      <a:pt x="498" y="833"/>
                    </a:cubicBezTo>
                    <a:cubicBezTo>
                      <a:pt x="517" y="833"/>
                      <a:pt x="536" y="837"/>
                      <a:pt x="553" y="843"/>
                    </a:cubicBezTo>
                    <a:cubicBezTo>
                      <a:pt x="563" y="839"/>
                      <a:pt x="573" y="837"/>
                      <a:pt x="583" y="836"/>
                    </a:cubicBezTo>
                    <a:cubicBezTo>
                      <a:pt x="593" y="835"/>
                      <a:pt x="602" y="834"/>
                      <a:pt x="612" y="834"/>
                    </a:cubicBezTo>
                    <a:cubicBezTo>
                      <a:pt x="773" y="833"/>
                      <a:pt x="773" y="833"/>
                      <a:pt x="773" y="833"/>
                    </a:cubicBezTo>
                    <a:cubicBezTo>
                      <a:pt x="773" y="808"/>
                      <a:pt x="773" y="784"/>
                      <a:pt x="773" y="765"/>
                    </a:cubicBezTo>
                    <a:cubicBezTo>
                      <a:pt x="772" y="712"/>
                      <a:pt x="787" y="673"/>
                      <a:pt x="816" y="649"/>
                    </a:cubicBezTo>
                    <a:cubicBezTo>
                      <a:pt x="817" y="648"/>
                      <a:pt x="818" y="647"/>
                      <a:pt x="819" y="646"/>
                    </a:cubicBezTo>
                    <a:cubicBezTo>
                      <a:pt x="800" y="643"/>
                      <a:pt x="785" y="635"/>
                      <a:pt x="774" y="622"/>
                    </a:cubicBezTo>
                    <a:cubicBezTo>
                      <a:pt x="760" y="606"/>
                      <a:pt x="754" y="583"/>
                      <a:pt x="759" y="554"/>
                    </a:cubicBezTo>
                    <a:cubicBezTo>
                      <a:pt x="767" y="499"/>
                      <a:pt x="805" y="464"/>
                      <a:pt x="855" y="464"/>
                    </a:cubicBezTo>
                    <a:cubicBezTo>
                      <a:pt x="963" y="464"/>
                      <a:pt x="963" y="464"/>
                      <a:pt x="963" y="464"/>
                    </a:cubicBezTo>
                    <a:cubicBezTo>
                      <a:pt x="963" y="322"/>
                      <a:pt x="964" y="291"/>
                      <a:pt x="964" y="291"/>
                    </a:cubicBezTo>
                    <a:cubicBezTo>
                      <a:pt x="964" y="291"/>
                      <a:pt x="974" y="407"/>
                      <a:pt x="981" y="484"/>
                    </a:cubicBezTo>
                    <a:cubicBezTo>
                      <a:pt x="855" y="484"/>
                      <a:pt x="855" y="484"/>
                      <a:pt x="855" y="484"/>
                    </a:cubicBezTo>
                    <a:cubicBezTo>
                      <a:pt x="815" y="484"/>
                      <a:pt x="785" y="512"/>
                      <a:pt x="779" y="557"/>
                    </a:cubicBezTo>
                    <a:cubicBezTo>
                      <a:pt x="770" y="611"/>
                      <a:pt x="803" y="628"/>
                      <a:pt x="843" y="628"/>
                    </a:cubicBezTo>
                    <a:cubicBezTo>
                      <a:pt x="1098" y="629"/>
                      <a:pt x="1098" y="629"/>
                      <a:pt x="1098" y="629"/>
                    </a:cubicBezTo>
                    <a:cubicBezTo>
                      <a:pt x="1138" y="629"/>
                      <a:pt x="1158" y="597"/>
                      <a:pt x="1158" y="556"/>
                    </a:cubicBezTo>
                    <a:cubicBezTo>
                      <a:pt x="1158" y="551"/>
                      <a:pt x="1148" y="341"/>
                      <a:pt x="1140" y="303"/>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134">
                <a:extLst>
                  <a:ext uri="{FF2B5EF4-FFF2-40B4-BE49-F238E27FC236}">
                    <a16:creationId xmlns:a16="http://schemas.microsoft.com/office/drawing/2014/main" id="{F4BDB359-B85C-4B83-8291-A62B3862ECF8}"/>
                  </a:ext>
                </a:extLst>
              </p:cNvPr>
              <p:cNvSpPr>
                <a:spLocks noChangeAspect="1"/>
              </p:cNvSpPr>
              <p:nvPr/>
            </p:nvSpPr>
            <p:spPr bwMode="gray">
              <a:xfrm>
                <a:off x="3233" y="2880"/>
                <a:ext cx="308" cy="253"/>
              </a:xfrm>
              <a:custGeom>
                <a:avLst/>
                <a:gdLst>
                  <a:gd name="T0" fmla="*/ 130 w 130"/>
                  <a:gd name="T1" fmla="*/ 62 h 107"/>
                  <a:gd name="T2" fmla="*/ 65 w 130"/>
                  <a:gd name="T3" fmla="*/ 0 h 107"/>
                  <a:gd name="T4" fmla="*/ 0 w 130"/>
                  <a:gd name="T5" fmla="*/ 62 h 107"/>
                  <a:gd name="T6" fmla="*/ 65 w 130"/>
                  <a:gd name="T7" fmla="*/ 104 h 107"/>
                  <a:gd name="T8" fmla="*/ 130 w 130"/>
                  <a:gd name="T9" fmla="*/ 62 h 107"/>
                </a:gdLst>
                <a:ahLst/>
                <a:cxnLst>
                  <a:cxn ang="0">
                    <a:pos x="T0" y="T1"/>
                  </a:cxn>
                  <a:cxn ang="0">
                    <a:pos x="T2" y="T3"/>
                  </a:cxn>
                  <a:cxn ang="0">
                    <a:pos x="T4" y="T5"/>
                  </a:cxn>
                  <a:cxn ang="0">
                    <a:pos x="T6" y="T7"/>
                  </a:cxn>
                  <a:cxn ang="0">
                    <a:pos x="T8" y="T9"/>
                  </a:cxn>
                </a:cxnLst>
                <a:rect l="0" t="0" r="r" b="b"/>
                <a:pathLst>
                  <a:path w="130" h="107">
                    <a:moveTo>
                      <a:pt x="130" y="62"/>
                    </a:moveTo>
                    <a:cubicBezTo>
                      <a:pt x="130" y="26"/>
                      <a:pt x="100" y="0"/>
                      <a:pt x="65" y="0"/>
                    </a:cubicBezTo>
                    <a:cubicBezTo>
                      <a:pt x="29" y="0"/>
                      <a:pt x="0" y="26"/>
                      <a:pt x="0" y="62"/>
                    </a:cubicBezTo>
                    <a:cubicBezTo>
                      <a:pt x="0" y="98"/>
                      <a:pt x="30" y="107"/>
                      <a:pt x="65" y="104"/>
                    </a:cubicBezTo>
                    <a:cubicBezTo>
                      <a:pt x="102" y="101"/>
                      <a:pt x="130" y="93"/>
                      <a:pt x="130" y="62"/>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135">
                <a:extLst>
                  <a:ext uri="{FF2B5EF4-FFF2-40B4-BE49-F238E27FC236}">
                    <a16:creationId xmlns:a16="http://schemas.microsoft.com/office/drawing/2014/main" id="{54A77AA4-B1BB-4797-A5F9-53033B62FB6A}"/>
                  </a:ext>
                </a:extLst>
              </p:cNvPr>
              <p:cNvSpPr>
                <a:spLocks noChangeAspect="1"/>
              </p:cNvSpPr>
              <p:nvPr/>
            </p:nvSpPr>
            <p:spPr bwMode="gray">
              <a:xfrm>
                <a:off x="1421" y="2887"/>
                <a:ext cx="308" cy="255"/>
              </a:xfrm>
              <a:custGeom>
                <a:avLst/>
                <a:gdLst>
                  <a:gd name="T0" fmla="*/ 0 w 130"/>
                  <a:gd name="T1" fmla="*/ 62 h 108"/>
                  <a:gd name="T2" fmla="*/ 66 w 130"/>
                  <a:gd name="T3" fmla="*/ 0 h 108"/>
                  <a:gd name="T4" fmla="*/ 130 w 130"/>
                  <a:gd name="T5" fmla="*/ 62 h 108"/>
                  <a:gd name="T6" fmla="*/ 65 w 130"/>
                  <a:gd name="T7" fmla="*/ 105 h 108"/>
                  <a:gd name="T8" fmla="*/ 0 w 130"/>
                  <a:gd name="T9" fmla="*/ 62 h 108"/>
                </a:gdLst>
                <a:ahLst/>
                <a:cxnLst>
                  <a:cxn ang="0">
                    <a:pos x="T0" y="T1"/>
                  </a:cxn>
                  <a:cxn ang="0">
                    <a:pos x="T2" y="T3"/>
                  </a:cxn>
                  <a:cxn ang="0">
                    <a:pos x="T4" y="T5"/>
                  </a:cxn>
                  <a:cxn ang="0">
                    <a:pos x="T6" y="T7"/>
                  </a:cxn>
                  <a:cxn ang="0">
                    <a:pos x="T8" y="T9"/>
                  </a:cxn>
                </a:cxnLst>
                <a:rect l="0" t="0" r="r" b="b"/>
                <a:pathLst>
                  <a:path w="130" h="108">
                    <a:moveTo>
                      <a:pt x="0" y="62"/>
                    </a:moveTo>
                    <a:cubicBezTo>
                      <a:pt x="0" y="27"/>
                      <a:pt x="30" y="0"/>
                      <a:pt x="66" y="0"/>
                    </a:cubicBezTo>
                    <a:cubicBezTo>
                      <a:pt x="102" y="0"/>
                      <a:pt x="130" y="27"/>
                      <a:pt x="130" y="62"/>
                    </a:cubicBezTo>
                    <a:cubicBezTo>
                      <a:pt x="130" y="98"/>
                      <a:pt x="101" y="108"/>
                      <a:pt x="65" y="105"/>
                    </a:cubicBezTo>
                    <a:cubicBezTo>
                      <a:pt x="28" y="102"/>
                      <a:pt x="0" y="93"/>
                      <a:pt x="0" y="62"/>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23" name="Group 136">
                <a:extLst>
                  <a:ext uri="{FF2B5EF4-FFF2-40B4-BE49-F238E27FC236}">
                    <a16:creationId xmlns:a16="http://schemas.microsoft.com/office/drawing/2014/main" id="{88960550-D3F7-4F07-9A31-F3FEA8211EB0}"/>
                  </a:ext>
                </a:extLst>
              </p:cNvPr>
              <p:cNvGrpSpPr>
                <a:grpSpLocks noChangeAspect="1"/>
              </p:cNvGrpSpPr>
              <p:nvPr/>
            </p:nvGrpSpPr>
            <p:grpSpPr bwMode="auto">
              <a:xfrm>
                <a:off x="2461" y="938"/>
                <a:ext cx="1028" cy="1073"/>
                <a:chOff x="2461" y="938"/>
                <a:chExt cx="1028" cy="1073"/>
              </a:xfrm>
            </p:grpSpPr>
            <p:sp>
              <p:nvSpPr>
                <p:cNvPr id="24" name="Freeform 137">
                  <a:extLst>
                    <a:ext uri="{FF2B5EF4-FFF2-40B4-BE49-F238E27FC236}">
                      <a16:creationId xmlns:a16="http://schemas.microsoft.com/office/drawing/2014/main" id="{C3CB90D1-BC08-43DE-9073-9D7EF98C37FD}"/>
                    </a:ext>
                  </a:extLst>
                </p:cNvPr>
                <p:cNvSpPr>
                  <a:spLocks noChangeAspect="1"/>
                </p:cNvSpPr>
                <p:nvPr/>
              </p:nvSpPr>
              <p:spPr bwMode="gray">
                <a:xfrm>
                  <a:off x="2461" y="938"/>
                  <a:ext cx="1028" cy="1073"/>
                </a:xfrm>
                <a:custGeom>
                  <a:avLst/>
                  <a:gdLst>
                    <a:gd name="T0" fmla="*/ 415 w 435"/>
                    <a:gd name="T1" fmla="*/ 114 h 454"/>
                    <a:gd name="T2" fmla="*/ 333 w 435"/>
                    <a:gd name="T3" fmla="*/ 69 h 454"/>
                    <a:gd name="T4" fmla="*/ 330 w 435"/>
                    <a:gd name="T5" fmla="*/ 60 h 454"/>
                    <a:gd name="T6" fmla="*/ 78 w 435"/>
                    <a:gd name="T7" fmla="*/ 65 h 454"/>
                    <a:gd name="T8" fmla="*/ 19 w 435"/>
                    <a:gd name="T9" fmla="*/ 158 h 454"/>
                    <a:gd name="T10" fmla="*/ 0 w 435"/>
                    <a:gd name="T11" fmla="*/ 245 h 454"/>
                    <a:gd name="T12" fmla="*/ 209 w 435"/>
                    <a:gd name="T13" fmla="*/ 454 h 454"/>
                    <a:gd name="T14" fmla="*/ 418 w 435"/>
                    <a:gd name="T15" fmla="*/ 245 h 454"/>
                    <a:gd name="T16" fmla="*/ 414 w 435"/>
                    <a:gd name="T17" fmla="*/ 209 h 454"/>
                    <a:gd name="T18" fmla="*/ 415 w 435"/>
                    <a:gd name="T19" fmla="*/ 11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54">
                      <a:moveTo>
                        <a:pt x="415" y="114"/>
                      </a:moveTo>
                      <a:cubicBezTo>
                        <a:pt x="398" y="85"/>
                        <a:pt x="360" y="48"/>
                        <a:pt x="333" y="69"/>
                      </a:cubicBezTo>
                      <a:cubicBezTo>
                        <a:pt x="332" y="66"/>
                        <a:pt x="331" y="63"/>
                        <a:pt x="330" y="60"/>
                      </a:cubicBezTo>
                      <a:cubicBezTo>
                        <a:pt x="306" y="0"/>
                        <a:pt x="152" y="8"/>
                        <a:pt x="78" y="65"/>
                      </a:cubicBezTo>
                      <a:cubicBezTo>
                        <a:pt x="40" y="95"/>
                        <a:pt x="23" y="139"/>
                        <a:pt x="19" y="158"/>
                      </a:cubicBezTo>
                      <a:cubicBezTo>
                        <a:pt x="7" y="185"/>
                        <a:pt x="0" y="214"/>
                        <a:pt x="0" y="245"/>
                      </a:cubicBezTo>
                      <a:cubicBezTo>
                        <a:pt x="0" y="361"/>
                        <a:pt x="93" y="454"/>
                        <a:pt x="209" y="454"/>
                      </a:cubicBezTo>
                      <a:cubicBezTo>
                        <a:pt x="324" y="454"/>
                        <a:pt x="418" y="361"/>
                        <a:pt x="418" y="245"/>
                      </a:cubicBezTo>
                      <a:cubicBezTo>
                        <a:pt x="418" y="233"/>
                        <a:pt x="416" y="221"/>
                        <a:pt x="414" y="209"/>
                      </a:cubicBezTo>
                      <a:cubicBezTo>
                        <a:pt x="435" y="168"/>
                        <a:pt x="430" y="142"/>
                        <a:pt x="415" y="114"/>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138">
                  <a:extLst>
                    <a:ext uri="{FF2B5EF4-FFF2-40B4-BE49-F238E27FC236}">
                      <a16:creationId xmlns:a16="http://schemas.microsoft.com/office/drawing/2014/main" id="{751CF965-3083-46E4-AFF9-31FBB58EC531}"/>
                    </a:ext>
                  </a:extLst>
                </p:cNvPr>
                <p:cNvSpPr>
                  <a:spLocks noChangeAspect="1" noEditPoints="1"/>
                </p:cNvSpPr>
                <p:nvPr/>
              </p:nvSpPr>
              <p:spPr bwMode="gray">
                <a:xfrm>
                  <a:off x="2520" y="1113"/>
                  <a:ext cx="869" cy="839"/>
                </a:xfrm>
                <a:custGeom>
                  <a:avLst/>
                  <a:gdLst>
                    <a:gd name="T0" fmla="*/ 294 w 368"/>
                    <a:gd name="T1" fmla="*/ 25 h 355"/>
                    <a:gd name="T2" fmla="*/ 42 w 368"/>
                    <a:gd name="T3" fmla="*/ 54 h 355"/>
                    <a:gd name="T4" fmla="*/ 0 w 368"/>
                    <a:gd name="T5" fmla="*/ 171 h 355"/>
                    <a:gd name="T6" fmla="*/ 184 w 368"/>
                    <a:gd name="T7" fmla="*/ 355 h 355"/>
                    <a:gd name="T8" fmla="*/ 368 w 368"/>
                    <a:gd name="T9" fmla="*/ 171 h 355"/>
                    <a:gd name="T10" fmla="*/ 354 w 368"/>
                    <a:gd name="T11" fmla="*/ 103 h 355"/>
                    <a:gd name="T12" fmla="*/ 304 w 368"/>
                    <a:gd name="T13" fmla="*/ 32 h 355"/>
                    <a:gd name="T14" fmla="*/ 294 w 368"/>
                    <a:gd name="T15" fmla="*/ 25 h 355"/>
                    <a:gd name="T16" fmla="*/ 86 w 368"/>
                    <a:gd name="T17" fmla="*/ 238 h 355"/>
                    <a:gd name="T18" fmla="*/ 61 w 368"/>
                    <a:gd name="T19" fmla="*/ 214 h 355"/>
                    <a:gd name="T20" fmla="*/ 86 w 368"/>
                    <a:gd name="T21" fmla="*/ 190 h 355"/>
                    <a:gd name="T22" fmla="*/ 110 w 368"/>
                    <a:gd name="T23" fmla="*/ 214 h 355"/>
                    <a:gd name="T24" fmla="*/ 86 w 368"/>
                    <a:gd name="T25" fmla="*/ 238 h 355"/>
                    <a:gd name="T26" fmla="*/ 282 w 368"/>
                    <a:gd name="T27" fmla="*/ 238 h 355"/>
                    <a:gd name="T28" fmla="*/ 258 w 368"/>
                    <a:gd name="T29" fmla="*/ 214 h 355"/>
                    <a:gd name="T30" fmla="*/ 282 w 368"/>
                    <a:gd name="T31" fmla="*/ 190 h 355"/>
                    <a:gd name="T32" fmla="*/ 307 w 368"/>
                    <a:gd name="T33" fmla="*/ 214 h 355"/>
                    <a:gd name="T34" fmla="*/ 282 w 368"/>
                    <a:gd name="T35" fmla="*/ 2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55">
                      <a:moveTo>
                        <a:pt x="294" y="25"/>
                      </a:moveTo>
                      <a:cubicBezTo>
                        <a:pt x="254" y="36"/>
                        <a:pt x="139" y="0"/>
                        <a:pt x="42" y="54"/>
                      </a:cubicBezTo>
                      <a:cubicBezTo>
                        <a:pt x="16" y="86"/>
                        <a:pt x="0" y="127"/>
                        <a:pt x="0" y="171"/>
                      </a:cubicBezTo>
                      <a:cubicBezTo>
                        <a:pt x="0" y="273"/>
                        <a:pt x="82" y="355"/>
                        <a:pt x="184" y="355"/>
                      </a:cubicBezTo>
                      <a:cubicBezTo>
                        <a:pt x="285" y="355"/>
                        <a:pt x="367" y="273"/>
                        <a:pt x="368" y="171"/>
                      </a:cubicBezTo>
                      <a:cubicBezTo>
                        <a:pt x="367" y="147"/>
                        <a:pt x="363" y="124"/>
                        <a:pt x="354" y="103"/>
                      </a:cubicBezTo>
                      <a:cubicBezTo>
                        <a:pt x="334" y="79"/>
                        <a:pt x="313" y="54"/>
                        <a:pt x="304" y="32"/>
                      </a:cubicBezTo>
                      <a:cubicBezTo>
                        <a:pt x="301" y="30"/>
                        <a:pt x="297" y="27"/>
                        <a:pt x="294" y="25"/>
                      </a:cubicBezTo>
                      <a:close/>
                      <a:moveTo>
                        <a:pt x="86" y="238"/>
                      </a:moveTo>
                      <a:cubicBezTo>
                        <a:pt x="72" y="238"/>
                        <a:pt x="61" y="228"/>
                        <a:pt x="61" y="214"/>
                      </a:cubicBezTo>
                      <a:cubicBezTo>
                        <a:pt x="61" y="200"/>
                        <a:pt x="72" y="190"/>
                        <a:pt x="86" y="190"/>
                      </a:cubicBezTo>
                      <a:cubicBezTo>
                        <a:pt x="99" y="190"/>
                        <a:pt x="110" y="200"/>
                        <a:pt x="110" y="214"/>
                      </a:cubicBezTo>
                      <a:cubicBezTo>
                        <a:pt x="110" y="228"/>
                        <a:pt x="99" y="238"/>
                        <a:pt x="86" y="238"/>
                      </a:cubicBezTo>
                      <a:close/>
                      <a:moveTo>
                        <a:pt x="282" y="238"/>
                      </a:moveTo>
                      <a:cubicBezTo>
                        <a:pt x="269" y="238"/>
                        <a:pt x="258" y="228"/>
                        <a:pt x="258" y="214"/>
                      </a:cubicBezTo>
                      <a:cubicBezTo>
                        <a:pt x="258" y="200"/>
                        <a:pt x="269" y="190"/>
                        <a:pt x="282" y="190"/>
                      </a:cubicBezTo>
                      <a:cubicBezTo>
                        <a:pt x="296" y="190"/>
                        <a:pt x="307" y="200"/>
                        <a:pt x="307" y="214"/>
                      </a:cubicBezTo>
                      <a:cubicBezTo>
                        <a:pt x="307" y="228"/>
                        <a:pt x="296" y="238"/>
                        <a:pt x="282" y="238"/>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139">
                  <a:extLst>
                    <a:ext uri="{FF2B5EF4-FFF2-40B4-BE49-F238E27FC236}">
                      <a16:creationId xmlns:a16="http://schemas.microsoft.com/office/drawing/2014/main" id="{F7AE6503-DEDC-4864-B3F1-9FEC1C560E68}"/>
                    </a:ext>
                  </a:extLst>
                </p:cNvPr>
                <p:cNvSpPr>
                  <a:spLocks noChangeAspect="1"/>
                </p:cNvSpPr>
                <p:nvPr/>
              </p:nvSpPr>
              <p:spPr bwMode="gray">
                <a:xfrm>
                  <a:off x="2974" y="1009"/>
                  <a:ext cx="250" cy="132"/>
                </a:xfrm>
                <a:custGeom>
                  <a:avLst/>
                  <a:gdLst>
                    <a:gd name="T0" fmla="*/ 64 w 106"/>
                    <a:gd name="T1" fmla="*/ 53 h 56"/>
                    <a:gd name="T2" fmla="*/ 0 w 106"/>
                    <a:gd name="T3" fmla="*/ 6 h 56"/>
                    <a:gd name="T4" fmla="*/ 96 w 106"/>
                    <a:gd name="T5" fmla="*/ 50 h 56"/>
                    <a:gd name="T6" fmla="*/ 64 w 106"/>
                    <a:gd name="T7" fmla="*/ 53 h 56"/>
                  </a:gdLst>
                  <a:ahLst/>
                  <a:cxnLst>
                    <a:cxn ang="0">
                      <a:pos x="T0" y="T1"/>
                    </a:cxn>
                    <a:cxn ang="0">
                      <a:pos x="T2" y="T3"/>
                    </a:cxn>
                    <a:cxn ang="0">
                      <a:pos x="T4" y="T5"/>
                    </a:cxn>
                    <a:cxn ang="0">
                      <a:pos x="T6" y="T7"/>
                    </a:cxn>
                  </a:cxnLst>
                  <a:rect l="0" t="0" r="r" b="b"/>
                  <a:pathLst>
                    <a:path w="106" h="56">
                      <a:moveTo>
                        <a:pt x="64" y="53"/>
                      </a:moveTo>
                      <a:cubicBezTo>
                        <a:pt x="48" y="50"/>
                        <a:pt x="23" y="4"/>
                        <a:pt x="0" y="6"/>
                      </a:cubicBezTo>
                      <a:cubicBezTo>
                        <a:pt x="51" y="0"/>
                        <a:pt x="106" y="24"/>
                        <a:pt x="96" y="50"/>
                      </a:cubicBezTo>
                      <a:cubicBezTo>
                        <a:pt x="92" y="56"/>
                        <a:pt x="79" y="55"/>
                        <a:pt x="64"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140">
                  <a:extLst>
                    <a:ext uri="{FF2B5EF4-FFF2-40B4-BE49-F238E27FC236}">
                      <a16:creationId xmlns:a16="http://schemas.microsoft.com/office/drawing/2014/main" id="{4D2D6DB4-E63B-45C3-9036-1D9E00A74070}"/>
                    </a:ext>
                  </a:extLst>
                </p:cNvPr>
                <p:cNvSpPr>
                  <a:spLocks noChangeAspect="1"/>
                </p:cNvSpPr>
                <p:nvPr/>
              </p:nvSpPr>
              <p:spPr bwMode="gray">
                <a:xfrm>
                  <a:off x="2678" y="1035"/>
                  <a:ext cx="352" cy="125"/>
                </a:xfrm>
                <a:custGeom>
                  <a:avLst/>
                  <a:gdLst>
                    <a:gd name="T0" fmla="*/ 149 w 149"/>
                    <a:gd name="T1" fmla="*/ 39 h 53"/>
                    <a:gd name="T2" fmla="*/ 0 w 149"/>
                    <a:gd name="T3" fmla="*/ 53 h 53"/>
                    <a:gd name="T4" fmla="*/ 80 w 149"/>
                    <a:gd name="T5" fmla="*/ 6 h 53"/>
                    <a:gd name="T6" fmla="*/ 149 w 149"/>
                    <a:gd name="T7" fmla="*/ 39 h 53"/>
                  </a:gdLst>
                  <a:ahLst/>
                  <a:cxnLst>
                    <a:cxn ang="0">
                      <a:pos x="T0" y="T1"/>
                    </a:cxn>
                    <a:cxn ang="0">
                      <a:pos x="T2" y="T3"/>
                    </a:cxn>
                    <a:cxn ang="0">
                      <a:pos x="T4" y="T5"/>
                    </a:cxn>
                    <a:cxn ang="0">
                      <a:pos x="T6" y="T7"/>
                    </a:cxn>
                  </a:cxnLst>
                  <a:rect l="0" t="0" r="r" b="b"/>
                  <a:pathLst>
                    <a:path w="149" h="53">
                      <a:moveTo>
                        <a:pt x="149" y="39"/>
                      </a:moveTo>
                      <a:cubicBezTo>
                        <a:pt x="87" y="32"/>
                        <a:pt x="31" y="41"/>
                        <a:pt x="0" y="53"/>
                      </a:cubicBezTo>
                      <a:cubicBezTo>
                        <a:pt x="10" y="29"/>
                        <a:pt x="46" y="13"/>
                        <a:pt x="80" y="6"/>
                      </a:cubicBezTo>
                      <a:cubicBezTo>
                        <a:pt x="115" y="0"/>
                        <a:pt x="129" y="34"/>
                        <a:pt x="149"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141">
                  <a:extLst>
                    <a:ext uri="{FF2B5EF4-FFF2-40B4-BE49-F238E27FC236}">
                      <a16:creationId xmlns:a16="http://schemas.microsoft.com/office/drawing/2014/main" id="{8608336D-E401-4B1D-8FC8-A5B3BCF866CF}"/>
                    </a:ext>
                  </a:extLst>
                </p:cNvPr>
                <p:cNvSpPr>
                  <a:spLocks noChangeAspect="1"/>
                </p:cNvSpPr>
                <p:nvPr/>
              </p:nvSpPr>
              <p:spPr bwMode="gray">
                <a:xfrm>
                  <a:off x="3290" y="1101"/>
                  <a:ext cx="168" cy="255"/>
                </a:xfrm>
                <a:custGeom>
                  <a:avLst/>
                  <a:gdLst>
                    <a:gd name="T0" fmla="*/ 55 w 71"/>
                    <a:gd name="T1" fmla="*/ 108 h 108"/>
                    <a:gd name="T2" fmla="*/ 0 w 71"/>
                    <a:gd name="T3" fmla="*/ 23 h 108"/>
                    <a:gd name="T4" fmla="*/ 55 w 71"/>
                    <a:gd name="T5" fmla="*/ 108 h 108"/>
                  </a:gdLst>
                  <a:ahLst/>
                  <a:cxnLst>
                    <a:cxn ang="0">
                      <a:pos x="T0" y="T1"/>
                    </a:cxn>
                    <a:cxn ang="0">
                      <a:pos x="T2" y="T3"/>
                    </a:cxn>
                    <a:cxn ang="0">
                      <a:pos x="T4" y="T5"/>
                    </a:cxn>
                  </a:cxnLst>
                  <a:rect l="0" t="0" r="r" b="b"/>
                  <a:pathLst>
                    <a:path w="71" h="108">
                      <a:moveTo>
                        <a:pt x="55" y="108"/>
                      </a:moveTo>
                      <a:cubicBezTo>
                        <a:pt x="71" y="65"/>
                        <a:pt x="11" y="0"/>
                        <a:pt x="0" y="23"/>
                      </a:cubicBezTo>
                      <a:cubicBezTo>
                        <a:pt x="1" y="40"/>
                        <a:pt x="33" y="77"/>
                        <a:pt x="55"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grpSp>
        <p:nvGrpSpPr>
          <p:cNvPr id="43" name="Group 206">
            <a:extLst>
              <a:ext uri="{FF2B5EF4-FFF2-40B4-BE49-F238E27FC236}">
                <a16:creationId xmlns:a16="http://schemas.microsoft.com/office/drawing/2014/main" id="{3B6675E7-1925-4F66-AF28-0BC99C4DE43A}"/>
              </a:ext>
            </a:extLst>
          </p:cNvPr>
          <p:cNvGrpSpPr>
            <a:grpSpLocks noChangeAspect="1"/>
          </p:cNvGrpSpPr>
          <p:nvPr/>
        </p:nvGrpSpPr>
        <p:grpSpPr bwMode="auto">
          <a:xfrm>
            <a:off x="410400" y="4509120"/>
            <a:ext cx="1152000" cy="1767451"/>
            <a:chOff x="765" y="-1473"/>
            <a:chExt cx="4710" cy="7226"/>
          </a:xfrm>
        </p:grpSpPr>
        <p:grpSp>
          <p:nvGrpSpPr>
            <p:cNvPr id="44" name="Group 207">
              <a:extLst>
                <a:ext uri="{FF2B5EF4-FFF2-40B4-BE49-F238E27FC236}">
                  <a16:creationId xmlns:a16="http://schemas.microsoft.com/office/drawing/2014/main" id="{0D388D2B-2E54-4FE0-B5AC-27BD1B9DA2F5}"/>
                </a:ext>
              </a:extLst>
            </p:cNvPr>
            <p:cNvGrpSpPr>
              <a:grpSpLocks noChangeAspect="1"/>
            </p:cNvGrpSpPr>
            <p:nvPr/>
          </p:nvGrpSpPr>
          <p:grpSpPr bwMode="auto">
            <a:xfrm>
              <a:off x="765" y="-1473"/>
              <a:ext cx="2494" cy="7226"/>
              <a:chOff x="765" y="-1473"/>
              <a:chExt cx="2494" cy="7226"/>
            </a:xfrm>
          </p:grpSpPr>
          <p:grpSp>
            <p:nvGrpSpPr>
              <p:cNvPr id="64" name="Group 208">
                <a:extLst>
                  <a:ext uri="{FF2B5EF4-FFF2-40B4-BE49-F238E27FC236}">
                    <a16:creationId xmlns:a16="http://schemas.microsoft.com/office/drawing/2014/main" id="{01EDA64E-3AD7-4547-9239-BEF67E31471A}"/>
                  </a:ext>
                </a:extLst>
              </p:cNvPr>
              <p:cNvGrpSpPr>
                <a:grpSpLocks noChangeAspect="1"/>
              </p:cNvGrpSpPr>
              <p:nvPr/>
            </p:nvGrpSpPr>
            <p:grpSpPr bwMode="auto">
              <a:xfrm>
                <a:off x="765" y="-628"/>
                <a:ext cx="2494" cy="6381"/>
                <a:chOff x="765" y="-628"/>
                <a:chExt cx="2494" cy="6381"/>
              </a:xfrm>
            </p:grpSpPr>
            <p:sp>
              <p:nvSpPr>
                <p:cNvPr id="72" name="Freeform 209">
                  <a:extLst>
                    <a:ext uri="{FF2B5EF4-FFF2-40B4-BE49-F238E27FC236}">
                      <a16:creationId xmlns:a16="http://schemas.microsoft.com/office/drawing/2014/main" id="{EF4412BB-6B13-4033-A9AE-C1930C2D1863}"/>
                    </a:ext>
                  </a:extLst>
                </p:cNvPr>
                <p:cNvSpPr>
                  <a:spLocks noChangeAspect="1"/>
                </p:cNvSpPr>
                <p:nvPr/>
              </p:nvSpPr>
              <p:spPr bwMode="gray">
                <a:xfrm>
                  <a:off x="765" y="2531"/>
                  <a:ext cx="458" cy="3205"/>
                </a:xfrm>
                <a:custGeom>
                  <a:avLst/>
                  <a:gdLst>
                    <a:gd name="T0" fmla="*/ 21 w 194"/>
                    <a:gd name="T1" fmla="*/ 0 h 1357"/>
                    <a:gd name="T2" fmla="*/ 172 w 194"/>
                    <a:gd name="T3" fmla="*/ 0 h 1357"/>
                    <a:gd name="T4" fmla="*/ 194 w 194"/>
                    <a:gd name="T5" fmla="*/ 22 h 1357"/>
                    <a:gd name="T6" fmla="*/ 172 w 194"/>
                    <a:gd name="T7" fmla="*/ 43 h 1357"/>
                    <a:gd name="T8" fmla="*/ 147 w 194"/>
                    <a:gd name="T9" fmla="*/ 43 h 1357"/>
                    <a:gd name="T10" fmla="*/ 147 w 194"/>
                    <a:gd name="T11" fmla="*/ 1330 h 1357"/>
                    <a:gd name="T12" fmla="*/ 121 w 194"/>
                    <a:gd name="T13" fmla="*/ 1357 h 1357"/>
                    <a:gd name="T14" fmla="*/ 94 w 194"/>
                    <a:gd name="T15" fmla="*/ 1330 h 1357"/>
                    <a:gd name="T16" fmla="*/ 94 w 194"/>
                    <a:gd name="T17" fmla="*/ 43 h 1357"/>
                    <a:gd name="T18" fmla="*/ 21 w 194"/>
                    <a:gd name="T19" fmla="*/ 43 h 1357"/>
                    <a:gd name="T20" fmla="*/ 0 w 194"/>
                    <a:gd name="T21" fmla="*/ 22 h 1357"/>
                    <a:gd name="T22" fmla="*/ 21 w 194"/>
                    <a:gd name="T23" fmla="*/ 0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357">
                      <a:moveTo>
                        <a:pt x="21" y="0"/>
                      </a:moveTo>
                      <a:cubicBezTo>
                        <a:pt x="172" y="0"/>
                        <a:pt x="172" y="0"/>
                        <a:pt x="172" y="0"/>
                      </a:cubicBezTo>
                      <a:cubicBezTo>
                        <a:pt x="184" y="0"/>
                        <a:pt x="194" y="10"/>
                        <a:pt x="194" y="22"/>
                      </a:cubicBezTo>
                      <a:cubicBezTo>
                        <a:pt x="194" y="34"/>
                        <a:pt x="184" y="43"/>
                        <a:pt x="172" y="43"/>
                      </a:cubicBezTo>
                      <a:cubicBezTo>
                        <a:pt x="147" y="43"/>
                        <a:pt x="147" y="43"/>
                        <a:pt x="147" y="43"/>
                      </a:cubicBezTo>
                      <a:cubicBezTo>
                        <a:pt x="147" y="1330"/>
                        <a:pt x="147" y="1330"/>
                        <a:pt x="147" y="1330"/>
                      </a:cubicBezTo>
                      <a:cubicBezTo>
                        <a:pt x="147" y="1345"/>
                        <a:pt x="135" y="1357"/>
                        <a:pt x="121" y="1357"/>
                      </a:cubicBezTo>
                      <a:cubicBezTo>
                        <a:pt x="106" y="1357"/>
                        <a:pt x="94" y="1345"/>
                        <a:pt x="94" y="1330"/>
                      </a:cubicBezTo>
                      <a:cubicBezTo>
                        <a:pt x="94" y="43"/>
                        <a:pt x="94" y="43"/>
                        <a:pt x="94" y="43"/>
                      </a:cubicBezTo>
                      <a:cubicBezTo>
                        <a:pt x="21" y="43"/>
                        <a:pt x="21" y="43"/>
                        <a:pt x="21" y="43"/>
                      </a:cubicBezTo>
                      <a:cubicBezTo>
                        <a:pt x="9" y="43"/>
                        <a:pt x="0" y="34"/>
                        <a:pt x="0" y="22"/>
                      </a:cubicBezTo>
                      <a:cubicBezTo>
                        <a:pt x="0" y="10"/>
                        <a:pt x="9" y="0"/>
                        <a:pt x="21" y="0"/>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3" name="Freeform 210">
                  <a:extLst>
                    <a:ext uri="{FF2B5EF4-FFF2-40B4-BE49-F238E27FC236}">
                      <a16:creationId xmlns:a16="http://schemas.microsoft.com/office/drawing/2014/main" id="{C2463B15-4362-4132-A268-017F040C8B44}"/>
                    </a:ext>
                  </a:extLst>
                </p:cNvPr>
                <p:cNvSpPr>
                  <a:spLocks noChangeAspect="1"/>
                </p:cNvSpPr>
                <p:nvPr/>
              </p:nvSpPr>
              <p:spPr bwMode="gray">
                <a:xfrm>
                  <a:off x="1261" y="2094"/>
                  <a:ext cx="1354" cy="3659"/>
                </a:xfrm>
                <a:custGeom>
                  <a:avLst/>
                  <a:gdLst>
                    <a:gd name="T0" fmla="*/ 287 w 573"/>
                    <a:gd name="T1" fmla="*/ 55 h 1549"/>
                    <a:gd name="T2" fmla="*/ 24 w 573"/>
                    <a:gd name="T3" fmla="*/ 1 h 1549"/>
                    <a:gd name="T4" fmla="*/ 20 w 573"/>
                    <a:gd name="T5" fmla="*/ 142 h 1549"/>
                    <a:gd name="T6" fmla="*/ 0 w 573"/>
                    <a:gd name="T7" fmla="*/ 191 h 1549"/>
                    <a:gd name="T8" fmla="*/ 43 w 573"/>
                    <a:gd name="T9" fmla="*/ 842 h 1549"/>
                    <a:gd name="T10" fmla="*/ 20 w 573"/>
                    <a:gd name="T11" fmla="*/ 1416 h 1549"/>
                    <a:gd name="T12" fmla="*/ 118 w 573"/>
                    <a:gd name="T13" fmla="*/ 1549 h 1549"/>
                    <a:gd name="T14" fmla="*/ 235 w 573"/>
                    <a:gd name="T15" fmla="*/ 1416 h 1549"/>
                    <a:gd name="T16" fmla="*/ 258 w 573"/>
                    <a:gd name="T17" fmla="*/ 845 h 1549"/>
                    <a:gd name="T18" fmla="*/ 235 w 573"/>
                    <a:gd name="T19" fmla="*/ 343 h 1549"/>
                    <a:gd name="T20" fmla="*/ 262 w 573"/>
                    <a:gd name="T21" fmla="*/ 310 h 1549"/>
                    <a:gd name="T22" fmla="*/ 312 w 573"/>
                    <a:gd name="T23" fmla="*/ 310 h 1549"/>
                    <a:gd name="T24" fmla="*/ 338 w 573"/>
                    <a:gd name="T25" fmla="*/ 343 h 1549"/>
                    <a:gd name="T26" fmla="*/ 315 w 573"/>
                    <a:gd name="T27" fmla="*/ 845 h 1549"/>
                    <a:gd name="T28" fmla="*/ 338 w 573"/>
                    <a:gd name="T29" fmla="*/ 1416 h 1549"/>
                    <a:gd name="T30" fmla="*/ 457 w 573"/>
                    <a:gd name="T31" fmla="*/ 1549 h 1549"/>
                    <a:gd name="T32" fmla="*/ 553 w 573"/>
                    <a:gd name="T33" fmla="*/ 1416 h 1549"/>
                    <a:gd name="T34" fmla="*/ 531 w 573"/>
                    <a:gd name="T35" fmla="*/ 845 h 1549"/>
                    <a:gd name="T36" fmla="*/ 573 w 573"/>
                    <a:gd name="T37" fmla="*/ 190 h 1549"/>
                    <a:gd name="T38" fmla="*/ 571 w 573"/>
                    <a:gd name="T39" fmla="*/ 0 h 1549"/>
                    <a:gd name="T40" fmla="*/ 287 w 573"/>
                    <a:gd name="T41" fmla="*/ 55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3" h="1549">
                      <a:moveTo>
                        <a:pt x="287" y="55"/>
                      </a:moveTo>
                      <a:cubicBezTo>
                        <a:pt x="163" y="55"/>
                        <a:pt x="58" y="59"/>
                        <a:pt x="24" y="1"/>
                      </a:cubicBezTo>
                      <a:cubicBezTo>
                        <a:pt x="24" y="42"/>
                        <a:pt x="26" y="102"/>
                        <a:pt x="20" y="142"/>
                      </a:cubicBezTo>
                      <a:cubicBezTo>
                        <a:pt x="15" y="166"/>
                        <a:pt x="11" y="177"/>
                        <a:pt x="0" y="191"/>
                      </a:cubicBezTo>
                      <a:cubicBezTo>
                        <a:pt x="0" y="394"/>
                        <a:pt x="43" y="674"/>
                        <a:pt x="43" y="842"/>
                      </a:cubicBezTo>
                      <a:cubicBezTo>
                        <a:pt x="43" y="1125"/>
                        <a:pt x="20" y="1394"/>
                        <a:pt x="20" y="1416"/>
                      </a:cubicBezTo>
                      <a:cubicBezTo>
                        <a:pt x="20" y="1499"/>
                        <a:pt x="58" y="1549"/>
                        <a:pt x="118" y="1549"/>
                      </a:cubicBezTo>
                      <a:cubicBezTo>
                        <a:pt x="178" y="1549"/>
                        <a:pt x="235" y="1482"/>
                        <a:pt x="235" y="1416"/>
                      </a:cubicBezTo>
                      <a:cubicBezTo>
                        <a:pt x="235" y="1386"/>
                        <a:pt x="258" y="1082"/>
                        <a:pt x="258" y="845"/>
                      </a:cubicBezTo>
                      <a:cubicBezTo>
                        <a:pt x="258" y="598"/>
                        <a:pt x="235" y="352"/>
                        <a:pt x="235" y="343"/>
                      </a:cubicBezTo>
                      <a:cubicBezTo>
                        <a:pt x="235" y="327"/>
                        <a:pt x="252" y="310"/>
                        <a:pt x="262" y="310"/>
                      </a:cubicBezTo>
                      <a:cubicBezTo>
                        <a:pt x="272" y="310"/>
                        <a:pt x="303" y="310"/>
                        <a:pt x="312" y="310"/>
                      </a:cubicBezTo>
                      <a:cubicBezTo>
                        <a:pt x="321" y="310"/>
                        <a:pt x="338" y="322"/>
                        <a:pt x="338" y="343"/>
                      </a:cubicBezTo>
                      <a:cubicBezTo>
                        <a:pt x="338" y="416"/>
                        <a:pt x="315" y="632"/>
                        <a:pt x="315" y="845"/>
                      </a:cubicBezTo>
                      <a:cubicBezTo>
                        <a:pt x="315" y="1082"/>
                        <a:pt x="338" y="1384"/>
                        <a:pt x="338" y="1416"/>
                      </a:cubicBezTo>
                      <a:cubicBezTo>
                        <a:pt x="338" y="1482"/>
                        <a:pt x="387" y="1549"/>
                        <a:pt x="457" y="1549"/>
                      </a:cubicBezTo>
                      <a:cubicBezTo>
                        <a:pt x="527" y="1549"/>
                        <a:pt x="553" y="1484"/>
                        <a:pt x="553" y="1416"/>
                      </a:cubicBezTo>
                      <a:cubicBezTo>
                        <a:pt x="553" y="1394"/>
                        <a:pt x="531" y="1126"/>
                        <a:pt x="531" y="845"/>
                      </a:cubicBezTo>
                      <a:cubicBezTo>
                        <a:pt x="531" y="677"/>
                        <a:pt x="573" y="394"/>
                        <a:pt x="573" y="190"/>
                      </a:cubicBezTo>
                      <a:cubicBezTo>
                        <a:pt x="572" y="165"/>
                        <a:pt x="572" y="41"/>
                        <a:pt x="571" y="0"/>
                      </a:cubicBezTo>
                      <a:cubicBezTo>
                        <a:pt x="538" y="59"/>
                        <a:pt x="411" y="55"/>
                        <a:pt x="287" y="55"/>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4" name="Freeform 211">
                  <a:extLst>
                    <a:ext uri="{FF2B5EF4-FFF2-40B4-BE49-F238E27FC236}">
                      <a16:creationId xmlns:a16="http://schemas.microsoft.com/office/drawing/2014/main" id="{9E4B1A63-5721-4008-BFB5-DBE5CC5FFD52}"/>
                    </a:ext>
                  </a:extLst>
                </p:cNvPr>
                <p:cNvSpPr>
                  <a:spLocks noChangeAspect="1"/>
                </p:cNvSpPr>
                <p:nvPr/>
              </p:nvSpPr>
              <p:spPr bwMode="gray">
                <a:xfrm>
                  <a:off x="864" y="-628"/>
                  <a:ext cx="2395" cy="3223"/>
                </a:xfrm>
                <a:custGeom>
                  <a:avLst/>
                  <a:gdLst>
                    <a:gd name="T0" fmla="*/ 640 w 1014"/>
                    <a:gd name="T1" fmla="*/ 0 h 1364"/>
                    <a:gd name="T2" fmla="*/ 285 w 1014"/>
                    <a:gd name="T3" fmla="*/ 0 h 1364"/>
                    <a:gd name="T4" fmla="*/ 0 w 1014"/>
                    <a:gd name="T5" fmla="*/ 303 h 1364"/>
                    <a:gd name="T6" fmla="*/ 0 w 1014"/>
                    <a:gd name="T7" fmla="*/ 1272 h 1364"/>
                    <a:gd name="T8" fmla="*/ 84 w 1014"/>
                    <a:gd name="T9" fmla="*/ 1359 h 1364"/>
                    <a:gd name="T10" fmla="*/ 169 w 1014"/>
                    <a:gd name="T11" fmla="*/ 1272 h 1364"/>
                    <a:gd name="T12" fmla="*/ 169 w 1014"/>
                    <a:gd name="T13" fmla="*/ 292 h 1364"/>
                    <a:gd name="T14" fmla="*/ 191 w 1014"/>
                    <a:gd name="T15" fmla="*/ 292 h 1364"/>
                    <a:gd name="T16" fmla="*/ 192 w 1014"/>
                    <a:gd name="T17" fmla="*/ 1111 h 1364"/>
                    <a:gd name="T18" fmla="*/ 192 w 1014"/>
                    <a:gd name="T19" fmla="*/ 1153 h 1364"/>
                    <a:gd name="T20" fmla="*/ 455 w 1014"/>
                    <a:gd name="T21" fmla="*/ 1207 h 1364"/>
                    <a:gd name="T22" fmla="*/ 739 w 1014"/>
                    <a:gd name="T23" fmla="*/ 1152 h 1364"/>
                    <a:gd name="T24" fmla="*/ 739 w 1014"/>
                    <a:gd name="T25" fmla="*/ 1111 h 1364"/>
                    <a:gd name="T26" fmla="*/ 740 w 1014"/>
                    <a:gd name="T27" fmla="*/ 292 h 1364"/>
                    <a:gd name="T28" fmla="*/ 740 w 1014"/>
                    <a:gd name="T29" fmla="*/ 292 h 1364"/>
                    <a:gd name="T30" fmla="*/ 841 w 1014"/>
                    <a:gd name="T31" fmla="*/ 1281 h 1364"/>
                    <a:gd name="T32" fmla="*/ 938 w 1014"/>
                    <a:gd name="T33" fmla="*/ 1358 h 1364"/>
                    <a:gd name="T34" fmla="*/ 1009 w 1014"/>
                    <a:gd name="T35" fmla="*/ 1264 h 1364"/>
                    <a:gd name="T36" fmla="*/ 909 w 1014"/>
                    <a:gd name="T37" fmla="*/ 303 h 1364"/>
                    <a:gd name="T38" fmla="*/ 640 w 1014"/>
                    <a:gd name="T39" fmla="*/ 0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4" h="1364">
                      <a:moveTo>
                        <a:pt x="640" y="0"/>
                      </a:moveTo>
                      <a:cubicBezTo>
                        <a:pt x="574" y="0"/>
                        <a:pt x="353" y="0"/>
                        <a:pt x="285" y="0"/>
                      </a:cubicBezTo>
                      <a:cubicBezTo>
                        <a:pt x="160" y="0"/>
                        <a:pt x="0" y="123"/>
                        <a:pt x="0" y="303"/>
                      </a:cubicBezTo>
                      <a:cubicBezTo>
                        <a:pt x="0" y="345"/>
                        <a:pt x="0" y="1268"/>
                        <a:pt x="0" y="1272"/>
                      </a:cubicBezTo>
                      <a:cubicBezTo>
                        <a:pt x="0" y="1306"/>
                        <a:pt x="31" y="1359"/>
                        <a:pt x="84" y="1359"/>
                      </a:cubicBezTo>
                      <a:cubicBezTo>
                        <a:pt x="138" y="1359"/>
                        <a:pt x="169" y="1306"/>
                        <a:pt x="169" y="1272"/>
                      </a:cubicBezTo>
                      <a:cubicBezTo>
                        <a:pt x="169" y="1268"/>
                        <a:pt x="169" y="292"/>
                        <a:pt x="169" y="292"/>
                      </a:cubicBezTo>
                      <a:cubicBezTo>
                        <a:pt x="191" y="292"/>
                        <a:pt x="191" y="292"/>
                        <a:pt x="191" y="292"/>
                      </a:cubicBezTo>
                      <a:cubicBezTo>
                        <a:pt x="191" y="292"/>
                        <a:pt x="194" y="661"/>
                        <a:pt x="192" y="1111"/>
                      </a:cubicBezTo>
                      <a:cubicBezTo>
                        <a:pt x="192" y="1125"/>
                        <a:pt x="192" y="1139"/>
                        <a:pt x="192" y="1153"/>
                      </a:cubicBezTo>
                      <a:cubicBezTo>
                        <a:pt x="226" y="1211"/>
                        <a:pt x="331" y="1207"/>
                        <a:pt x="455" y="1207"/>
                      </a:cubicBezTo>
                      <a:cubicBezTo>
                        <a:pt x="579" y="1207"/>
                        <a:pt x="706" y="1211"/>
                        <a:pt x="739" y="1152"/>
                      </a:cubicBezTo>
                      <a:cubicBezTo>
                        <a:pt x="739" y="1138"/>
                        <a:pt x="739" y="1125"/>
                        <a:pt x="739" y="1111"/>
                      </a:cubicBezTo>
                      <a:cubicBezTo>
                        <a:pt x="738" y="656"/>
                        <a:pt x="740" y="292"/>
                        <a:pt x="740" y="292"/>
                      </a:cubicBezTo>
                      <a:cubicBezTo>
                        <a:pt x="740" y="292"/>
                        <a:pt x="740" y="292"/>
                        <a:pt x="740" y="292"/>
                      </a:cubicBezTo>
                      <a:cubicBezTo>
                        <a:pt x="740" y="292"/>
                        <a:pt x="840" y="1275"/>
                        <a:pt x="841" y="1281"/>
                      </a:cubicBezTo>
                      <a:cubicBezTo>
                        <a:pt x="845" y="1325"/>
                        <a:pt x="887" y="1364"/>
                        <a:pt x="938" y="1358"/>
                      </a:cubicBezTo>
                      <a:cubicBezTo>
                        <a:pt x="989" y="1353"/>
                        <a:pt x="1014" y="1306"/>
                        <a:pt x="1009" y="1264"/>
                      </a:cubicBezTo>
                      <a:cubicBezTo>
                        <a:pt x="1009" y="1256"/>
                        <a:pt x="916" y="348"/>
                        <a:pt x="909" y="303"/>
                      </a:cubicBezTo>
                      <a:cubicBezTo>
                        <a:pt x="882" y="123"/>
                        <a:pt x="750" y="0"/>
                        <a:pt x="640" y="0"/>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 name="Freeform 212">
                  <a:extLst>
                    <a:ext uri="{FF2B5EF4-FFF2-40B4-BE49-F238E27FC236}">
                      <a16:creationId xmlns:a16="http://schemas.microsoft.com/office/drawing/2014/main" id="{35BEF92A-85F3-48D9-B9DC-EA3CFB4BBAC6}"/>
                    </a:ext>
                  </a:extLst>
                </p:cNvPr>
                <p:cNvSpPr>
                  <a:spLocks noChangeAspect="1"/>
                </p:cNvSpPr>
                <p:nvPr/>
              </p:nvSpPr>
              <p:spPr bwMode="gray">
                <a:xfrm>
                  <a:off x="1516" y="-628"/>
                  <a:ext cx="841" cy="395"/>
                </a:xfrm>
                <a:custGeom>
                  <a:avLst/>
                  <a:gdLst>
                    <a:gd name="T0" fmla="*/ 841 w 841"/>
                    <a:gd name="T1" fmla="*/ 0 h 395"/>
                    <a:gd name="T2" fmla="*/ 0 w 841"/>
                    <a:gd name="T3" fmla="*/ 0 h 395"/>
                    <a:gd name="T4" fmla="*/ 2 w 841"/>
                    <a:gd name="T5" fmla="*/ 395 h 395"/>
                    <a:gd name="T6" fmla="*/ 418 w 841"/>
                    <a:gd name="T7" fmla="*/ 178 h 395"/>
                    <a:gd name="T8" fmla="*/ 834 w 841"/>
                    <a:gd name="T9" fmla="*/ 395 h 395"/>
                    <a:gd name="T10" fmla="*/ 841 w 841"/>
                    <a:gd name="T11" fmla="*/ 0 h 395"/>
                  </a:gdLst>
                  <a:ahLst/>
                  <a:cxnLst>
                    <a:cxn ang="0">
                      <a:pos x="T0" y="T1"/>
                    </a:cxn>
                    <a:cxn ang="0">
                      <a:pos x="T2" y="T3"/>
                    </a:cxn>
                    <a:cxn ang="0">
                      <a:pos x="T4" y="T5"/>
                    </a:cxn>
                    <a:cxn ang="0">
                      <a:pos x="T6" y="T7"/>
                    </a:cxn>
                    <a:cxn ang="0">
                      <a:pos x="T8" y="T9"/>
                    </a:cxn>
                    <a:cxn ang="0">
                      <a:pos x="T10" y="T11"/>
                    </a:cxn>
                  </a:cxnLst>
                  <a:rect l="0" t="0" r="r" b="b"/>
                  <a:pathLst>
                    <a:path w="841" h="395">
                      <a:moveTo>
                        <a:pt x="841" y="0"/>
                      </a:moveTo>
                      <a:lnTo>
                        <a:pt x="0" y="0"/>
                      </a:lnTo>
                      <a:lnTo>
                        <a:pt x="2" y="395"/>
                      </a:lnTo>
                      <a:lnTo>
                        <a:pt x="418" y="178"/>
                      </a:lnTo>
                      <a:lnTo>
                        <a:pt x="834" y="395"/>
                      </a:lnTo>
                      <a:lnTo>
                        <a:pt x="841" y="0"/>
                      </a:lnTo>
                      <a:close/>
                    </a:path>
                  </a:pathLst>
                </a:cu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6" name="Freeform 213">
                  <a:extLst>
                    <a:ext uri="{FF2B5EF4-FFF2-40B4-BE49-F238E27FC236}">
                      <a16:creationId xmlns:a16="http://schemas.microsoft.com/office/drawing/2014/main" id="{758429FF-3B62-48E7-AF8E-607FB3C5D534}"/>
                    </a:ext>
                  </a:extLst>
                </p:cNvPr>
                <p:cNvSpPr>
                  <a:spLocks noChangeAspect="1"/>
                </p:cNvSpPr>
                <p:nvPr/>
              </p:nvSpPr>
              <p:spPr bwMode="gray">
                <a:xfrm>
                  <a:off x="911" y="2188"/>
                  <a:ext cx="305" cy="348"/>
                </a:xfrm>
                <a:custGeom>
                  <a:avLst/>
                  <a:gdLst>
                    <a:gd name="T0" fmla="*/ 64 w 129"/>
                    <a:gd name="T1" fmla="*/ 147 h 147"/>
                    <a:gd name="T2" fmla="*/ 0 w 129"/>
                    <a:gd name="T3" fmla="*/ 80 h 147"/>
                    <a:gd name="T4" fmla="*/ 0 w 129"/>
                    <a:gd name="T5" fmla="*/ 0 h 147"/>
                    <a:gd name="T6" fmla="*/ 129 w 129"/>
                    <a:gd name="T7" fmla="*/ 0 h 147"/>
                    <a:gd name="T8" fmla="*/ 129 w 129"/>
                    <a:gd name="T9" fmla="*/ 80 h 147"/>
                    <a:gd name="T10" fmla="*/ 64 w 129"/>
                    <a:gd name="T11" fmla="*/ 147 h 147"/>
                  </a:gdLst>
                  <a:ahLst/>
                  <a:cxnLst>
                    <a:cxn ang="0">
                      <a:pos x="T0" y="T1"/>
                    </a:cxn>
                    <a:cxn ang="0">
                      <a:pos x="T2" y="T3"/>
                    </a:cxn>
                    <a:cxn ang="0">
                      <a:pos x="T4" y="T5"/>
                    </a:cxn>
                    <a:cxn ang="0">
                      <a:pos x="T6" y="T7"/>
                    </a:cxn>
                    <a:cxn ang="0">
                      <a:pos x="T8" y="T9"/>
                    </a:cxn>
                    <a:cxn ang="0">
                      <a:pos x="T10" y="T11"/>
                    </a:cxn>
                  </a:cxnLst>
                  <a:rect l="0" t="0" r="r" b="b"/>
                  <a:pathLst>
                    <a:path w="129" h="147">
                      <a:moveTo>
                        <a:pt x="64" y="147"/>
                      </a:moveTo>
                      <a:cubicBezTo>
                        <a:pt x="22" y="147"/>
                        <a:pt x="0" y="104"/>
                        <a:pt x="0" y="80"/>
                      </a:cubicBezTo>
                      <a:cubicBezTo>
                        <a:pt x="0" y="0"/>
                        <a:pt x="0" y="0"/>
                        <a:pt x="0" y="0"/>
                      </a:cubicBezTo>
                      <a:cubicBezTo>
                        <a:pt x="129" y="0"/>
                        <a:pt x="129" y="0"/>
                        <a:pt x="129" y="0"/>
                      </a:cubicBezTo>
                      <a:cubicBezTo>
                        <a:pt x="129" y="80"/>
                        <a:pt x="129" y="80"/>
                        <a:pt x="129" y="80"/>
                      </a:cubicBezTo>
                      <a:cubicBezTo>
                        <a:pt x="129" y="103"/>
                        <a:pt x="106" y="147"/>
                        <a:pt x="64" y="147"/>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7" name="Freeform 214">
                  <a:extLst>
                    <a:ext uri="{FF2B5EF4-FFF2-40B4-BE49-F238E27FC236}">
                      <a16:creationId xmlns:a16="http://schemas.microsoft.com/office/drawing/2014/main" id="{1AC76A5F-0528-4A38-AB49-7FEDD5B09235}"/>
                    </a:ext>
                  </a:extLst>
                </p:cNvPr>
                <p:cNvSpPr>
                  <a:spLocks noChangeAspect="1"/>
                </p:cNvSpPr>
                <p:nvPr/>
              </p:nvSpPr>
              <p:spPr bwMode="gray">
                <a:xfrm>
                  <a:off x="2877" y="2174"/>
                  <a:ext cx="333" cy="371"/>
                </a:xfrm>
                <a:custGeom>
                  <a:avLst/>
                  <a:gdLst>
                    <a:gd name="T0" fmla="*/ 84 w 141"/>
                    <a:gd name="T1" fmla="*/ 152 h 157"/>
                    <a:gd name="T2" fmla="*/ 9 w 141"/>
                    <a:gd name="T3" fmla="*/ 93 h 157"/>
                    <a:gd name="T4" fmla="*/ 0 w 141"/>
                    <a:gd name="T5" fmla="*/ 13 h 157"/>
                    <a:gd name="T6" fmla="*/ 129 w 141"/>
                    <a:gd name="T7" fmla="*/ 0 h 157"/>
                    <a:gd name="T8" fmla="*/ 137 w 141"/>
                    <a:gd name="T9" fmla="*/ 80 h 157"/>
                    <a:gd name="T10" fmla="*/ 84 w 141"/>
                    <a:gd name="T11" fmla="*/ 152 h 157"/>
                  </a:gdLst>
                  <a:ahLst/>
                  <a:cxnLst>
                    <a:cxn ang="0">
                      <a:pos x="T0" y="T1"/>
                    </a:cxn>
                    <a:cxn ang="0">
                      <a:pos x="T2" y="T3"/>
                    </a:cxn>
                    <a:cxn ang="0">
                      <a:pos x="T4" y="T5"/>
                    </a:cxn>
                    <a:cxn ang="0">
                      <a:pos x="T6" y="T7"/>
                    </a:cxn>
                    <a:cxn ang="0">
                      <a:pos x="T8" y="T9"/>
                    </a:cxn>
                    <a:cxn ang="0">
                      <a:pos x="T10" y="T11"/>
                    </a:cxn>
                  </a:cxnLst>
                  <a:rect l="0" t="0" r="r" b="b"/>
                  <a:pathLst>
                    <a:path w="141" h="157">
                      <a:moveTo>
                        <a:pt x="84" y="152"/>
                      </a:moveTo>
                      <a:cubicBezTo>
                        <a:pt x="43" y="157"/>
                        <a:pt x="12" y="125"/>
                        <a:pt x="9" y="93"/>
                      </a:cubicBezTo>
                      <a:cubicBezTo>
                        <a:pt x="0" y="13"/>
                        <a:pt x="0" y="13"/>
                        <a:pt x="0" y="13"/>
                      </a:cubicBezTo>
                      <a:cubicBezTo>
                        <a:pt x="129" y="0"/>
                        <a:pt x="129" y="0"/>
                        <a:pt x="129" y="0"/>
                      </a:cubicBezTo>
                      <a:cubicBezTo>
                        <a:pt x="137" y="80"/>
                        <a:pt x="137" y="80"/>
                        <a:pt x="137" y="80"/>
                      </a:cubicBezTo>
                      <a:cubicBezTo>
                        <a:pt x="141" y="112"/>
                        <a:pt x="123" y="148"/>
                        <a:pt x="84" y="152"/>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8" name="Oval 215">
                  <a:extLst>
                    <a:ext uri="{FF2B5EF4-FFF2-40B4-BE49-F238E27FC236}">
                      <a16:creationId xmlns:a16="http://schemas.microsoft.com/office/drawing/2014/main" id="{845CC09B-438A-4D19-BAF0-A558FE57F511}"/>
                    </a:ext>
                  </a:extLst>
                </p:cNvPr>
                <p:cNvSpPr>
                  <a:spLocks noChangeAspect="1" noChangeArrowheads="1"/>
                </p:cNvSpPr>
                <p:nvPr/>
              </p:nvSpPr>
              <p:spPr bwMode="gray">
                <a:xfrm>
                  <a:off x="1894" y="-136"/>
                  <a:ext cx="106" cy="106"/>
                </a:xfrm>
                <a:prstGeom prst="ellipse">
                  <a:avLst/>
                </a:pr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9" name="Oval 216">
                  <a:extLst>
                    <a:ext uri="{FF2B5EF4-FFF2-40B4-BE49-F238E27FC236}">
                      <a16:creationId xmlns:a16="http://schemas.microsoft.com/office/drawing/2014/main" id="{7271882E-7DDA-4078-AD7F-250D09A4CE7A}"/>
                    </a:ext>
                  </a:extLst>
                </p:cNvPr>
                <p:cNvSpPr>
                  <a:spLocks noChangeAspect="1" noChangeArrowheads="1"/>
                </p:cNvSpPr>
                <p:nvPr/>
              </p:nvSpPr>
              <p:spPr bwMode="gray">
                <a:xfrm>
                  <a:off x="1894" y="221"/>
                  <a:ext cx="106" cy="103"/>
                </a:xfrm>
                <a:prstGeom prst="ellipse">
                  <a:avLst/>
                </a:prstGeom>
                <a:solidFill>
                  <a:srgbClr val="E9F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65" name="Group 217">
                <a:extLst>
                  <a:ext uri="{FF2B5EF4-FFF2-40B4-BE49-F238E27FC236}">
                    <a16:creationId xmlns:a16="http://schemas.microsoft.com/office/drawing/2014/main" id="{1B4BD2EF-BC14-4947-A2B7-DF85AD2B9562}"/>
                  </a:ext>
                </a:extLst>
              </p:cNvPr>
              <p:cNvGrpSpPr>
                <a:grpSpLocks noChangeAspect="1"/>
              </p:cNvGrpSpPr>
              <p:nvPr/>
            </p:nvGrpSpPr>
            <p:grpSpPr bwMode="auto">
              <a:xfrm>
                <a:off x="1445" y="-1473"/>
                <a:ext cx="1028" cy="1072"/>
                <a:chOff x="1445" y="-1473"/>
                <a:chExt cx="1028" cy="1072"/>
              </a:xfrm>
            </p:grpSpPr>
            <p:sp>
              <p:nvSpPr>
                <p:cNvPr id="66" name="Freeform 218">
                  <a:extLst>
                    <a:ext uri="{FF2B5EF4-FFF2-40B4-BE49-F238E27FC236}">
                      <a16:creationId xmlns:a16="http://schemas.microsoft.com/office/drawing/2014/main" id="{56886335-6D99-492C-8EE4-416303EDB84D}"/>
                    </a:ext>
                  </a:extLst>
                </p:cNvPr>
                <p:cNvSpPr>
                  <a:spLocks noChangeAspect="1"/>
                </p:cNvSpPr>
                <p:nvPr/>
              </p:nvSpPr>
              <p:spPr bwMode="gray">
                <a:xfrm>
                  <a:off x="1445" y="-1473"/>
                  <a:ext cx="1028" cy="1072"/>
                </a:xfrm>
                <a:custGeom>
                  <a:avLst/>
                  <a:gdLst>
                    <a:gd name="T0" fmla="*/ 414 w 435"/>
                    <a:gd name="T1" fmla="*/ 113 h 454"/>
                    <a:gd name="T2" fmla="*/ 333 w 435"/>
                    <a:gd name="T3" fmla="*/ 69 h 454"/>
                    <a:gd name="T4" fmla="*/ 329 w 435"/>
                    <a:gd name="T5" fmla="*/ 59 h 454"/>
                    <a:gd name="T6" fmla="*/ 78 w 435"/>
                    <a:gd name="T7" fmla="*/ 65 h 454"/>
                    <a:gd name="T8" fmla="*/ 19 w 435"/>
                    <a:gd name="T9" fmla="*/ 158 h 454"/>
                    <a:gd name="T10" fmla="*/ 0 w 435"/>
                    <a:gd name="T11" fmla="*/ 245 h 454"/>
                    <a:gd name="T12" fmla="*/ 209 w 435"/>
                    <a:gd name="T13" fmla="*/ 454 h 454"/>
                    <a:gd name="T14" fmla="*/ 418 w 435"/>
                    <a:gd name="T15" fmla="*/ 245 h 454"/>
                    <a:gd name="T16" fmla="*/ 414 w 435"/>
                    <a:gd name="T17" fmla="*/ 209 h 454"/>
                    <a:gd name="T18" fmla="*/ 414 w 435"/>
                    <a:gd name="T19" fmla="*/ 11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54">
                      <a:moveTo>
                        <a:pt x="414" y="113"/>
                      </a:moveTo>
                      <a:cubicBezTo>
                        <a:pt x="398" y="84"/>
                        <a:pt x="360" y="47"/>
                        <a:pt x="333" y="69"/>
                      </a:cubicBezTo>
                      <a:cubicBezTo>
                        <a:pt x="332" y="66"/>
                        <a:pt x="331" y="62"/>
                        <a:pt x="329" y="59"/>
                      </a:cubicBezTo>
                      <a:cubicBezTo>
                        <a:pt x="306" y="0"/>
                        <a:pt x="152" y="8"/>
                        <a:pt x="78" y="65"/>
                      </a:cubicBezTo>
                      <a:cubicBezTo>
                        <a:pt x="40" y="94"/>
                        <a:pt x="23" y="138"/>
                        <a:pt x="19" y="158"/>
                      </a:cubicBezTo>
                      <a:cubicBezTo>
                        <a:pt x="7" y="184"/>
                        <a:pt x="0" y="214"/>
                        <a:pt x="0" y="245"/>
                      </a:cubicBezTo>
                      <a:cubicBezTo>
                        <a:pt x="0" y="360"/>
                        <a:pt x="93" y="454"/>
                        <a:pt x="209" y="454"/>
                      </a:cubicBezTo>
                      <a:cubicBezTo>
                        <a:pt x="324" y="454"/>
                        <a:pt x="418" y="360"/>
                        <a:pt x="418" y="245"/>
                      </a:cubicBezTo>
                      <a:cubicBezTo>
                        <a:pt x="418" y="232"/>
                        <a:pt x="416" y="220"/>
                        <a:pt x="414" y="209"/>
                      </a:cubicBezTo>
                      <a:cubicBezTo>
                        <a:pt x="435" y="167"/>
                        <a:pt x="430" y="142"/>
                        <a:pt x="414" y="113"/>
                      </a:cubicBezTo>
                      <a:close/>
                    </a:path>
                  </a:pathLst>
                </a:custGeom>
                <a:solidFill>
                  <a:srgbClr val="6B8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7" name="Freeform 219">
                  <a:extLst>
                    <a:ext uri="{FF2B5EF4-FFF2-40B4-BE49-F238E27FC236}">
                      <a16:creationId xmlns:a16="http://schemas.microsoft.com/office/drawing/2014/main" id="{6ABD3AAE-8783-4B10-A0F0-638CC8A85849}"/>
                    </a:ext>
                  </a:extLst>
                </p:cNvPr>
                <p:cNvSpPr>
                  <a:spLocks noChangeAspect="1" noEditPoints="1"/>
                </p:cNvSpPr>
                <p:nvPr/>
              </p:nvSpPr>
              <p:spPr bwMode="gray">
                <a:xfrm>
                  <a:off x="1504" y="-1301"/>
                  <a:ext cx="867" cy="841"/>
                </a:xfrm>
                <a:custGeom>
                  <a:avLst/>
                  <a:gdLst>
                    <a:gd name="T0" fmla="*/ 294 w 367"/>
                    <a:gd name="T1" fmla="*/ 25 h 356"/>
                    <a:gd name="T2" fmla="*/ 42 w 367"/>
                    <a:gd name="T3" fmla="*/ 55 h 356"/>
                    <a:gd name="T4" fmla="*/ 0 w 367"/>
                    <a:gd name="T5" fmla="*/ 172 h 356"/>
                    <a:gd name="T6" fmla="*/ 184 w 367"/>
                    <a:gd name="T7" fmla="*/ 356 h 356"/>
                    <a:gd name="T8" fmla="*/ 367 w 367"/>
                    <a:gd name="T9" fmla="*/ 172 h 356"/>
                    <a:gd name="T10" fmla="*/ 354 w 367"/>
                    <a:gd name="T11" fmla="*/ 103 h 356"/>
                    <a:gd name="T12" fmla="*/ 304 w 367"/>
                    <a:gd name="T13" fmla="*/ 33 h 356"/>
                    <a:gd name="T14" fmla="*/ 294 w 367"/>
                    <a:gd name="T15" fmla="*/ 25 h 356"/>
                    <a:gd name="T16" fmla="*/ 86 w 367"/>
                    <a:gd name="T17" fmla="*/ 239 h 356"/>
                    <a:gd name="T18" fmla="*/ 61 w 367"/>
                    <a:gd name="T19" fmla="*/ 214 h 356"/>
                    <a:gd name="T20" fmla="*/ 86 w 367"/>
                    <a:gd name="T21" fmla="*/ 190 h 356"/>
                    <a:gd name="T22" fmla="*/ 110 w 367"/>
                    <a:gd name="T23" fmla="*/ 214 h 356"/>
                    <a:gd name="T24" fmla="*/ 86 w 367"/>
                    <a:gd name="T25" fmla="*/ 239 h 356"/>
                    <a:gd name="T26" fmla="*/ 282 w 367"/>
                    <a:gd name="T27" fmla="*/ 239 h 356"/>
                    <a:gd name="T28" fmla="*/ 258 w 367"/>
                    <a:gd name="T29" fmla="*/ 214 h 356"/>
                    <a:gd name="T30" fmla="*/ 282 w 367"/>
                    <a:gd name="T31" fmla="*/ 190 h 356"/>
                    <a:gd name="T32" fmla="*/ 307 w 367"/>
                    <a:gd name="T33" fmla="*/ 214 h 356"/>
                    <a:gd name="T34" fmla="*/ 282 w 367"/>
                    <a:gd name="T35" fmla="*/ 23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356">
                      <a:moveTo>
                        <a:pt x="294" y="25"/>
                      </a:moveTo>
                      <a:cubicBezTo>
                        <a:pt x="254" y="37"/>
                        <a:pt x="139" y="0"/>
                        <a:pt x="42" y="55"/>
                      </a:cubicBezTo>
                      <a:cubicBezTo>
                        <a:pt x="16" y="87"/>
                        <a:pt x="0" y="127"/>
                        <a:pt x="0" y="172"/>
                      </a:cubicBezTo>
                      <a:cubicBezTo>
                        <a:pt x="0" y="273"/>
                        <a:pt x="82" y="355"/>
                        <a:pt x="184" y="356"/>
                      </a:cubicBezTo>
                      <a:cubicBezTo>
                        <a:pt x="285" y="355"/>
                        <a:pt x="367" y="273"/>
                        <a:pt x="367" y="172"/>
                      </a:cubicBezTo>
                      <a:cubicBezTo>
                        <a:pt x="367" y="147"/>
                        <a:pt x="363" y="124"/>
                        <a:pt x="354" y="103"/>
                      </a:cubicBezTo>
                      <a:cubicBezTo>
                        <a:pt x="334" y="79"/>
                        <a:pt x="313" y="54"/>
                        <a:pt x="304" y="33"/>
                      </a:cubicBezTo>
                      <a:cubicBezTo>
                        <a:pt x="301" y="30"/>
                        <a:pt x="297" y="28"/>
                        <a:pt x="294" y="25"/>
                      </a:cubicBezTo>
                      <a:close/>
                      <a:moveTo>
                        <a:pt x="86" y="239"/>
                      </a:moveTo>
                      <a:cubicBezTo>
                        <a:pt x="72" y="239"/>
                        <a:pt x="61" y="228"/>
                        <a:pt x="61" y="214"/>
                      </a:cubicBezTo>
                      <a:cubicBezTo>
                        <a:pt x="61" y="201"/>
                        <a:pt x="72" y="190"/>
                        <a:pt x="86" y="190"/>
                      </a:cubicBezTo>
                      <a:cubicBezTo>
                        <a:pt x="99" y="190"/>
                        <a:pt x="110" y="201"/>
                        <a:pt x="110" y="214"/>
                      </a:cubicBezTo>
                      <a:cubicBezTo>
                        <a:pt x="110" y="228"/>
                        <a:pt x="99" y="239"/>
                        <a:pt x="86" y="239"/>
                      </a:cubicBezTo>
                      <a:close/>
                      <a:moveTo>
                        <a:pt x="282" y="239"/>
                      </a:moveTo>
                      <a:cubicBezTo>
                        <a:pt x="269" y="239"/>
                        <a:pt x="258" y="228"/>
                        <a:pt x="258" y="214"/>
                      </a:cubicBezTo>
                      <a:cubicBezTo>
                        <a:pt x="258" y="201"/>
                        <a:pt x="269" y="190"/>
                        <a:pt x="282" y="190"/>
                      </a:cubicBezTo>
                      <a:cubicBezTo>
                        <a:pt x="296" y="190"/>
                        <a:pt x="307" y="201"/>
                        <a:pt x="307" y="214"/>
                      </a:cubicBezTo>
                      <a:cubicBezTo>
                        <a:pt x="307" y="228"/>
                        <a:pt x="296" y="239"/>
                        <a:pt x="282" y="239"/>
                      </a:cubicBezTo>
                      <a:close/>
                    </a:path>
                  </a:pathLst>
                </a:custGeom>
                <a:solidFill>
                  <a:srgbClr val="D2E8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8" name="Freeform 220">
                  <a:extLst>
                    <a:ext uri="{FF2B5EF4-FFF2-40B4-BE49-F238E27FC236}">
                      <a16:creationId xmlns:a16="http://schemas.microsoft.com/office/drawing/2014/main" id="{59945EFC-82ED-43E3-8271-B9F84F90356F}"/>
                    </a:ext>
                  </a:extLst>
                </p:cNvPr>
                <p:cNvSpPr>
                  <a:spLocks noChangeAspect="1"/>
                </p:cNvSpPr>
                <p:nvPr/>
              </p:nvSpPr>
              <p:spPr bwMode="gray">
                <a:xfrm>
                  <a:off x="1958" y="-1402"/>
                  <a:ext cx="250" cy="132"/>
                </a:xfrm>
                <a:custGeom>
                  <a:avLst/>
                  <a:gdLst>
                    <a:gd name="T0" fmla="*/ 64 w 106"/>
                    <a:gd name="T1" fmla="*/ 52 h 56"/>
                    <a:gd name="T2" fmla="*/ 0 w 106"/>
                    <a:gd name="T3" fmla="*/ 6 h 56"/>
                    <a:gd name="T4" fmla="*/ 96 w 106"/>
                    <a:gd name="T5" fmla="*/ 49 h 56"/>
                    <a:gd name="T6" fmla="*/ 64 w 106"/>
                    <a:gd name="T7" fmla="*/ 52 h 56"/>
                  </a:gdLst>
                  <a:ahLst/>
                  <a:cxnLst>
                    <a:cxn ang="0">
                      <a:pos x="T0" y="T1"/>
                    </a:cxn>
                    <a:cxn ang="0">
                      <a:pos x="T2" y="T3"/>
                    </a:cxn>
                    <a:cxn ang="0">
                      <a:pos x="T4" y="T5"/>
                    </a:cxn>
                    <a:cxn ang="0">
                      <a:pos x="T6" y="T7"/>
                    </a:cxn>
                  </a:cxnLst>
                  <a:rect l="0" t="0" r="r" b="b"/>
                  <a:pathLst>
                    <a:path w="106" h="56">
                      <a:moveTo>
                        <a:pt x="64" y="52"/>
                      </a:moveTo>
                      <a:cubicBezTo>
                        <a:pt x="48" y="50"/>
                        <a:pt x="22" y="3"/>
                        <a:pt x="0" y="6"/>
                      </a:cubicBezTo>
                      <a:cubicBezTo>
                        <a:pt x="51" y="0"/>
                        <a:pt x="106" y="24"/>
                        <a:pt x="96" y="49"/>
                      </a:cubicBezTo>
                      <a:cubicBezTo>
                        <a:pt x="92" y="56"/>
                        <a:pt x="79" y="54"/>
                        <a:pt x="64" y="52"/>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 name="Freeform 221">
                  <a:extLst>
                    <a:ext uri="{FF2B5EF4-FFF2-40B4-BE49-F238E27FC236}">
                      <a16:creationId xmlns:a16="http://schemas.microsoft.com/office/drawing/2014/main" id="{4BFE2EDE-C0BE-44EB-8488-6CB164E6B961}"/>
                    </a:ext>
                  </a:extLst>
                </p:cNvPr>
                <p:cNvSpPr>
                  <a:spLocks noChangeAspect="1"/>
                </p:cNvSpPr>
                <p:nvPr/>
              </p:nvSpPr>
              <p:spPr bwMode="gray">
                <a:xfrm>
                  <a:off x="1662" y="-1360"/>
                  <a:ext cx="284" cy="106"/>
                </a:xfrm>
                <a:custGeom>
                  <a:avLst/>
                  <a:gdLst>
                    <a:gd name="T0" fmla="*/ 120 w 120"/>
                    <a:gd name="T1" fmla="*/ 30 h 45"/>
                    <a:gd name="T2" fmla="*/ 0 w 120"/>
                    <a:gd name="T3" fmla="*/ 45 h 45"/>
                    <a:gd name="T4" fmla="*/ 58 w 120"/>
                    <a:gd name="T5" fmla="*/ 5 h 45"/>
                    <a:gd name="T6" fmla="*/ 120 w 120"/>
                    <a:gd name="T7" fmla="*/ 30 h 45"/>
                  </a:gdLst>
                  <a:ahLst/>
                  <a:cxnLst>
                    <a:cxn ang="0">
                      <a:pos x="T0" y="T1"/>
                    </a:cxn>
                    <a:cxn ang="0">
                      <a:pos x="T2" y="T3"/>
                    </a:cxn>
                    <a:cxn ang="0">
                      <a:pos x="T4" y="T5"/>
                    </a:cxn>
                    <a:cxn ang="0">
                      <a:pos x="T6" y="T7"/>
                    </a:cxn>
                  </a:cxnLst>
                  <a:rect l="0" t="0" r="r" b="b"/>
                  <a:pathLst>
                    <a:path w="120" h="45">
                      <a:moveTo>
                        <a:pt x="120" y="30"/>
                      </a:moveTo>
                      <a:cubicBezTo>
                        <a:pt x="70" y="24"/>
                        <a:pt x="25" y="34"/>
                        <a:pt x="0" y="45"/>
                      </a:cubicBezTo>
                      <a:cubicBezTo>
                        <a:pt x="14" y="24"/>
                        <a:pt x="31" y="13"/>
                        <a:pt x="58" y="5"/>
                      </a:cubicBezTo>
                      <a:cubicBezTo>
                        <a:pt x="80" y="0"/>
                        <a:pt x="104" y="25"/>
                        <a:pt x="120" y="30"/>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 name="Freeform 222">
                  <a:extLst>
                    <a:ext uri="{FF2B5EF4-FFF2-40B4-BE49-F238E27FC236}">
                      <a16:creationId xmlns:a16="http://schemas.microsoft.com/office/drawing/2014/main" id="{4A51D3A3-EF54-4FC6-A95C-6A836F600D27}"/>
                    </a:ext>
                  </a:extLst>
                </p:cNvPr>
                <p:cNvSpPr>
                  <a:spLocks noChangeAspect="1"/>
                </p:cNvSpPr>
                <p:nvPr/>
              </p:nvSpPr>
              <p:spPr bwMode="gray">
                <a:xfrm>
                  <a:off x="2274" y="-1313"/>
                  <a:ext cx="168" cy="256"/>
                </a:xfrm>
                <a:custGeom>
                  <a:avLst/>
                  <a:gdLst>
                    <a:gd name="T0" fmla="*/ 55 w 71"/>
                    <a:gd name="T1" fmla="*/ 108 h 108"/>
                    <a:gd name="T2" fmla="*/ 0 w 71"/>
                    <a:gd name="T3" fmla="*/ 24 h 108"/>
                    <a:gd name="T4" fmla="*/ 55 w 71"/>
                    <a:gd name="T5" fmla="*/ 108 h 108"/>
                  </a:gdLst>
                  <a:ahLst/>
                  <a:cxnLst>
                    <a:cxn ang="0">
                      <a:pos x="T0" y="T1"/>
                    </a:cxn>
                    <a:cxn ang="0">
                      <a:pos x="T2" y="T3"/>
                    </a:cxn>
                    <a:cxn ang="0">
                      <a:pos x="T4" y="T5"/>
                    </a:cxn>
                  </a:cxnLst>
                  <a:rect l="0" t="0" r="r" b="b"/>
                  <a:pathLst>
                    <a:path w="71" h="108">
                      <a:moveTo>
                        <a:pt x="55" y="108"/>
                      </a:moveTo>
                      <a:cubicBezTo>
                        <a:pt x="71" y="65"/>
                        <a:pt x="11" y="0"/>
                        <a:pt x="0" y="24"/>
                      </a:cubicBezTo>
                      <a:cubicBezTo>
                        <a:pt x="1" y="40"/>
                        <a:pt x="33" y="78"/>
                        <a:pt x="55" y="108"/>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 name="Freeform 223">
                  <a:extLst>
                    <a:ext uri="{FF2B5EF4-FFF2-40B4-BE49-F238E27FC236}">
                      <a16:creationId xmlns:a16="http://schemas.microsoft.com/office/drawing/2014/main" id="{67E6FF56-F62D-4867-AF6B-262A951523D1}"/>
                    </a:ext>
                  </a:extLst>
                </p:cNvPr>
                <p:cNvSpPr>
                  <a:spLocks noChangeAspect="1"/>
                </p:cNvSpPr>
                <p:nvPr/>
              </p:nvSpPr>
              <p:spPr bwMode="gray">
                <a:xfrm>
                  <a:off x="1679" y="-670"/>
                  <a:ext cx="503" cy="187"/>
                </a:xfrm>
                <a:custGeom>
                  <a:avLst/>
                  <a:gdLst>
                    <a:gd name="T0" fmla="*/ 108 w 213"/>
                    <a:gd name="T1" fmla="*/ 0 h 79"/>
                    <a:gd name="T2" fmla="*/ 0 w 213"/>
                    <a:gd name="T3" fmla="*/ 45 h 79"/>
                    <a:gd name="T4" fmla="*/ 108 w 213"/>
                    <a:gd name="T5" fmla="*/ 38 h 79"/>
                    <a:gd name="T6" fmla="*/ 213 w 213"/>
                    <a:gd name="T7" fmla="*/ 45 h 79"/>
                    <a:gd name="T8" fmla="*/ 108 w 213"/>
                    <a:gd name="T9" fmla="*/ 0 h 79"/>
                  </a:gdLst>
                  <a:ahLst/>
                  <a:cxnLst>
                    <a:cxn ang="0">
                      <a:pos x="T0" y="T1"/>
                    </a:cxn>
                    <a:cxn ang="0">
                      <a:pos x="T2" y="T3"/>
                    </a:cxn>
                    <a:cxn ang="0">
                      <a:pos x="T4" y="T5"/>
                    </a:cxn>
                    <a:cxn ang="0">
                      <a:pos x="T6" y="T7"/>
                    </a:cxn>
                    <a:cxn ang="0">
                      <a:pos x="T8" y="T9"/>
                    </a:cxn>
                  </a:cxnLst>
                  <a:rect l="0" t="0" r="r" b="b"/>
                  <a:pathLst>
                    <a:path w="213" h="79">
                      <a:moveTo>
                        <a:pt x="108" y="0"/>
                      </a:moveTo>
                      <a:cubicBezTo>
                        <a:pt x="68" y="0"/>
                        <a:pt x="33" y="52"/>
                        <a:pt x="0" y="45"/>
                      </a:cubicBezTo>
                      <a:cubicBezTo>
                        <a:pt x="31" y="67"/>
                        <a:pt x="71" y="79"/>
                        <a:pt x="108" y="38"/>
                      </a:cubicBezTo>
                      <a:cubicBezTo>
                        <a:pt x="156" y="68"/>
                        <a:pt x="183" y="70"/>
                        <a:pt x="213" y="45"/>
                      </a:cubicBezTo>
                      <a:cubicBezTo>
                        <a:pt x="174" y="46"/>
                        <a:pt x="156" y="0"/>
                        <a:pt x="108" y="0"/>
                      </a:cubicBezTo>
                      <a:close/>
                    </a:path>
                  </a:pathLst>
                </a:custGeom>
                <a:solidFill>
                  <a:srgbClr val="99B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45" name="Group 224">
              <a:extLst>
                <a:ext uri="{FF2B5EF4-FFF2-40B4-BE49-F238E27FC236}">
                  <a16:creationId xmlns:a16="http://schemas.microsoft.com/office/drawing/2014/main" id="{D5818652-DD67-4AED-81A8-ABD4BB97526C}"/>
                </a:ext>
              </a:extLst>
            </p:cNvPr>
            <p:cNvGrpSpPr>
              <a:grpSpLocks noChangeAspect="1"/>
            </p:cNvGrpSpPr>
            <p:nvPr/>
          </p:nvGrpSpPr>
          <p:grpSpPr bwMode="auto">
            <a:xfrm>
              <a:off x="2848" y="-1365"/>
              <a:ext cx="2627" cy="7118"/>
              <a:chOff x="2848" y="-1365"/>
              <a:chExt cx="2627" cy="7118"/>
            </a:xfrm>
          </p:grpSpPr>
          <p:grpSp>
            <p:nvGrpSpPr>
              <p:cNvPr id="46" name="Group 225">
                <a:extLst>
                  <a:ext uri="{FF2B5EF4-FFF2-40B4-BE49-F238E27FC236}">
                    <a16:creationId xmlns:a16="http://schemas.microsoft.com/office/drawing/2014/main" id="{7721E1DC-3226-4B8B-8F98-EC5A60D73CBF}"/>
                  </a:ext>
                </a:extLst>
              </p:cNvPr>
              <p:cNvGrpSpPr>
                <a:grpSpLocks noChangeAspect="1"/>
              </p:cNvGrpSpPr>
              <p:nvPr/>
            </p:nvGrpSpPr>
            <p:grpSpPr bwMode="auto">
              <a:xfrm>
                <a:off x="2848" y="-391"/>
                <a:ext cx="2627" cy="6144"/>
                <a:chOff x="2848" y="-391"/>
                <a:chExt cx="2627" cy="6144"/>
              </a:xfrm>
            </p:grpSpPr>
            <p:sp>
              <p:nvSpPr>
                <p:cNvPr id="52" name="Freeform 226">
                  <a:extLst>
                    <a:ext uri="{FF2B5EF4-FFF2-40B4-BE49-F238E27FC236}">
                      <a16:creationId xmlns:a16="http://schemas.microsoft.com/office/drawing/2014/main" id="{C6332C91-9D52-4F74-B8B8-8105F0A5DE04}"/>
                    </a:ext>
                  </a:extLst>
                </p:cNvPr>
                <p:cNvSpPr>
                  <a:spLocks noChangeAspect="1"/>
                </p:cNvSpPr>
                <p:nvPr/>
              </p:nvSpPr>
              <p:spPr bwMode="gray">
                <a:xfrm>
                  <a:off x="3446" y="2205"/>
                  <a:ext cx="1354" cy="3548"/>
                </a:xfrm>
                <a:custGeom>
                  <a:avLst/>
                  <a:gdLst>
                    <a:gd name="T0" fmla="*/ 380 w 573"/>
                    <a:gd name="T1" fmla="*/ 56 h 1502"/>
                    <a:gd name="T2" fmla="*/ 191 w 573"/>
                    <a:gd name="T3" fmla="*/ 56 h 1502"/>
                    <a:gd name="T4" fmla="*/ 5 w 573"/>
                    <a:gd name="T5" fmla="*/ 6 h 1502"/>
                    <a:gd name="T6" fmla="*/ 2 w 573"/>
                    <a:gd name="T7" fmla="*/ 1 h 1502"/>
                    <a:gd name="T8" fmla="*/ 2 w 573"/>
                    <a:gd name="T9" fmla="*/ 21 h 1502"/>
                    <a:gd name="T10" fmla="*/ 0 w 573"/>
                    <a:gd name="T11" fmla="*/ 211 h 1502"/>
                    <a:gd name="T12" fmla="*/ 12 w 573"/>
                    <a:gd name="T13" fmla="*/ 1002 h 1502"/>
                    <a:gd name="T14" fmla="*/ 86 w 573"/>
                    <a:gd name="T15" fmla="*/ 1021 h 1502"/>
                    <a:gd name="T16" fmla="*/ 70 w 573"/>
                    <a:gd name="T17" fmla="*/ 1386 h 1502"/>
                    <a:gd name="T18" fmla="*/ 149 w 573"/>
                    <a:gd name="T19" fmla="*/ 1502 h 1502"/>
                    <a:gd name="T20" fmla="*/ 244 w 573"/>
                    <a:gd name="T21" fmla="*/ 1386 h 1502"/>
                    <a:gd name="T22" fmla="*/ 259 w 573"/>
                    <a:gd name="T23" fmla="*/ 1044 h 1502"/>
                    <a:gd name="T24" fmla="*/ 314 w 573"/>
                    <a:gd name="T25" fmla="*/ 1044 h 1502"/>
                    <a:gd name="T26" fmla="*/ 328 w 573"/>
                    <a:gd name="T27" fmla="*/ 1386 h 1502"/>
                    <a:gd name="T28" fmla="*/ 424 w 573"/>
                    <a:gd name="T29" fmla="*/ 1502 h 1502"/>
                    <a:gd name="T30" fmla="*/ 503 w 573"/>
                    <a:gd name="T31" fmla="*/ 1386 h 1502"/>
                    <a:gd name="T32" fmla="*/ 487 w 573"/>
                    <a:gd name="T33" fmla="*/ 1021 h 1502"/>
                    <a:gd name="T34" fmla="*/ 561 w 573"/>
                    <a:gd name="T35" fmla="*/ 1005 h 1502"/>
                    <a:gd name="T36" fmla="*/ 573 w 573"/>
                    <a:gd name="T37" fmla="*/ 210 h 1502"/>
                    <a:gd name="T38" fmla="*/ 551 w 573"/>
                    <a:gd name="T39" fmla="*/ 158 h 1502"/>
                    <a:gd name="T40" fmla="*/ 550 w 573"/>
                    <a:gd name="T41" fmla="*/ 20 h 1502"/>
                    <a:gd name="T42" fmla="*/ 550 w 573"/>
                    <a:gd name="T43" fmla="*/ 0 h 1502"/>
                    <a:gd name="T44" fmla="*/ 546 w 573"/>
                    <a:gd name="T45" fmla="*/ 5 h 1502"/>
                    <a:gd name="T46" fmla="*/ 380 w 573"/>
                    <a:gd name="T47" fmla="*/ 5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3" h="1502">
                      <a:moveTo>
                        <a:pt x="380" y="56"/>
                      </a:moveTo>
                      <a:cubicBezTo>
                        <a:pt x="366" y="56"/>
                        <a:pt x="205" y="56"/>
                        <a:pt x="191" y="56"/>
                      </a:cubicBezTo>
                      <a:cubicBezTo>
                        <a:pt x="125" y="56"/>
                        <a:pt x="36" y="52"/>
                        <a:pt x="5" y="6"/>
                      </a:cubicBezTo>
                      <a:cubicBezTo>
                        <a:pt x="2" y="1"/>
                        <a:pt x="2" y="1"/>
                        <a:pt x="2" y="1"/>
                      </a:cubicBezTo>
                      <a:cubicBezTo>
                        <a:pt x="2" y="8"/>
                        <a:pt x="2" y="14"/>
                        <a:pt x="2" y="21"/>
                      </a:cubicBezTo>
                      <a:cubicBezTo>
                        <a:pt x="2" y="63"/>
                        <a:pt x="0" y="184"/>
                        <a:pt x="0" y="211"/>
                      </a:cubicBezTo>
                      <a:cubicBezTo>
                        <a:pt x="0" y="414"/>
                        <a:pt x="12" y="995"/>
                        <a:pt x="12" y="1002"/>
                      </a:cubicBezTo>
                      <a:cubicBezTo>
                        <a:pt x="33" y="1009"/>
                        <a:pt x="58" y="1016"/>
                        <a:pt x="86" y="1021"/>
                      </a:cubicBezTo>
                      <a:cubicBezTo>
                        <a:pt x="80" y="1210"/>
                        <a:pt x="70" y="1370"/>
                        <a:pt x="70" y="1386"/>
                      </a:cubicBezTo>
                      <a:cubicBezTo>
                        <a:pt x="70" y="1470"/>
                        <a:pt x="100" y="1502"/>
                        <a:pt x="149" y="1502"/>
                      </a:cubicBezTo>
                      <a:cubicBezTo>
                        <a:pt x="198" y="1502"/>
                        <a:pt x="244" y="1453"/>
                        <a:pt x="244" y="1386"/>
                      </a:cubicBezTo>
                      <a:cubicBezTo>
                        <a:pt x="244" y="1366"/>
                        <a:pt x="254" y="1202"/>
                        <a:pt x="259" y="1044"/>
                      </a:cubicBezTo>
                      <a:cubicBezTo>
                        <a:pt x="272" y="1044"/>
                        <a:pt x="300" y="1044"/>
                        <a:pt x="314" y="1044"/>
                      </a:cubicBezTo>
                      <a:cubicBezTo>
                        <a:pt x="319" y="1201"/>
                        <a:pt x="328" y="1364"/>
                        <a:pt x="328" y="1386"/>
                      </a:cubicBezTo>
                      <a:cubicBezTo>
                        <a:pt x="328" y="1453"/>
                        <a:pt x="368" y="1502"/>
                        <a:pt x="424" y="1502"/>
                      </a:cubicBezTo>
                      <a:cubicBezTo>
                        <a:pt x="481" y="1502"/>
                        <a:pt x="503" y="1455"/>
                        <a:pt x="503" y="1386"/>
                      </a:cubicBezTo>
                      <a:cubicBezTo>
                        <a:pt x="503" y="1370"/>
                        <a:pt x="492" y="1210"/>
                        <a:pt x="487" y="1021"/>
                      </a:cubicBezTo>
                      <a:cubicBezTo>
                        <a:pt x="516" y="1016"/>
                        <a:pt x="542" y="1010"/>
                        <a:pt x="561" y="1005"/>
                      </a:cubicBezTo>
                      <a:cubicBezTo>
                        <a:pt x="560" y="998"/>
                        <a:pt x="573" y="414"/>
                        <a:pt x="573" y="210"/>
                      </a:cubicBezTo>
                      <a:cubicBezTo>
                        <a:pt x="564" y="193"/>
                        <a:pt x="553" y="174"/>
                        <a:pt x="551" y="158"/>
                      </a:cubicBezTo>
                      <a:cubicBezTo>
                        <a:pt x="547" y="115"/>
                        <a:pt x="550" y="61"/>
                        <a:pt x="550" y="20"/>
                      </a:cubicBezTo>
                      <a:cubicBezTo>
                        <a:pt x="550" y="13"/>
                        <a:pt x="550" y="7"/>
                        <a:pt x="550" y="0"/>
                      </a:cubicBezTo>
                      <a:cubicBezTo>
                        <a:pt x="546" y="5"/>
                        <a:pt x="546" y="5"/>
                        <a:pt x="546" y="5"/>
                      </a:cubicBezTo>
                      <a:cubicBezTo>
                        <a:pt x="516" y="52"/>
                        <a:pt x="448" y="56"/>
                        <a:pt x="380" y="56"/>
                      </a:cubicBezTo>
                      <a:close/>
                    </a:path>
                  </a:pathLst>
                </a:custGeom>
                <a:solidFill>
                  <a:srgbClr val="BAA8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Freeform 227">
                  <a:extLst>
                    <a:ext uri="{FF2B5EF4-FFF2-40B4-BE49-F238E27FC236}">
                      <a16:creationId xmlns:a16="http://schemas.microsoft.com/office/drawing/2014/main" id="{5D5EE432-9131-4EB5-8C1F-1FE1045FEA76}"/>
                    </a:ext>
                  </a:extLst>
                </p:cNvPr>
                <p:cNvSpPr>
                  <a:spLocks noChangeAspect="1"/>
                </p:cNvSpPr>
                <p:nvPr/>
              </p:nvSpPr>
              <p:spPr bwMode="gray">
                <a:xfrm>
                  <a:off x="4875" y="2500"/>
                  <a:ext cx="600" cy="3225"/>
                </a:xfrm>
                <a:custGeom>
                  <a:avLst/>
                  <a:gdLst>
                    <a:gd name="T0" fmla="*/ 1 w 254"/>
                    <a:gd name="T1" fmla="*/ 1340 h 1365"/>
                    <a:gd name="T2" fmla="*/ 1 w 254"/>
                    <a:gd name="T3" fmla="*/ 145 h 1365"/>
                    <a:gd name="T4" fmla="*/ 1 w 254"/>
                    <a:gd name="T5" fmla="*/ 145 h 1365"/>
                    <a:gd name="T6" fmla="*/ 39 w 254"/>
                    <a:gd name="T7" fmla="*/ 37 h 1365"/>
                    <a:gd name="T8" fmla="*/ 39 w 254"/>
                    <a:gd name="T9" fmla="*/ 37 h 1365"/>
                    <a:gd name="T10" fmla="*/ 134 w 254"/>
                    <a:gd name="T11" fmla="*/ 0 h 1365"/>
                    <a:gd name="T12" fmla="*/ 134 w 254"/>
                    <a:gd name="T13" fmla="*/ 0 h 1365"/>
                    <a:gd name="T14" fmla="*/ 224 w 254"/>
                    <a:gd name="T15" fmla="*/ 48 h 1365"/>
                    <a:gd name="T16" fmla="*/ 224 w 254"/>
                    <a:gd name="T17" fmla="*/ 48 h 1365"/>
                    <a:gd name="T18" fmla="*/ 254 w 254"/>
                    <a:gd name="T19" fmla="*/ 145 h 1365"/>
                    <a:gd name="T20" fmla="*/ 254 w 254"/>
                    <a:gd name="T21" fmla="*/ 145 h 1365"/>
                    <a:gd name="T22" fmla="*/ 229 w 254"/>
                    <a:gd name="T23" fmla="*/ 170 h 1365"/>
                    <a:gd name="T24" fmla="*/ 229 w 254"/>
                    <a:gd name="T25" fmla="*/ 170 h 1365"/>
                    <a:gd name="T26" fmla="*/ 204 w 254"/>
                    <a:gd name="T27" fmla="*/ 145 h 1365"/>
                    <a:gd name="T28" fmla="*/ 204 w 254"/>
                    <a:gd name="T29" fmla="*/ 145 h 1365"/>
                    <a:gd name="T30" fmla="*/ 184 w 254"/>
                    <a:gd name="T31" fmla="*/ 77 h 1365"/>
                    <a:gd name="T32" fmla="*/ 184 w 254"/>
                    <a:gd name="T33" fmla="*/ 77 h 1365"/>
                    <a:gd name="T34" fmla="*/ 134 w 254"/>
                    <a:gd name="T35" fmla="*/ 50 h 1365"/>
                    <a:gd name="T36" fmla="*/ 134 w 254"/>
                    <a:gd name="T37" fmla="*/ 50 h 1365"/>
                    <a:gd name="T38" fmla="*/ 51 w 254"/>
                    <a:gd name="T39" fmla="*/ 145 h 1365"/>
                    <a:gd name="T40" fmla="*/ 51 w 254"/>
                    <a:gd name="T41" fmla="*/ 145 h 1365"/>
                    <a:gd name="T42" fmla="*/ 51 w 254"/>
                    <a:gd name="T43" fmla="*/ 768 h 1365"/>
                    <a:gd name="T44" fmla="*/ 51 w 254"/>
                    <a:gd name="T45" fmla="*/ 768 h 1365"/>
                    <a:gd name="T46" fmla="*/ 51 w 254"/>
                    <a:gd name="T47" fmla="*/ 1340 h 1365"/>
                    <a:gd name="T48" fmla="*/ 51 w 254"/>
                    <a:gd name="T49" fmla="*/ 1340 h 1365"/>
                    <a:gd name="T50" fmla="*/ 51 w 254"/>
                    <a:gd name="T51" fmla="*/ 1340 h 1365"/>
                    <a:gd name="T52" fmla="*/ 26 w 254"/>
                    <a:gd name="T53" fmla="*/ 1365 h 1365"/>
                    <a:gd name="T54" fmla="*/ 26 w 254"/>
                    <a:gd name="T55" fmla="*/ 1365 h 1365"/>
                    <a:gd name="T56" fmla="*/ 1 w 254"/>
                    <a:gd name="T57" fmla="*/ 134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 h="1365">
                      <a:moveTo>
                        <a:pt x="1" y="1340"/>
                      </a:moveTo>
                      <a:cubicBezTo>
                        <a:pt x="1" y="1340"/>
                        <a:pt x="1" y="215"/>
                        <a:pt x="1" y="145"/>
                      </a:cubicBezTo>
                      <a:cubicBezTo>
                        <a:pt x="1" y="145"/>
                        <a:pt x="1" y="145"/>
                        <a:pt x="1" y="145"/>
                      </a:cubicBezTo>
                      <a:cubicBezTo>
                        <a:pt x="0" y="100"/>
                        <a:pt x="14" y="63"/>
                        <a:pt x="39" y="37"/>
                      </a:cubicBezTo>
                      <a:cubicBezTo>
                        <a:pt x="39" y="37"/>
                        <a:pt x="39" y="37"/>
                        <a:pt x="39" y="37"/>
                      </a:cubicBezTo>
                      <a:cubicBezTo>
                        <a:pt x="64" y="12"/>
                        <a:pt x="98" y="0"/>
                        <a:pt x="134" y="0"/>
                      </a:cubicBezTo>
                      <a:cubicBezTo>
                        <a:pt x="134" y="0"/>
                        <a:pt x="134" y="0"/>
                        <a:pt x="134" y="0"/>
                      </a:cubicBezTo>
                      <a:cubicBezTo>
                        <a:pt x="173" y="0"/>
                        <a:pt x="205" y="20"/>
                        <a:pt x="224" y="48"/>
                      </a:cubicBezTo>
                      <a:cubicBezTo>
                        <a:pt x="224" y="48"/>
                        <a:pt x="224" y="48"/>
                        <a:pt x="224" y="48"/>
                      </a:cubicBezTo>
                      <a:cubicBezTo>
                        <a:pt x="244" y="75"/>
                        <a:pt x="254" y="110"/>
                        <a:pt x="254" y="145"/>
                      </a:cubicBezTo>
                      <a:cubicBezTo>
                        <a:pt x="254" y="145"/>
                        <a:pt x="254" y="145"/>
                        <a:pt x="254" y="145"/>
                      </a:cubicBezTo>
                      <a:cubicBezTo>
                        <a:pt x="254" y="159"/>
                        <a:pt x="243" y="170"/>
                        <a:pt x="229" y="170"/>
                      </a:cubicBezTo>
                      <a:cubicBezTo>
                        <a:pt x="229" y="170"/>
                        <a:pt x="229" y="170"/>
                        <a:pt x="229" y="170"/>
                      </a:cubicBezTo>
                      <a:cubicBezTo>
                        <a:pt x="215" y="170"/>
                        <a:pt x="204" y="159"/>
                        <a:pt x="204" y="145"/>
                      </a:cubicBezTo>
                      <a:cubicBezTo>
                        <a:pt x="204" y="145"/>
                        <a:pt x="204" y="145"/>
                        <a:pt x="204" y="145"/>
                      </a:cubicBezTo>
                      <a:cubicBezTo>
                        <a:pt x="204" y="120"/>
                        <a:pt x="196" y="94"/>
                        <a:pt x="184" y="77"/>
                      </a:cubicBezTo>
                      <a:cubicBezTo>
                        <a:pt x="184" y="77"/>
                        <a:pt x="184" y="77"/>
                        <a:pt x="184" y="77"/>
                      </a:cubicBezTo>
                      <a:cubicBezTo>
                        <a:pt x="171" y="59"/>
                        <a:pt x="155" y="50"/>
                        <a:pt x="134" y="50"/>
                      </a:cubicBezTo>
                      <a:cubicBezTo>
                        <a:pt x="134" y="50"/>
                        <a:pt x="134" y="50"/>
                        <a:pt x="134" y="50"/>
                      </a:cubicBezTo>
                      <a:cubicBezTo>
                        <a:pt x="86" y="52"/>
                        <a:pt x="53" y="75"/>
                        <a:pt x="51" y="145"/>
                      </a:cubicBezTo>
                      <a:cubicBezTo>
                        <a:pt x="51" y="145"/>
                        <a:pt x="51" y="145"/>
                        <a:pt x="51" y="145"/>
                      </a:cubicBezTo>
                      <a:cubicBezTo>
                        <a:pt x="51" y="180"/>
                        <a:pt x="51" y="478"/>
                        <a:pt x="51" y="768"/>
                      </a:cubicBezTo>
                      <a:cubicBezTo>
                        <a:pt x="51" y="768"/>
                        <a:pt x="51" y="768"/>
                        <a:pt x="51" y="768"/>
                      </a:cubicBezTo>
                      <a:cubicBezTo>
                        <a:pt x="51" y="1058"/>
                        <a:pt x="51" y="1340"/>
                        <a:pt x="51" y="1340"/>
                      </a:cubicBezTo>
                      <a:cubicBezTo>
                        <a:pt x="51" y="1340"/>
                        <a:pt x="51" y="1340"/>
                        <a:pt x="51" y="1340"/>
                      </a:cubicBezTo>
                      <a:cubicBezTo>
                        <a:pt x="51" y="1340"/>
                        <a:pt x="51" y="1340"/>
                        <a:pt x="51" y="1340"/>
                      </a:cubicBezTo>
                      <a:cubicBezTo>
                        <a:pt x="51" y="1354"/>
                        <a:pt x="39" y="1365"/>
                        <a:pt x="26" y="1365"/>
                      </a:cubicBezTo>
                      <a:cubicBezTo>
                        <a:pt x="26" y="1365"/>
                        <a:pt x="26" y="1365"/>
                        <a:pt x="26" y="1365"/>
                      </a:cubicBezTo>
                      <a:cubicBezTo>
                        <a:pt x="12" y="1365"/>
                        <a:pt x="1" y="1354"/>
                        <a:pt x="1" y="1340"/>
                      </a:cubicBezTo>
                      <a:close/>
                    </a:path>
                  </a:pathLst>
                </a:custGeom>
                <a:solidFill>
                  <a:srgbClr val="8C7A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Freeform 228">
                  <a:extLst>
                    <a:ext uri="{FF2B5EF4-FFF2-40B4-BE49-F238E27FC236}">
                      <a16:creationId xmlns:a16="http://schemas.microsoft.com/office/drawing/2014/main" id="{BF23E651-8C99-4029-84E6-A8FED72C0CD4}"/>
                    </a:ext>
                  </a:extLst>
                </p:cNvPr>
                <p:cNvSpPr>
                  <a:spLocks noChangeAspect="1"/>
                </p:cNvSpPr>
                <p:nvPr/>
              </p:nvSpPr>
              <p:spPr bwMode="gray">
                <a:xfrm>
                  <a:off x="4235" y="4626"/>
                  <a:ext cx="352" cy="1080"/>
                </a:xfrm>
                <a:custGeom>
                  <a:avLst/>
                  <a:gdLst>
                    <a:gd name="T0" fmla="*/ 10 w 149"/>
                    <a:gd name="T1" fmla="*/ 269 h 457"/>
                    <a:gd name="T2" fmla="*/ 14 w 149"/>
                    <a:gd name="T3" fmla="*/ 361 h 457"/>
                    <a:gd name="T4" fmla="*/ 90 w 149"/>
                    <a:gd name="T5" fmla="*/ 457 h 457"/>
                    <a:gd name="T6" fmla="*/ 149 w 149"/>
                    <a:gd name="T7" fmla="*/ 361 h 457"/>
                    <a:gd name="T8" fmla="*/ 147 w 149"/>
                    <a:gd name="T9" fmla="*/ 314 h 457"/>
                    <a:gd name="T10" fmla="*/ 133 w 149"/>
                    <a:gd name="T11" fmla="*/ 0 h 457"/>
                    <a:gd name="T12" fmla="*/ 0 w 149"/>
                    <a:gd name="T13" fmla="*/ 17 h 457"/>
                    <a:gd name="T14" fmla="*/ 10 w 149"/>
                    <a:gd name="T15" fmla="*/ 269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457">
                      <a:moveTo>
                        <a:pt x="10" y="269"/>
                      </a:moveTo>
                      <a:cubicBezTo>
                        <a:pt x="13" y="319"/>
                        <a:pt x="14" y="352"/>
                        <a:pt x="14" y="361"/>
                      </a:cubicBezTo>
                      <a:cubicBezTo>
                        <a:pt x="14" y="417"/>
                        <a:pt x="46" y="457"/>
                        <a:pt x="90" y="457"/>
                      </a:cubicBezTo>
                      <a:cubicBezTo>
                        <a:pt x="107" y="457"/>
                        <a:pt x="149" y="457"/>
                        <a:pt x="149" y="361"/>
                      </a:cubicBezTo>
                      <a:cubicBezTo>
                        <a:pt x="149" y="357"/>
                        <a:pt x="148" y="340"/>
                        <a:pt x="147" y="314"/>
                      </a:cubicBezTo>
                      <a:cubicBezTo>
                        <a:pt x="143" y="248"/>
                        <a:pt x="137" y="132"/>
                        <a:pt x="133" y="0"/>
                      </a:cubicBezTo>
                      <a:cubicBezTo>
                        <a:pt x="88" y="7"/>
                        <a:pt x="39" y="14"/>
                        <a:pt x="0" y="17"/>
                      </a:cubicBezTo>
                      <a:cubicBezTo>
                        <a:pt x="3" y="109"/>
                        <a:pt x="7" y="204"/>
                        <a:pt x="10" y="269"/>
                      </a:cubicBezTo>
                      <a:close/>
                    </a:path>
                  </a:pathLst>
                </a:cu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5" name="Freeform 229">
                  <a:extLst>
                    <a:ext uri="{FF2B5EF4-FFF2-40B4-BE49-F238E27FC236}">
                      <a16:creationId xmlns:a16="http://schemas.microsoft.com/office/drawing/2014/main" id="{56207F65-1F3E-4A12-8AF6-07C24DA5278F}"/>
                    </a:ext>
                  </a:extLst>
                </p:cNvPr>
                <p:cNvSpPr>
                  <a:spLocks noChangeAspect="1"/>
                </p:cNvSpPr>
                <p:nvPr/>
              </p:nvSpPr>
              <p:spPr bwMode="gray">
                <a:xfrm>
                  <a:off x="3659" y="4626"/>
                  <a:ext cx="352" cy="1080"/>
                </a:xfrm>
                <a:custGeom>
                  <a:avLst/>
                  <a:gdLst>
                    <a:gd name="T0" fmla="*/ 2 w 149"/>
                    <a:gd name="T1" fmla="*/ 314 h 457"/>
                    <a:gd name="T2" fmla="*/ 0 w 149"/>
                    <a:gd name="T3" fmla="*/ 361 h 457"/>
                    <a:gd name="T4" fmla="*/ 59 w 149"/>
                    <a:gd name="T5" fmla="*/ 457 h 457"/>
                    <a:gd name="T6" fmla="*/ 134 w 149"/>
                    <a:gd name="T7" fmla="*/ 361 h 457"/>
                    <a:gd name="T8" fmla="*/ 138 w 149"/>
                    <a:gd name="T9" fmla="*/ 274 h 457"/>
                    <a:gd name="T10" fmla="*/ 149 w 149"/>
                    <a:gd name="T11" fmla="*/ 18 h 457"/>
                    <a:gd name="T12" fmla="*/ 15 w 149"/>
                    <a:gd name="T13" fmla="*/ 0 h 457"/>
                    <a:gd name="T14" fmla="*/ 2 w 149"/>
                    <a:gd name="T15" fmla="*/ 314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457">
                      <a:moveTo>
                        <a:pt x="2" y="314"/>
                      </a:moveTo>
                      <a:cubicBezTo>
                        <a:pt x="1" y="340"/>
                        <a:pt x="0" y="357"/>
                        <a:pt x="0" y="361"/>
                      </a:cubicBezTo>
                      <a:cubicBezTo>
                        <a:pt x="0" y="457"/>
                        <a:pt x="41" y="457"/>
                        <a:pt x="59" y="457"/>
                      </a:cubicBezTo>
                      <a:cubicBezTo>
                        <a:pt x="95" y="457"/>
                        <a:pt x="134" y="418"/>
                        <a:pt x="134" y="361"/>
                      </a:cubicBezTo>
                      <a:cubicBezTo>
                        <a:pt x="134" y="352"/>
                        <a:pt x="136" y="321"/>
                        <a:pt x="138" y="274"/>
                      </a:cubicBezTo>
                      <a:cubicBezTo>
                        <a:pt x="141" y="208"/>
                        <a:pt x="146" y="112"/>
                        <a:pt x="149" y="18"/>
                      </a:cubicBezTo>
                      <a:cubicBezTo>
                        <a:pt x="109" y="15"/>
                        <a:pt x="61" y="9"/>
                        <a:pt x="15" y="0"/>
                      </a:cubicBezTo>
                      <a:cubicBezTo>
                        <a:pt x="12" y="132"/>
                        <a:pt x="6" y="248"/>
                        <a:pt x="2" y="314"/>
                      </a:cubicBezTo>
                      <a:close/>
                    </a:path>
                  </a:pathLst>
                </a:cu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Freeform 230">
                  <a:extLst>
                    <a:ext uri="{FF2B5EF4-FFF2-40B4-BE49-F238E27FC236}">
                      <a16:creationId xmlns:a16="http://schemas.microsoft.com/office/drawing/2014/main" id="{AF22AA97-82D2-4ADD-BFFB-F81CB25A3BD7}"/>
                    </a:ext>
                  </a:extLst>
                </p:cNvPr>
                <p:cNvSpPr>
                  <a:spLocks noChangeAspect="1"/>
                </p:cNvSpPr>
                <p:nvPr/>
              </p:nvSpPr>
              <p:spPr bwMode="gray">
                <a:xfrm>
                  <a:off x="2848" y="-391"/>
                  <a:ext cx="2349" cy="3132"/>
                </a:xfrm>
                <a:custGeom>
                  <a:avLst/>
                  <a:gdLst>
                    <a:gd name="T0" fmla="*/ 913 w 994"/>
                    <a:gd name="T1" fmla="*/ 1326 h 1326"/>
                    <a:gd name="T2" fmla="*/ 825 w 994"/>
                    <a:gd name="T3" fmla="*/ 1240 h 1326"/>
                    <a:gd name="T4" fmla="*/ 825 w 994"/>
                    <a:gd name="T5" fmla="*/ 292 h 1326"/>
                    <a:gd name="T6" fmla="*/ 803 w 994"/>
                    <a:gd name="T7" fmla="*/ 292 h 1326"/>
                    <a:gd name="T8" fmla="*/ 803 w 994"/>
                    <a:gd name="T9" fmla="*/ 1078 h 1326"/>
                    <a:gd name="T10" fmla="*/ 803 w 994"/>
                    <a:gd name="T11" fmla="*/ 1099 h 1326"/>
                    <a:gd name="T12" fmla="*/ 799 w 994"/>
                    <a:gd name="T13" fmla="*/ 1104 h 1326"/>
                    <a:gd name="T14" fmla="*/ 633 w 994"/>
                    <a:gd name="T15" fmla="*/ 1155 h 1326"/>
                    <a:gd name="T16" fmla="*/ 444 w 994"/>
                    <a:gd name="T17" fmla="*/ 1155 h 1326"/>
                    <a:gd name="T18" fmla="*/ 258 w 994"/>
                    <a:gd name="T19" fmla="*/ 1105 h 1326"/>
                    <a:gd name="T20" fmla="*/ 255 w 994"/>
                    <a:gd name="T21" fmla="*/ 1100 h 1326"/>
                    <a:gd name="T22" fmla="*/ 255 w 994"/>
                    <a:gd name="T23" fmla="*/ 1078 h 1326"/>
                    <a:gd name="T24" fmla="*/ 254 w 994"/>
                    <a:gd name="T25" fmla="*/ 292 h 1326"/>
                    <a:gd name="T26" fmla="*/ 254 w 994"/>
                    <a:gd name="T27" fmla="*/ 292 h 1326"/>
                    <a:gd name="T28" fmla="*/ 171 w 994"/>
                    <a:gd name="T29" fmla="*/ 1226 h 1326"/>
                    <a:gd name="T30" fmla="*/ 79 w 994"/>
                    <a:gd name="T31" fmla="*/ 1305 h 1326"/>
                    <a:gd name="T32" fmla="*/ 3 w 994"/>
                    <a:gd name="T33" fmla="*/ 1211 h 1326"/>
                    <a:gd name="T34" fmla="*/ 85 w 994"/>
                    <a:gd name="T35" fmla="*/ 303 h 1326"/>
                    <a:gd name="T36" fmla="*/ 369 w 994"/>
                    <a:gd name="T37" fmla="*/ 0 h 1326"/>
                    <a:gd name="T38" fmla="*/ 725 w 994"/>
                    <a:gd name="T39" fmla="*/ 0 h 1326"/>
                    <a:gd name="T40" fmla="*/ 994 w 994"/>
                    <a:gd name="T41" fmla="*/ 303 h 1326"/>
                    <a:gd name="T42" fmla="*/ 994 w 994"/>
                    <a:gd name="T43" fmla="*/ 1240 h 1326"/>
                    <a:gd name="T44" fmla="*/ 913 w 994"/>
                    <a:gd name="T45" fmla="*/ 1326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4" h="1326">
                      <a:moveTo>
                        <a:pt x="913" y="1326"/>
                      </a:moveTo>
                      <a:cubicBezTo>
                        <a:pt x="860" y="1326"/>
                        <a:pt x="825" y="1281"/>
                        <a:pt x="825" y="1240"/>
                      </a:cubicBezTo>
                      <a:cubicBezTo>
                        <a:pt x="825" y="292"/>
                        <a:pt x="825" y="292"/>
                        <a:pt x="825" y="292"/>
                      </a:cubicBezTo>
                      <a:cubicBezTo>
                        <a:pt x="803" y="292"/>
                        <a:pt x="803" y="292"/>
                        <a:pt x="803" y="292"/>
                      </a:cubicBezTo>
                      <a:cubicBezTo>
                        <a:pt x="803" y="294"/>
                        <a:pt x="801" y="625"/>
                        <a:pt x="803" y="1078"/>
                      </a:cubicBezTo>
                      <a:cubicBezTo>
                        <a:pt x="803" y="1099"/>
                        <a:pt x="803" y="1099"/>
                        <a:pt x="803" y="1099"/>
                      </a:cubicBezTo>
                      <a:cubicBezTo>
                        <a:pt x="799" y="1104"/>
                        <a:pt x="799" y="1104"/>
                        <a:pt x="799" y="1104"/>
                      </a:cubicBezTo>
                      <a:cubicBezTo>
                        <a:pt x="769" y="1151"/>
                        <a:pt x="701" y="1155"/>
                        <a:pt x="633" y="1155"/>
                      </a:cubicBezTo>
                      <a:cubicBezTo>
                        <a:pt x="619" y="1155"/>
                        <a:pt x="458" y="1155"/>
                        <a:pt x="444" y="1155"/>
                      </a:cubicBezTo>
                      <a:cubicBezTo>
                        <a:pt x="378" y="1155"/>
                        <a:pt x="289" y="1151"/>
                        <a:pt x="258" y="1105"/>
                      </a:cubicBezTo>
                      <a:cubicBezTo>
                        <a:pt x="255" y="1100"/>
                        <a:pt x="255" y="1100"/>
                        <a:pt x="255" y="1100"/>
                      </a:cubicBezTo>
                      <a:cubicBezTo>
                        <a:pt x="255" y="1078"/>
                        <a:pt x="255" y="1078"/>
                        <a:pt x="255" y="1078"/>
                      </a:cubicBezTo>
                      <a:cubicBezTo>
                        <a:pt x="257" y="635"/>
                        <a:pt x="254" y="295"/>
                        <a:pt x="254" y="292"/>
                      </a:cubicBezTo>
                      <a:cubicBezTo>
                        <a:pt x="254" y="292"/>
                        <a:pt x="254" y="292"/>
                        <a:pt x="254" y="292"/>
                      </a:cubicBezTo>
                      <a:cubicBezTo>
                        <a:pt x="171" y="1226"/>
                        <a:pt x="171" y="1226"/>
                        <a:pt x="171" y="1226"/>
                      </a:cubicBezTo>
                      <a:cubicBezTo>
                        <a:pt x="168" y="1261"/>
                        <a:pt x="131" y="1309"/>
                        <a:pt x="79" y="1305"/>
                      </a:cubicBezTo>
                      <a:cubicBezTo>
                        <a:pt x="27" y="1300"/>
                        <a:pt x="0" y="1247"/>
                        <a:pt x="3" y="1211"/>
                      </a:cubicBezTo>
                      <a:cubicBezTo>
                        <a:pt x="85" y="303"/>
                        <a:pt x="85" y="303"/>
                        <a:pt x="85" y="303"/>
                      </a:cubicBezTo>
                      <a:cubicBezTo>
                        <a:pt x="103" y="113"/>
                        <a:pt x="228" y="0"/>
                        <a:pt x="369" y="0"/>
                      </a:cubicBezTo>
                      <a:cubicBezTo>
                        <a:pt x="725" y="0"/>
                        <a:pt x="725" y="0"/>
                        <a:pt x="725" y="0"/>
                      </a:cubicBezTo>
                      <a:cubicBezTo>
                        <a:pt x="852" y="0"/>
                        <a:pt x="994" y="133"/>
                        <a:pt x="994" y="303"/>
                      </a:cubicBezTo>
                      <a:cubicBezTo>
                        <a:pt x="994" y="1240"/>
                        <a:pt x="994" y="1240"/>
                        <a:pt x="994" y="1240"/>
                      </a:cubicBezTo>
                      <a:cubicBezTo>
                        <a:pt x="994" y="1282"/>
                        <a:pt x="966" y="1326"/>
                        <a:pt x="913" y="1326"/>
                      </a:cubicBezTo>
                      <a:close/>
                    </a:path>
                  </a:pathLst>
                </a:custGeom>
                <a:solidFill>
                  <a:srgbClr val="8C7A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7" name="Freeform 231">
                  <a:extLst>
                    <a:ext uri="{FF2B5EF4-FFF2-40B4-BE49-F238E27FC236}">
                      <a16:creationId xmlns:a16="http://schemas.microsoft.com/office/drawing/2014/main" id="{24153701-F347-4F32-96CF-216EBCB55FF5}"/>
                    </a:ext>
                  </a:extLst>
                </p:cNvPr>
                <p:cNvSpPr>
                  <a:spLocks noChangeAspect="1"/>
                </p:cNvSpPr>
                <p:nvPr/>
              </p:nvSpPr>
              <p:spPr bwMode="gray">
                <a:xfrm>
                  <a:off x="2898" y="2285"/>
                  <a:ext cx="326" cy="366"/>
                </a:xfrm>
                <a:custGeom>
                  <a:avLst/>
                  <a:gdLst>
                    <a:gd name="T0" fmla="*/ 60 w 138"/>
                    <a:gd name="T1" fmla="*/ 152 h 155"/>
                    <a:gd name="T2" fmla="*/ 2 w 138"/>
                    <a:gd name="T3" fmla="*/ 80 h 155"/>
                    <a:gd name="T4" fmla="*/ 9 w 138"/>
                    <a:gd name="T5" fmla="*/ 0 h 155"/>
                    <a:gd name="T6" fmla="*/ 138 w 138"/>
                    <a:gd name="T7" fmla="*/ 11 h 155"/>
                    <a:gd name="T8" fmla="*/ 131 w 138"/>
                    <a:gd name="T9" fmla="*/ 91 h 155"/>
                    <a:gd name="T10" fmla="*/ 60 w 138"/>
                    <a:gd name="T11" fmla="*/ 152 h 155"/>
                  </a:gdLst>
                  <a:ahLst/>
                  <a:cxnLst>
                    <a:cxn ang="0">
                      <a:pos x="T0" y="T1"/>
                    </a:cxn>
                    <a:cxn ang="0">
                      <a:pos x="T2" y="T3"/>
                    </a:cxn>
                    <a:cxn ang="0">
                      <a:pos x="T4" y="T5"/>
                    </a:cxn>
                    <a:cxn ang="0">
                      <a:pos x="T6" y="T7"/>
                    </a:cxn>
                    <a:cxn ang="0">
                      <a:pos x="T8" y="T9"/>
                    </a:cxn>
                    <a:cxn ang="0">
                      <a:pos x="T10" y="T11"/>
                    </a:cxn>
                  </a:cxnLst>
                  <a:rect l="0" t="0" r="r" b="b"/>
                  <a:pathLst>
                    <a:path w="138" h="155">
                      <a:moveTo>
                        <a:pt x="60" y="152"/>
                      </a:moveTo>
                      <a:cubicBezTo>
                        <a:pt x="18" y="148"/>
                        <a:pt x="0" y="103"/>
                        <a:pt x="2" y="80"/>
                      </a:cubicBezTo>
                      <a:cubicBezTo>
                        <a:pt x="9" y="0"/>
                        <a:pt x="9" y="0"/>
                        <a:pt x="9" y="0"/>
                      </a:cubicBezTo>
                      <a:cubicBezTo>
                        <a:pt x="138" y="11"/>
                        <a:pt x="138" y="11"/>
                        <a:pt x="138" y="11"/>
                      </a:cubicBezTo>
                      <a:cubicBezTo>
                        <a:pt x="131" y="91"/>
                        <a:pt x="131" y="91"/>
                        <a:pt x="131" y="91"/>
                      </a:cubicBezTo>
                      <a:cubicBezTo>
                        <a:pt x="129" y="114"/>
                        <a:pt x="102" y="155"/>
                        <a:pt x="60" y="152"/>
                      </a:cubicBezTo>
                      <a:close/>
                    </a:path>
                  </a:pathLst>
                </a:cu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Freeform 232">
                  <a:extLst>
                    <a:ext uri="{FF2B5EF4-FFF2-40B4-BE49-F238E27FC236}">
                      <a16:creationId xmlns:a16="http://schemas.microsoft.com/office/drawing/2014/main" id="{B96701CA-DB3A-46A7-9F9C-64B52907473F}"/>
                    </a:ext>
                  </a:extLst>
                </p:cNvPr>
                <p:cNvSpPr>
                  <a:spLocks noChangeAspect="1"/>
                </p:cNvSpPr>
                <p:nvPr/>
              </p:nvSpPr>
              <p:spPr bwMode="gray">
                <a:xfrm>
                  <a:off x="4845" y="2347"/>
                  <a:ext cx="304" cy="347"/>
                </a:xfrm>
                <a:custGeom>
                  <a:avLst/>
                  <a:gdLst>
                    <a:gd name="T0" fmla="*/ 68 w 129"/>
                    <a:gd name="T1" fmla="*/ 147 h 147"/>
                    <a:gd name="T2" fmla="*/ 0 w 129"/>
                    <a:gd name="T3" fmla="*/ 81 h 147"/>
                    <a:gd name="T4" fmla="*/ 0 w 129"/>
                    <a:gd name="T5" fmla="*/ 0 h 147"/>
                    <a:gd name="T6" fmla="*/ 129 w 129"/>
                    <a:gd name="T7" fmla="*/ 0 h 147"/>
                    <a:gd name="T8" fmla="*/ 129 w 129"/>
                    <a:gd name="T9" fmla="*/ 81 h 147"/>
                    <a:gd name="T10" fmla="*/ 68 w 129"/>
                    <a:gd name="T11" fmla="*/ 147 h 147"/>
                  </a:gdLst>
                  <a:ahLst/>
                  <a:cxnLst>
                    <a:cxn ang="0">
                      <a:pos x="T0" y="T1"/>
                    </a:cxn>
                    <a:cxn ang="0">
                      <a:pos x="T2" y="T3"/>
                    </a:cxn>
                    <a:cxn ang="0">
                      <a:pos x="T4" y="T5"/>
                    </a:cxn>
                    <a:cxn ang="0">
                      <a:pos x="T6" y="T7"/>
                    </a:cxn>
                    <a:cxn ang="0">
                      <a:pos x="T8" y="T9"/>
                    </a:cxn>
                    <a:cxn ang="0">
                      <a:pos x="T10" y="T11"/>
                    </a:cxn>
                  </a:cxnLst>
                  <a:rect l="0" t="0" r="r" b="b"/>
                  <a:pathLst>
                    <a:path w="129" h="147">
                      <a:moveTo>
                        <a:pt x="68" y="147"/>
                      </a:moveTo>
                      <a:cubicBezTo>
                        <a:pt x="27" y="147"/>
                        <a:pt x="0" y="113"/>
                        <a:pt x="0" y="81"/>
                      </a:cubicBezTo>
                      <a:cubicBezTo>
                        <a:pt x="0" y="0"/>
                        <a:pt x="0" y="0"/>
                        <a:pt x="0" y="0"/>
                      </a:cubicBezTo>
                      <a:cubicBezTo>
                        <a:pt x="129" y="0"/>
                        <a:pt x="129" y="0"/>
                        <a:pt x="129" y="0"/>
                      </a:cubicBezTo>
                      <a:cubicBezTo>
                        <a:pt x="129" y="81"/>
                        <a:pt x="129" y="81"/>
                        <a:pt x="129" y="81"/>
                      </a:cubicBezTo>
                      <a:cubicBezTo>
                        <a:pt x="129" y="113"/>
                        <a:pt x="108" y="147"/>
                        <a:pt x="68" y="147"/>
                      </a:cubicBezTo>
                      <a:close/>
                    </a:path>
                  </a:pathLst>
                </a:cu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9" name="Oval 233">
                  <a:extLst>
                    <a:ext uri="{FF2B5EF4-FFF2-40B4-BE49-F238E27FC236}">
                      <a16:creationId xmlns:a16="http://schemas.microsoft.com/office/drawing/2014/main" id="{98C2A3EF-4CD3-4AC1-BCDF-B7F0CC84263D}"/>
                    </a:ext>
                  </a:extLst>
                </p:cNvPr>
                <p:cNvSpPr>
                  <a:spLocks noChangeAspect="1" noChangeArrowheads="1"/>
                </p:cNvSpPr>
                <p:nvPr/>
              </p:nvSpPr>
              <p:spPr bwMode="gray">
                <a:xfrm>
                  <a:off x="4084" y="303"/>
                  <a:ext cx="106" cy="107"/>
                </a:xfrm>
                <a:prstGeom prst="ellipse">
                  <a:avLst/>
                </a:pr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Oval 234">
                  <a:extLst>
                    <a:ext uri="{FF2B5EF4-FFF2-40B4-BE49-F238E27FC236}">
                      <a16:creationId xmlns:a16="http://schemas.microsoft.com/office/drawing/2014/main" id="{96D22A06-F96B-4EE2-A697-0D683CC7904B}"/>
                    </a:ext>
                  </a:extLst>
                </p:cNvPr>
                <p:cNvSpPr>
                  <a:spLocks noChangeAspect="1" noChangeArrowheads="1"/>
                </p:cNvSpPr>
                <p:nvPr/>
              </p:nvSpPr>
              <p:spPr bwMode="gray">
                <a:xfrm>
                  <a:off x="4084" y="795"/>
                  <a:ext cx="106" cy="104"/>
                </a:xfrm>
                <a:prstGeom prst="ellipse">
                  <a:avLst/>
                </a:pr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 name="Oval 235">
                  <a:extLst>
                    <a:ext uri="{FF2B5EF4-FFF2-40B4-BE49-F238E27FC236}">
                      <a16:creationId xmlns:a16="http://schemas.microsoft.com/office/drawing/2014/main" id="{C5738347-4B53-465D-AD8C-787D2D9FC210}"/>
                    </a:ext>
                  </a:extLst>
                </p:cNvPr>
                <p:cNvSpPr>
                  <a:spLocks noChangeAspect="1" noChangeArrowheads="1"/>
                </p:cNvSpPr>
                <p:nvPr/>
              </p:nvSpPr>
              <p:spPr bwMode="gray">
                <a:xfrm>
                  <a:off x="4084" y="1284"/>
                  <a:ext cx="106" cy="106"/>
                </a:xfrm>
                <a:prstGeom prst="ellipse">
                  <a:avLst/>
                </a:pr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Oval 236">
                  <a:extLst>
                    <a:ext uri="{FF2B5EF4-FFF2-40B4-BE49-F238E27FC236}">
                      <a16:creationId xmlns:a16="http://schemas.microsoft.com/office/drawing/2014/main" id="{5BB247E7-6A9A-40B7-9C24-8A26ADBFBD8F}"/>
                    </a:ext>
                  </a:extLst>
                </p:cNvPr>
                <p:cNvSpPr>
                  <a:spLocks noChangeAspect="1" noChangeArrowheads="1"/>
                </p:cNvSpPr>
                <p:nvPr/>
              </p:nvSpPr>
              <p:spPr bwMode="gray">
                <a:xfrm>
                  <a:off x="4084" y="1773"/>
                  <a:ext cx="106" cy="106"/>
                </a:xfrm>
                <a:prstGeom prst="ellipse">
                  <a:avLst/>
                </a:pr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3" name="Freeform 237">
                  <a:extLst>
                    <a:ext uri="{FF2B5EF4-FFF2-40B4-BE49-F238E27FC236}">
                      <a16:creationId xmlns:a16="http://schemas.microsoft.com/office/drawing/2014/main" id="{65C67DF6-0BAF-4B18-8DE6-B4585FC15963}"/>
                    </a:ext>
                  </a:extLst>
                </p:cNvPr>
                <p:cNvSpPr>
                  <a:spLocks noChangeAspect="1"/>
                </p:cNvSpPr>
                <p:nvPr/>
              </p:nvSpPr>
              <p:spPr bwMode="gray">
                <a:xfrm>
                  <a:off x="3812" y="-391"/>
                  <a:ext cx="652" cy="385"/>
                </a:xfrm>
                <a:custGeom>
                  <a:avLst/>
                  <a:gdLst>
                    <a:gd name="T0" fmla="*/ 138 w 276"/>
                    <a:gd name="T1" fmla="*/ 163 h 163"/>
                    <a:gd name="T2" fmla="*/ 276 w 276"/>
                    <a:gd name="T3" fmla="*/ 0 h 163"/>
                    <a:gd name="T4" fmla="*/ 0 w 276"/>
                    <a:gd name="T5" fmla="*/ 0 h 163"/>
                    <a:gd name="T6" fmla="*/ 138 w 276"/>
                    <a:gd name="T7" fmla="*/ 163 h 163"/>
                  </a:gdLst>
                  <a:ahLst/>
                  <a:cxnLst>
                    <a:cxn ang="0">
                      <a:pos x="T0" y="T1"/>
                    </a:cxn>
                    <a:cxn ang="0">
                      <a:pos x="T2" y="T3"/>
                    </a:cxn>
                    <a:cxn ang="0">
                      <a:pos x="T4" y="T5"/>
                    </a:cxn>
                    <a:cxn ang="0">
                      <a:pos x="T6" y="T7"/>
                    </a:cxn>
                  </a:cxnLst>
                  <a:rect l="0" t="0" r="r" b="b"/>
                  <a:pathLst>
                    <a:path w="276" h="163">
                      <a:moveTo>
                        <a:pt x="138" y="163"/>
                      </a:moveTo>
                      <a:cubicBezTo>
                        <a:pt x="205" y="163"/>
                        <a:pt x="260" y="94"/>
                        <a:pt x="276" y="0"/>
                      </a:cubicBezTo>
                      <a:cubicBezTo>
                        <a:pt x="189" y="0"/>
                        <a:pt x="88" y="0"/>
                        <a:pt x="0" y="0"/>
                      </a:cubicBezTo>
                      <a:cubicBezTo>
                        <a:pt x="15" y="94"/>
                        <a:pt x="71" y="163"/>
                        <a:pt x="138" y="163"/>
                      </a:cubicBezTo>
                      <a:close/>
                    </a:path>
                  </a:pathLst>
                </a:cu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7" name="Group 238">
                <a:extLst>
                  <a:ext uri="{FF2B5EF4-FFF2-40B4-BE49-F238E27FC236}">
                    <a16:creationId xmlns:a16="http://schemas.microsoft.com/office/drawing/2014/main" id="{FC13BA11-C3EA-41D4-870C-FAD82F692DD3}"/>
                  </a:ext>
                </a:extLst>
              </p:cNvPr>
              <p:cNvGrpSpPr>
                <a:grpSpLocks noChangeAspect="1"/>
              </p:cNvGrpSpPr>
              <p:nvPr/>
            </p:nvGrpSpPr>
            <p:grpSpPr bwMode="auto">
              <a:xfrm>
                <a:off x="3538" y="-1365"/>
                <a:ext cx="1160" cy="1198"/>
                <a:chOff x="3538" y="-1365"/>
                <a:chExt cx="1160" cy="1198"/>
              </a:xfrm>
            </p:grpSpPr>
            <p:sp>
              <p:nvSpPr>
                <p:cNvPr id="48" name="Freeform 239">
                  <a:extLst>
                    <a:ext uri="{FF2B5EF4-FFF2-40B4-BE49-F238E27FC236}">
                      <a16:creationId xmlns:a16="http://schemas.microsoft.com/office/drawing/2014/main" id="{451B2F01-7B9E-40BF-85F9-4B380105312E}"/>
                    </a:ext>
                  </a:extLst>
                </p:cNvPr>
                <p:cNvSpPr>
                  <a:spLocks noChangeAspect="1"/>
                </p:cNvSpPr>
                <p:nvPr/>
              </p:nvSpPr>
              <p:spPr bwMode="gray">
                <a:xfrm>
                  <a:off x="3538" y="-1365"/>
                  <a:ext cx="1160" cy="1198"/>
                </a:xfrm>
                <a:custGeom>
                  <a:avLst/>
                  <a:gdLst>
                    <a:gd name="T0" fmla="*/ 491 w 491"/>
                    <a:gd name="T1" fmla="*/ 202 h 507"/>
                    <a:gd name="T2" fmla="*/ 442 w 491"/>
                    <a:gd name="T3" fmla="*/ 131 h 507"/>
                    <a:gd name="T4" fmla="*/ 443 w 491"/>
                    <a:gd name="T5" fmla="*/ 129 h 507"/>
                    <a:gd name="T6" fmla="*/ 349 w 491"/>
                    <a:gd name="T7" fmla="*/ 47 h 507"/>
                    <a:gd name="T8" fmla="*/ 327 w 491"/>
                    <a:gd name="T9" fmla="*/ 50 h 507"/>
                    <a:gd name="T10" fmla="*/ 247 w 491"/>
                    <a:gd name="T11" fmla="*/ 0 h 507"/>
                    <a:gd name="T12" fmla="*/ 162 w 491"/>
                    <a:gd name="T13" fmla="*/ 65 h 507"/>
                    <a:gd name="T14" fmla="*/ 114 w 491"/>
                    <a:gd name="T15" fmla="*/ 46 h 507"/>
                    <a:gd name="T16" fmla="*/ 41 w 491"/>
                    <a:gd name="T17" fmla="*/ 120 h 507"/>
                    <a:gd name="T18" fmla="*/ 43 w 491"/>
                    <a:gd name="T19" fmla="*/ 136 h 507"/>
                    <a:gd name="T20" fmla="*/ 0 w 491"/>
                    <a:gd name="T21" fmla="*/ 200 h 507"/>
                    <a:gd name="T22" fmla="*/ 42 w 491"/>
                    <a:gd name="T23" fmla="*/ 263 h 507"/>
                    <a:gd name="T24" fmla="*/ 41 w 491"/>
                    <a:gd name="T25" fmla="*/ 266 h 507"/>
                    <a:gd name="T26" fmla="*/ 21 w 491"/>
                    <a:gd name="T27" fmla="*/ 314 h 507"/>
                    <a:gd name="T28" fmla="*/ 51 w 491"/>
                    <a:gd name="T29" fmla="*/ 369 h 507"/>
                    <a:gd name="T30" fmla="*/ 247 w 491"/>
                    <a:gd name="T31" fmla="*/ 507 h 507"/>
                    <a:gd name="T32" fmla="*/ 453 w 491"/>
                    <a:gd name="T33" fmla="*/ 334 h 507"/>
                    <a:gd name="T34" fmla="*/ 473 w 491"/>
                    <a:gd name="T35" fmla="*/ 285 h 507"/>
                    <a:gd name="T36" fmla="*/ 467 w 491"/>
                    <a:gd name="T37" fmla="*/ 257 h 507"/>
                    <a:gd name="T38" fmla="*/ 491 w 491"/>
                    <a:gd name="T39" fmla="*/ 20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1" h="507">
                      <a:moveTo>
                        <a:pt x="491" y="202"/>
                      </a:moveTo>
                      <a:cubicBezTo>
                        <a:pt x="491" y="169"/>
                        <a:pt x="471" y="142"/>
                        <a:pt x="442" y="131"/>
                      </a:cubicBezTo>
                      <a:cubicBezTo>
                        <a:pt x="442" y="130"/>
                        <a:pt x="443" y="129"/>
                        <a:pt x="443" y="129"/>
                      </a:cubicBezTo>
                      <a:cubicBezTo>
                        <a:pt x="443" y="84"/>
                        <a:pt x="401" y="47"/>
                        <a:pt x="349" y="47"/>
                      </a:cubicBezTo>
                      <a:cubicBezTo>
                        <a:pt x="342" y="47"/>
                        <a:pt x="334" y="48"/>
                        <a:pt x="327" y="50"/>
                      </a:cubicBezTo>
                      <a:cubicBezTo>
                        <a:pt x="312" y="21"/>
                        <a:pt x="282" y="0"/>
                        <a:pt x="247" y="0"/>
                      </a:cubicBezTo>
                      <a:cubicBezTo>
                        <a:pt x="207" y="0"/>
                        <a:pt x="173" y="28"/>
                        <a:pt x="162" y="65"/>
                      </a:cubicBezTo>
                      <a:cubicBezTo>
                        <a:pt x="149" y="54"/>
                        <a:pt x="132" y="46"/>
                        <a:pt x="114" y="46"/>
                      </a:cubicBezTo>
                      <a:cubicBezTo>
                        <a:pt x="73" y="46"/>
                        <a:pt x="41" y="79"/>
                        <a:pt x="41" y="120"/>
                      </a:cubicBezTo>
                      <a:cubicBezTo>
                        <a:pt x="41" y="125"/>
                        <a:pt x="41" y="131"/>
                        <a:pt x="43" y="136"/>
                      </a:cubicBezTo>
                      <a:cubicBezTo>
                        <a:pt x="17" y="146"/>
                        <a:pt x="0" y="171"/>
                        <a:pt x="0" y="200"/>
                      </a:cubicBezTo>
                      <a:cubicBezTo>
                        <a:pt x="0" y="228"/>
                        <a:pt x="17" y="253"/>
                        <a:pt x="42" y="263"/>
                      </a:cubicBezTo>
                      <a:cubicBezTo>
                        <a:pt x="42" y="264"/>
                        <a:pt x="41" y="265"/>
                        <a:pt x="41" y="266"/>
                      </a:cubicBezTo>
                      <a:cubicBezTo>
                        <a:pt x="29" y="278"/>
                        <a:pt x="21" y="295"/>
                        <a:pt x="21" y="314"/>
                      </a:cubicBezTo>
                      <a:cubicBezTo>
                        <a:pt x="21" y="337"/>
                        <a:pt x="33" y="357"/>
                        <a:pt x="51" y="369"/>
                      </a:cubicBezTo>
                      <a:cubicBezTo>
                        <a:pt x="80" y="450"/>
                        <a:pt x="157" y="507"/>
                        <a:pt x="247" y="507"/>
                      </a:cubicBezTo>
                      <a:cubicBezTo>
                        <a:pt x="351" y="507"/>
                        <a:pt x="436" y="432"/>
                        <a:pt x="453" y="334"/>
                      </a:cubicBezTo>
                      <a:cubicBezTo>
                        <a:pt x="466" y="321"/>
                        <a:pt x="473" y="304"/>
                        <a:pt x="473" y="285"/>
                      </a:cubicBezTo>
                      <a:cubicBezTo>
                        <a:pt x="473" y="275"/>
                        <a:pt x="471" y="266"/>
                        <a:pt x="467" y="257"/>
                      </a:cubicBezTo>
                      <a:cubicBezTo>
                        <a:pt x="482" y="243"/>
                        <a:pt x="491" y="224"/>
                        <a:pt x="491" y="202"/>
                      </a:cubicBezTo>
                      <a:close/>
                    </a:path>
                  </a:pathLst>
                </a:custGeom>
                <a:solidFill>
                  <a:srgbClr val="8C7A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 name="Freeform 240">
                  <a:extLst>
                    <a:ext uri="{FF2B5EF4-FFF2-40B4-BE49-F238E27FC236}">
                      <a16:creationId xmlns:a16="http://schemas.microsoft.com/office/drawing/2014/main" id="{AB8F3646-53F4-4841-A115-2DF9B0B2D9E6}"/>
                    </a:ext>
                  </a:extLst>
                </p:cNvPr>
                <p:cNvSpPr>
                  <a:spLocks noChangeAspect="1" noEditPoints="1"/>
                </p:cNvSpPr>
                <p:nvPr/>
              </p:nvSpPr>
              <p:spPr bwMode="gray">
                <a:xfrm>
                  <a:off x="3689" y="-991"/>
                  <a:ext cx="867" cy="765"/>
                </a:xfrm>
                <a:custGeom>
                  <a:avLst/>
                  <a:gdLst>
                    <a:gd name="T0" fmla="*/ 187 w 367"/>
                    <a:gd name="T1" fmla="*/ 0 h 324"/>
                    <a:gd name="T2" fmla="*/ 12 w 367"/>
                    <a:gd name="T3" fmla="*/ 76 h 324"/>
                    <a:gd name="T4" fmla="*/ 0 w 367"/>
                    <a:gd name="T5" fmla="*/ 141 h 324"/>
                    <a:gd name="T6" fmla="*/ 183 w 367"/>
                    <a:gd name="T7" fmla="*/ 324 h 324"/>
                    <a:gd name="T8" fmla="*/ 367 w 367"/>
                    <a:gd name="T9" fmla="*/ 141 h 324"/>
                    <a:gd name="T10" fmla="*/ 356 w 367"/>
                    <a:gd name="T11" fmla="*/ 78 h 324"/>
                    <a:gd name="T12" fmla="*/ 187 w 367"/>
                    <a:gd name="T13" fmla="*/ 0 h 324"/>
                    <a:gd name="T14" fmla="*/ 86 w 367"/>
                    <a:gd name="T15" fmla="*/ 208 h 324"/>
                    <a:gd name="T16" fmla="*/ 61 w 367"/>
                    <a:gd name="T17" fmla="*/ 183 h 324"/>
                    <a:gd name="T18" fmla="*/ 86 w 367"/>
                    <a:gd name="T19" fmla="*/ 159 h 324"/>
                    <a:gd name="T20" fmla="*/ 110 w 367"/>
                    <a:gd name="T21" fmla="*/ 183 h 324"/>
                    <a:gd name="T22" fmla="*/ 86 w 367"/>
                    <a:gd name="T23" fmla="*/ 208 h 324"/>
                    <a:gd name="T24" fmla="*/ 282 w 367"/>
                    <a:gd name="T25" fmla="*/ 208 h 324"/>
                    <a:gd name="T26" fmla="*/ 258 w 367"/>
                    <a:gd name="T27" fmla="*/ 183 h 324"/>
                    <a:gd name="T28" fmla="*/ 282 w 367"/>
                    <a:gd name="T29" fmla="*/ 159 h 324"/>
                    <a:gd name="T30" fmla="*/ 307 w 367"/>
                    <a:gd name="T31" fmla="*/ 183 h 324"/>
                    <a:gd name="T32" fmla="*/ 282 w 367"/>
                    <a:gd name="T33" fmla="*/ 20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324">
                      <a:moveTo>
                        <a:pt x="187" y="0"/>
                      </a:moveTo>
                      <a:cubicBezTo>
                        <a:pt x="105" y="0"/>
                        <a:pt x="43" y="46"/>
                        <a:pt x="12" y="76"/>
                      </a:cubicBezTo>
                      <a:cubicBezTo>
                        <a:pt x="4" y="96"/>
                        <a:pt x="0" y="118"/>
                        <a:pt x="0" y="141"/>
                      </a:cubicBezTo>
                      <a:cubicBezTo>
                        <a:pt x="0" y="242"/>
                        <a:pt x="82" y="324"/>
                        <a:pt x="183" y="324"/>
                      </a:cubicBezTo>
                      <a:cubicBezTo>
                        <a:pt x="285" y="324"/>
                        <a:pt x="367" y="242"/>
                        <a:pt x="367" y="141"/>
                      </a:cubicBezTo>
                      <a:cubicBezTo>
                        <a:pt x="367" y="119"/>
                        <a:pt x="363" y="98"/>
                        <a:pt x="356" y="78"/>
                      </a:cubicBezTo>
                      <a:cubicBezTo>
                        <a:pt x="326" y="47"/>
                        <a:pt x="267" y="0"/>
                        <a:pt x="187" y="0"/>
                      </a:cubicBezTo>
                      <a:close/>
                      <a:moveTo>
                        <a:pt x="86" y="208"/>
                      </a:moveTo>
                      <a:cubicBezTo>
                        <a:pt x="72" y="208"/>
                        <a:pt x="61" y="197"/>
                        <a:pt x="61" y="183"/>
                      </a:cubicBezTo>
                      <a:cubicBezTo>
                        <a:pt x="61" y="170"/>
                        <a:pt x="72" y="159"/>
                        <a:pt x="86" y="159"/>
                      </a:cubicBezTo>
                      <a:cubicBezTo>
                        <a:pt x="99" y="159"/>
                        <a:pt x="110" y="170"/>
                        <a:pt x="110" y="183"/>
                      </a:cubicBezTo>
                      <a:cubicBezTo>
                        <a:pt x="110" y="197"/>
                        <a:pt x="99" y="208"/>
                        <a:pt x="86" y="208"/>
                      </a:cubicBezTo>
                      <a:close/>
                      <a:moveTo>
                        <a:pt x="282" y="208"/>
                      </a:moveTo>
                      <a:cubicBezTo>
                        <a:pt x="269" y="208"/>
                        <a:pt x="258" y="197"/>
                        <a:pt x="258" y="183"/>
                      </a:cubicBezTo>
                      <a:cubicBezTo>
                        <a:pt x="258" y="170"/>
                        <a:pt x="269" y="159"/>
                        <a:pt x="282" y="159"/>
                      </a:cubicBezTo>
                      <a:cubicBezTo>
                        <a:pt x="296" y="159"/>
                        <a:pt x="307" y="170"/>
                        <a:pt x="307" y="183"/>
                      </a:cubicBezTo>
                      <a:cubicBezTo>
                        <a:pt x="307" y="197"/>
                        <a:pt x="296" y="208"/>
                        <a:pt x="282" y="208"/>
                      </a:cubicBezTo>
                      <a:close/>
                    </a:path>
                  </a:pathLst>
                </a:custGeom>
                <a:solidFill>
                  <a:srgbClr val="F5EF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Freeform 241">
                  <a:extLst>
                    <a:ext uri="{FF2B5EF4-FFF2-40B4-BE49-F238E27FC236}">
                      <a16:creationId xmlns:a16="http://schemas.microsoft.com/office/drawing/2014/main" id="{E547B8D8-53EB-4CEC-9FFF-96D51C5DB9F7}"/>
                    </a:ext>
                  </a:extLst>
                </p:cNvPr>
                <p:cNvSpPr>
                  <a:spLocks noChangeAspect="1"/>
                </p:cNvSpPr>
                <p:nvPr/>
              </p:nvSpPr>
              <p:spPr bwMode="gray">
                <a:xfrm>
                  <a:off x="3588" y="-1105"/>
                  <a:ext cx="482" cy="262"/>
                </a:xfrm>
                <a:custGeom>
                  <a:avLst/>
                  <a:gdLst>
                    <a:gd name="T0" fmla="*/ 27 w 204"/>
                    <a:gd name="T1" fmla="*/ 111 h 111"/>
                    <a:gd name="T2" fmla="*/ 38 w 204"/>
                    <a:gd name="T3" fmla="*/ 45 h 111"/>
                    <a:gd name="T4" fmla="*/ 204 w 204"/>
                    <a:gd name="T5" fmla="*/ 23 h 111"/>
                    <a:gd name="T6" fmla="*/ 27 w 204"/>
                    <a:gd name="T7" fmla="*/ 111 h 111"/>
                  </a:gdLst>
                  <a:ahLst/>
                  <a:cxnLst>
                    <a:cxn ang="0">
                      <a:pos x="T0" y="T1"/>
                    </a:cxn>
                    <a:cxn ang="0">
                      <a:pos x="T2" y="T3"/>
                    </a:cxn>
                    <a:cxn ang="0">
                      <a:pos x="T4" y="T5"/>
                    </a:cxn>
                    <a:cxn ang="0">
                      <a:pos x="T6" y="T7"/>
                    </a:cxn>
                  </a:cxnLst>
                  <a:rect l="0" t="0" r="r" b="b"/>
                  <a:pathLst>
                    <a:path w="204" h="111">
                      <a:moveTo>
                        <a:pt x="27" y="111"/>
                      </a:moveTo>
                      <a:cubicBezTo>
                        <a:pt x="0" y="91"/>
                        <a:pt x="18" y="63"/>
                        <a:pt x="38" y="45"/>
                      </a:cubicBezTo>
                      <a:cubicBezTo>
                        <a:pt x="71" y="14"/>
                        <a:pt x="159" y="0"/>
                        <a:pt x="204" y="23"/>
                      </a:cubicBezTo>
                      <a:cubicBezTo>
                        <a:pt x="119" y="40"/>
                        <a:pt x="59" y="56"/>
                        <a:pt x="27" y="111"/>
                      </a:cubicBezTo>
                      <a:close/>
                    </a:path>
                  </a:pathLst>
                </a:custGeom>
                <a:solidFill>
                  <a:srgbClr val="BAA8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Freeform 242">
                  <a:extLst>
                    <a:ext uri="{FF2B5EF4-FFF2-40B4-BE49-F238E27FC236}">
                      <a16:creationId xmlns:a16="http://schemas.microsoft.com/office/drawing/2014/main" id="{7C2DF535-4524-4991-8EA1-2D48AA5BB87A}"/>
                    </a:ext>
                  </a:extLst>
                </p:cNvPr>
                <p:cNvSpPr>
                  <a:spLocks noChangeAspect="1"/>
                </p:cNvSpPr>
                <p:nvPr/>
              </p:nvSpPr>
              <p:spPr bwMode="gray">
                <a:xfrm>
                  <a:off x="4065" y="-1313"/>
                  <a:ext cx="473" cy="286"/>
                </a:xfrm>
                <a:custGeom>
                  <a:avLst/>
                  <a:gdLst>
                    <a:gd name="T0" fmla="*/ 184 w 200"/>
                    <a:gd name="T1" fmla="*/ 121 h 121"/>
                    <a:gd name="T2" fmla="*/ 164 w 200"/>
                    <a:gd name="T3" fmla="*/ 68 h 121"/>
                    <a:gd name="T4" fmla="*/ 83 w 200"/>
                    <a:gd name="T5" fmla="*/ 60 h 121"/>
                    <a:gd name="T6" fmla="*/ 0 w 200"/>
                    <a:gd name="T7" fmla="*/ 14 h 121"/>
                    <a:gd name="T8" fmla="*/ 44 w 200"/>
                    <a:gd name="T9" fmla="*/ 108 h 121"/>
                    <a:gd name="T10" fmla="*/ 184 w 200"/>
                    <a:gd name="T11" fmla="*/ 121 h 121"/>
                  </a:gdLst>
                  <a:ahLst/>
                  <a:cxnLst>
                    <a:cxn ang="0">
                      <a:pos x="T0" y="T1"/>
                    </a:cxn>
                    <a:cxn ang="0">
                      <a:pos x="T2" y="T3"/>
                    </a:cxn>
                    <a:cxn ang="0">
                      <a:pos x="T4" y="T5"/>
                    </a:cxn>
                    <a:cxn ang="0">
                      <a:pos x="T6" y="T7"/>
                    </a:cxn>
                    <a:cxn ang="0">
                      <a:pos x="T8" y="T9"/>
                    </a:cxn>
                    <a:cxn ang="0">
                      <a:pos x="T10" y="T11"/>
                    </a:cxn>
                  </a:cxnLst>
                  <a:rect l="0" t="0" r="r" b="b"/>
                  <a:pathLst>
                    <a:path w="200" h="121">
                      <a:moveTo>
                        <a:pt x="184" y="121"/>
                      </a:moveTo>
                      <a:cubicBezTo>
                        <a:pt x="184" y="121"/>
                        <a:pt x="200" y="97"/>
                        <a:pt x="164" y="68"/>
                      </a:cubicBezTo>
                      <a:cubicBezTo>
                        <a:pt x="140" y="48"/>
                        <a:pt x="108" y="53"/>
                        <a:pt x="83" y="60"/>
                      </a:cubicBezTo>
                      <a:cubicBezTo>
                        <a:pt x="73" y="30"/>
                        <a:pt x="45" y="0"/>
                        <a:pt x="0" y="14"/>
                      </a:cubicBezTo>
                      <a:cubicBezTo>
                        <a:pt x="26" y="21"/>
                        <a:pt x="71" y="46"/>
                        <a:pt x="44" y="108"/>
                      </a:cubicBezTo>
                      <a:cubicBezTo>
                        <a:pt x="139" y="87"/>
                        <a:pt x="184" y="121"/>
                        <a:pt x="184" y="121"/>
                      </a:cubicBezTo>
                      <a:close/>
                    </a:path>
                  </a:pathLst>
                </a:custGeom>
                <a:solidFill>
                  <a:srgbClr val="BAA8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spTree>
    <p:extLst>
      <p:ext uri="{BB962C8B-B14F-4D97-AF65-F5344CB8AC3E}">
        <p14:creationId xmlns:p14="http://schemas.microsoft.com/office/powerpoint/2010/main" val="782661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6473"/>
            <a:ext cx="9086400" cy="552677"/>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４．最後に</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（１）研修を終えて、振り返っていただきたいこと</a:t>
            </a:r>
            <a:endParaRPr kumimoji="1" lang="ja-JP" altLang="en-US" dirty="0">
              <a:latin typeface="游ゴシック" panose="020B0400000000000000" pitchFamily="50" charset="-128"/>
              <a:ea typeface="游ゴシック" panose="020B0400000000000000" pitchFamily="50" charset="-128"/>
            </a:endParaRPr>
          </a:p>
        </p:txBody>
      </p:sp>
      <p:sp>
        <p:nvSpPr>
          <p:cNvPr id="6" name="テキスト プレースホルダー 2">
            <a:extLst>
              <a:ext uri="{FF2B5EF4-FFF2-40B4-BE49-F238E27FC236}">
                <a16:creationId xmlns:a16="http://schemas.microsoft.com/office/drawing/2014/main" id="{9D8D7433-5CD2-413E-9F26-DE22C1014584}"/>
              </a:ext>
            </a:extLst>
          </p:cNvPr>
          <p:cNvSpPr txBox="1">
            <a:spLocks/>
          </p:cNvSpPr>
          <p:nvPr/>
        </p:nvSpPr>
        <p:spPr>
          <a:xfrm>
            <a:off x="409800" y="1031726"/>
            <a:ext cx="9086400" cy="525785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6700"/>
            <a:r>
              <a:rPr lang="ja-JP" altLang="en-US" dirty="0">
                <a:latin typeface="游ゴシック" panose="020B0400000000000000" pitchFamily="50" charset="-128"/>
                <a:ea typeface="游ゴシック" panose="020B0400000000000000" pitchFamily="50" charset="-128"/>
              </a:rPr>
              <a:t>あなたの施設・事業所の職員に対する、利用者等からの</a:t>
            </a:r>
            <a:r>
              <a:rPr lang="ja-JP" altLang="en-US" b="1" u="sng" dirty="0">
                <a:latin typeface="游ゴシック" panose="020B0400000000000000" pitchFamily="50" charset="-128"/>
                <a:ea typeface="游ゴシック" panose="020B0400000000000000" pitchFamily="50" charset="-128"/>
              </a:rPr>
              <a:t>ハラスメントが発生している可能性を認識</a:t>
            </a:r>
            <a:r>
              <a:rPr lang="ja-JP" altLang="en-US" dirty="0">
                <a:latin typeface="游ゴシック" panose="020B0400000000000000" pitchFamily="50" charset="-128"/>
                <a:ea typeface="游ゴシック" panose="020B0400000000000000" pitchFamily="50" charset="-128"/>
              </a:rPr>
              <a:t>すると同時に、自分や周りの管理者、他の職員が</a:t>
            </a:r>
            <a:r>
              <a:rPr lang="ja-JP" altLang="en-US" b="1" u="sng" dirty="0">
                <a:latin typeface="游ゴシック" panose="020B0400000000000000" pitchFamily="50" charset="-128"/>
                <a:ea typeface="游ゴシック" panose="020B0400000000000000" pitchFamily="50" charset="-128"/>
              </a:rPr>
              <a:t>どのような意識で対応してきたか、振り返ること</a:t>
            </a:r>
            <a:r>
              <a:rPr lang="ja-JP" altLang="en-US" dirty="0">
                <a:latin typeface="游ゴシック" panose="020B0400000000000000" pitchFamily="50" charset="-128"/>
                <a:ea typeface="游ゴシック" panose="020B0400000000000000" pitchFamily="50" charset="-128"/>
              </a:rPr>
              <a:t>が重要です。</a:t>
            </a:r>
            <a:endParaRPr lang="en-US" altLang="ja-JP" dirty="0">
              <a:latin typeface="游ゴシック" panose="020B0400000000000000" pitchFamily="50" charset="-128"/>
              <a:ea typeface="游ゴシック" panose="020B0400000000000000" pitchFamily="50" charset="-128"/>
            </a:endParaRPr>
          </a:p>
          <a:p>
            <a:pPr indent="266700"/>
            <a:r>
              <a:rPr lang="ja-JP" altLang="en-US" dirty="0">
                <a:latin typeface="游ゴシック" panose="020B0400000000000000" pitchFamily="50" charset="-128"/>
                <a:ea typeface="游ゴシック" panose="020B0400000000000000" pitchFamily="50" charset="-128"/>
              </a:rPr>
              <a:t>介護現場で発生するハラスメントについてはすでに学んでいて、施設・事業所で対応方針を決めているケースもあると思います。</a:t>
            </a:r>
            <a:endParaRPr lang="en-US" altLang="ja-JP" dirty="0">
              <a:latin typeface="游ゴシック" panose="020B0400000000000000" pitchFamily="50" charset="-128"/>
              <a:ea typeface="游ゴシック" panose="020B0400000000000000" pitchFamily="50" charset="-128"/>
            </a:endParaRPr>
          </a:p>
          <a:p>
            <a:pPr indent="266700"/>
            <a:r>
              <a:rPr lang="ja-JP" altLang="en-US" dirty="0">
                <a:latin typeface="游ゴシック" panose="020B0400000000000000" pitchFamily="50" charset="-128"/>
                <a:ea typeface="游ゴシック" panose="020B0400000000000000" pitchFamily="50" charset="-128"/>
              </a:rPr>
              <a:t>しかし、実際に職員から報告や相談を受けた時に、</a:t>
            </a:r>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endParaRPr lang="en-US" altLang="ja-JP" dirty="0">
              <a:latin typeface="游ゴシック" panose="020B0400000000000000" pitchFamily="50" charset="-128"/>
              <a:ea typeface="游ゴシック" panose="020B0400000000000000" pitchFamily="50" charset="-128"/>
            </a:endParaRPr>
          </a:p>
          <a:p>
            <a:pPr indent="266700"/>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と無意識のうちに考え、態度に表していたかもしれません。あるいは、実際に言葉に出していたかもしれません。いかがでしょうか。</a:t>
            </a:r>
            <a:endParaRPr lang="en-US" altLang="ja-JP" dirty="0">
              <a:latin typeface="游ゴシック" panose="020B0400000000000000" pitchFamily="50" charset="-128"/>
              <a:ea typeface="游ゴシック" panose="020B0400000000000000" pitchFamily="50" charset="-128"/>
            </a:endParaRPr>
          </a:p>
        </p:txBody>
      </p:sp>
      <p:sp>
        <p:nvSpPr>
          <p:cNvPr id="8" name="吹き出し: 角を丸めた四角形 7">
            <a:extLst>
              <a:ext uri="{FF2B5EF4-FFF2-40B4-BE49-F238E27FC236}">
                <a16:creationId xmlns:a16="http://schemas.microsoft.com/office/drawing/2014/main" id="{7E7FA121-3974-40FA-A109-7DD0587D929C}"/>
              </a:ext>
            </a:extLst>
          </p:cNvPr>
          <p:cNvSpPr/>
          <p:nvPr/>
        </p:nvSpPr>
        <p:spPr>
          <a:xfrm>
            <a:off x="866553" y="3145788"/>
            <a:ext cx="6804000" cy="588738"/>
          </a:xfrm>
          <a:prstGeom prst="wedgeRoundRectCallout">
            <a:avLst>
              <a:gd name="adj1" fmla="val 54884"/>
              <a:gd name="adj2" fmla="val 49186"/>
              <a:gd name="adj3" fmla="val 16667"/>
            </a:avLst>
          </a:prstGeom>
          <a:solidFill>
            <a:schemeClr val="bg1"/>
          </a:solidFill>
          <a:ln w="12700">
            <a:solidFill>
              <a:schemeClr val="bg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 rIns="0" bIns="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そんなこと相談されても</a:t>
            </a:r>
            <a:r>
              <a:rPr lang="en-US" altLang="ja-JP" sz="1800" dirty="0">
                <a:solidFill>
                  <a:schemeClr val="tx1"/>
                </a:solidFill>
                <a:latin typeface="游ゴシック" panose="020B0400000000000000" pitchFamily="50" charset="-128"/>
                <a:ea typeface="游ゴシック" panose="020B0400000000000000" pitchFamily="50" charset="-128"/>
              </a:rPr>
              <a:t>…</a:t>
            </a:r>
            <a:r>
              <a:rPr lang="ja-JP" altLang="en-US" sz="1800" dirty="0">
                <a:solidFill>
                  <a:schemeClr val="tx1"/>
                </a:solidFill>
                <a:latin typeface="游ゴシック" panose="020B0400000000000000" pitchFamily="50" charset="-128"/>
                <a:ea typeface="游ゴシック" panose="020B0400000000000000" pitchFamily="50" charset="-128"/>
              </a:rPr>
              <a:t>プロとして自分で考えてみたら？</a:t>
            </a:r>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sp>
        <p:nvSpPr>
          <p:cNvPr id="9" name="吹き出し: 角を丸めた四角形 8">
            <a:extLst>
              <a:ext uri="{FF2B5EF4-FFF2-40B4-BE49-F238E27FC236}">
                <a16:creationId xmlns:a16="http://schemas.microsoft.com/office/drawing/2014/main" id="{AFBFC6E2-3D7E-4ADC-AFCE-B22A692952CE}"/>
              </a:ext>
            </a:extLst>
          </p:cNvPr>
          <p:cNvSpPr/>
          <p:nvPr/>
        </p:nvSpPr>
        <p:spPr>
          <a:xfrm>
            <a:off x="1370609" y="3872784"/>
            <a:ext cx="6299944" cy="684000"/>
          </a:xfrm>
          <a:prstGeom prst="wedgeRoundRectCallout">
            <a:avLst>
              <a:gd name="adj1" fmla="val 56295"/>
              <a:gd name="adj2" fmla="val 8888"/>
              <a:gd name="adj3" fmla="val 16667"/>
            </a:avLst>
          </a:prstGeom>
          <a:solidFill>
            <a:schemeClr val="bg1"/>
          </a:solidFill>
          <a:ln w="12700">
            <a:solidFill>
              <a:schemeClr val="bg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 rIns="0" bIns="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昔からよくあること。</a:t>
            </a:r>
            <a:endParaRPr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それを言ってたらこの仕事はできないでしょう？</a:t>
            </a:r>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sp>
        <p:nvSpPr>
          <p:cNvPr id="11" name="吹き出し: 角を丸めた四角形 10">
            <a:extLst>
              <a:ext uri="{FF2B5EF4-FFF2-40B4-BE49-F238E27FC236}">
                <a16:creationId xmlns:a16="http://schemas.microsoft.com/office/drawing/2014/main" id="{1CAF5E89-FE23-432C-A415-366A982421F3}"/>
              </a:ext>
            </a:extLst>
          </p:cNvPr>
          <p:cNvSpPr/>
          <p:nvPr/>
        </p:nvSpPr>
        <p:spPr>
          <a:xfrm>
            <a:off x="866553" y="4695042"/>
            <a:ext cx="6804000" cy="684000"/>
          </a:xfrm>
          <a:prstGeom prst="wedgeRoundRectCallout">
            <a:avLst>
              <a:gd name="adj1" fmla="val 55709"/>
              <a:gd name="adj2" fmla="val -47826"/>
              <a:gd name="adj3" fmla="val 16667"/>
            </a:avLst>
          </a:prstGeom>
          <a:solidFill>
            <a:schemeClr val="bg1"/>
          </a:solidFill>
          <a:ln w="12700">
            <a:solidFill>
              <a:schemeClr val="bg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 rIns="0" bIns="0" numCol="1" spcCol="0" rtlCol="0" fromWordArt="0" anchor="ctr" anchorCtr="0" forceAA="0" compatLnSpc="1">
            <a:prstTxWarp prst="textNoShape">
              <a:avLst/>
            </a:prstTxWarp>
            <a:noAutofit/>
          </a:bodyPr>
          <a:lstStyle/>
          <a:p>
            <a:r>
              <a:rPr lang="ja-JP" altLang="en-US" sz="1800" dirty="0">
                <a:solidFill>
                  <a:schemeClr val="tx1"/>
                </a:solidFill>
                <a:latin typeface="游ゴシック" panose="020B0400000000000000" pitchFamily="50" charset="-128"/>
                <a:ea typeface="游ゴシック" panose="020B0400000000000000" pitchFamily="50" charset="-128"/>
              </a:rPr>
              <a:t>うーん、そんなことまで気になるの？</a:t>
            </a:r>
            <a:endParaRPr lang="en-US" altLang="ja-JP" sz="1800" dirty="0">
              <a:solidFill>
                <a:schemeClr val="tx1"/>
              </a:solidFill>
              <a:latin typeface="游ゴシック" panose="020B0400000000000000" pitchFamily="50" charset="-128"/>
              <a:ea typeface="游ゴシック" panose="020B0400000000000000" pitchFamily="50" charset="-128"/>
            </a:endParaRPr>
          </a:p>
          <a:p>
            <a:r>
              <a:rPr lang="ja-JP" altLang="en-US" sz="1800" dirty="0">
                <a:solidFill>
                  <a:schemeClr val="tx1"/>
                </a:solidFill>
                <a:latin typeface="游ゴシック" panose="020B0400000000000000" pitchFamily="50" charset="-128"/>
                <a:ea typeface="游ゴシック" panose="020B0400000000000000" pitchFamily="50" charset="-128"/>
              </a:rPr>
              <a:t>自分もあなたの同僚の●●</a:t>
            </a:r>
            <a:r>
              <a:rPr lang="ja-JP" altLang="en-US" sz="1800" dirty="0" err="1">
                <a:solidFill>
                  <a:schemeClr val="tx1"/>
                </a:solidFill>
                <a:latin typeface="游ゴシック" panose="020B0400000000000000" pitchFamily="50" charset="-128"/>
                <a:ea typeface="游ゴシック" panose="020B0400000000000000" pitchFamily="50" charset="-128"/>
              </a:rPr>
              <a:t>さんも</a:t>
            </a:r>
            <a:r>
              <a:rPr lang="ja-JP" altLang="en-US" sz="1800" dirty="0">
                <a:solidFill>
                  <a:schemeClr val="tx1"/>
                </a:solidFill>
                <a:latin typeface="游ゴシック" panose="020B0400000000000000" pitchFamily="50" charset="-128"/>
                <a:ea typeface="游ゴシック" panose="020B0400000000000000" pitchFamily="50" charset="-128"/>
              </a:rPr>
              <a:t>気にならないよ。</a:t>
            </a:r>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grpSp>
        <p:nvGrpSpPr>
          <p:cNvPr id="10" name="Group 28">
            <a:extLst>
              <a:ext uri="{FF2B5EF4-FFF2-40B4-BE49-F238E27FC236}">
                <a16:creationId xmlns:a16="http://schemas.microsoft.com/office/drawing/2014/main" id="{56C90EF7-D282-4C92-8E39-C905ABB59047}"/>
              </a:ext>
            </a:extLst>
          </p:cNvPr>
          <p:cNvGrpSpPr>
            <a:grpSpLocks noChangeAspect="1"/>
          </p:cNvGrpSpPr>
          <p:nvPr/>
        </p:nvGrpSpPr>
        <p:grpSpPr bwMode="auto">
          <a:xfrm>
            <a:off x="8193360" y="3767180"/>
            <a:ext cx="1404000" cy="789604"/>
            <a:chOff x="2598" y="1302"/>
            <a:chExt cx="1202" cy="676"/>
          </a:xfrm>
        </p:grpSpPr>
        <p:grpSp>
          <p:nvGrpSpPr>
            <p:cNvPr id="13" name="Group 29">
              <a:extLst>
                <a:ext uri="{FF2B5EF4-FFF2-40B4-BE49-F238E27FC236}">
                  <a16:creationId xmlns:a16="http://schemas.microsoft.com/office/drawing/2014/main" id="{A48FD5CB-01EF-4596-A5B8-91A6A106EEF8}"/>
                </a:ext>
              </a:extLst>
            </p:cNvPr>
            <p:cNvGrpSpPr>
              <a:grpSpLocks noChangeAspect="1"/>
            </p:cNvGrpSpPr>
            <p:nvPr/>
          </p:nvGrpSpPr>
          <p:grpSpPr bwMode="auto">
            <a:xfrm>
              <a:off x="3055" y="1305"/>
              <a:ext cx="286" cy="381"/>
              <a:chOff x="5103" y="2339"/>
              <a:chExt cx="338" cy="451"/>
            </a:xfrm>
          </p:grpSpPr>
          <p:sp>
            <p:nvSpPr>
              <p:cNvPr id="32" name="Oval 30">
                <a:extLst>
                  <a:ext uri="{FF2B5EF4-FFF2-40B4-BE49-F238E27FC236}">
                    <a16:creationId xmlns:a16="http://schemas.microsoft.com/office/drawing/2014/main" id="{A77865C6-BCB0-45A9-8085-82B1AB0F4F18}"/>
                  </a:ext>
                </a:extLst>
              </p:cNvPr>
              <p:cNvSpPr>
                <a:spLocks noChangeAspect="1" noChangeArrowheads="1"/>
              </p:cNvSpPr>
              <p:nvPr/>
            </p:nvSpPr>
            <p:spPr bwMode="auto">
              <a:xfrm>
                <a:off x="5202" y="2339"/>
                <a:ext cx="140" cy="137"/>
              </a:xfrm>
              <a:prstGeom prst="ellipse">
                <a:avLst/>
              </a:pr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1">
                <a:extLst>
                  <a:ext uri="{FF2B5EF4-FFF2-40B4-BE49-F238E27FC236}">
                    <a16:creationId xmlns:a16="http://schemas.microsoft.com/office/drawing/2014/main" id="{549668A7-35B9-4A42-9F85-F3196F4089D0}"/>
                  </a:ext>
                </a:extLst>
              </p:cNvPr>
              <p:cNvSpPr>
                <a:spLocks noChangeAspect="1"/>
              </p:cNvSpPr>
              <p:nvPr/>
            </p:nvSpPr>
            <p:spPr bwMode="auto">
              <a:xfrm>
                <a:off x="5103" y="2495"/>
                <a:ext cx="338" cy="295"/>
              </a:xfrm>
              <a:custGeom>
                <a:avLst/>
                <a:gdLst>
                  <a:gd name="T0" fmla="*/ 13 w 143"/>
                  <a:gd name="T1" fmla="*/ 113 h 125"/>
                  <a:gd name="T2" fmla="*/ 24 w 143"/>
                  <a:gd name="T3" fmla="*/ 98 h 125"/>
                  <a:gd name="T4" fmla="*/ 24 w 143"/>
                  <a:gd name="T5" fmla="*/ 44 h 125"/>
                  <a:gd name="T6" fmla="*/ 28 w 143"/>
                  <a:gd name="T7" fmla="*/ 44 h 125"/>
                  <a:gd name="T8" fmla="*/ 28 w 143"/>
                  <a:gd name="T9" fmla="*/ 97 h 125"/>
                  <a:gd name="T10" fmla="*/ 115 w 143"/>
                  <a:gd name="T11" fmla="*/ 97 h 125"/>
                  <a:gd name="T12" fmla="*/ 115 w 143"/>
                  <a:gd name="T13" fmla="*/ 44 h 125"/>
                  <a:gd name="T14" fmla="*/ 119 w 143"/>
                  <a:gd name="T15" fmla="*/ 44 h 125"/>
                  <a:gd name="T16" fmla="*/ 119 w 143"/>
                  <a:gd name="T17" fmla="*/ 97 h 125"/>
                  <a:gd name="T18" fmla="*/ 119 w 143"/>
                  <a:gd name="T19" fmla="*/ 100 h 125"/>
                  <a:gd name="T20" fmla="*/ 28 w 143"/>
                  <a:gd name="T21" fmla="*/ 100 h 125"/>
                  <a:gd name="T22" fmla="*/ 24 w 143"/>
                  <a:gd name="T23" fmla="*/ 101 h 125"/>
                  <a:gd name="T24" fmla="*/ 16 w 143"/>
                  <a:gd name="T25" fmla="*/ 113 h 125"/>
                  <a:gd name="T26" fmla="*/ 24 w 143"/>
                  <a:gd name="T27" fmla="*/ 124 h 125"/>
                  <a:gd name="T28" fmla="*/ 28 w 143"/>
                  <a:gd name="T29" fmla="*/ 125 h 125"/>
                  <a:gd name="T30" fmla="*/ 143 w 143"/>
                  <a:gd name="T31" fmla="*/ 125 h 125"/>
                  <a:gd name="T32" fmla="*/ 143 w 143"/>
                  <a:gd name="T33" fmla="*/ 17 h 125"/>
                  <a:gd name="T34" fmla="*/ 125 w 143"/>
                  <a:gd name="T35" fmla="*/ 0 h 125"/>
                  <a:gd name="T36" fmla="*/ 17 w 143"/>
                  <a:gd name="T37" fmla="*/ 0 h 125"/>
                  <a:gd name="T38" fmla="*/ 0 w 143"/>
                  <a:gd name="T39" fmla="*/ 17 h 125"/>
                  <a:gd name="T40" fmla="*/ 0 w 143"/>
                  <a:gd name="T41" fmla="*/ 125 h 125"/>
                  <a:gd name="T42" fmla="*/ 20 w 143"/>
                  <a:gd name="T43" fmla="*/ 125 h 125"/>
                  <a:gd name="T44" fmla="*/ 13 w 143"/>
                  <a:gd name="T45" fmla="*/ 1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25">
                    <a:moveTo>
                      <a:pt x="13" y="113"/>
                    </a:moveTo>
                    <a:cubicBezTo>
                      <a:pt x="13" y="106"/>
                      <a:pt x="18" y="100"/>
                      <a:pt x="24" y="98"/>
                    </a:cubicBezTo>
                    <a:cubicBezTo>
                      <a:pt x="24" y="69"/>
                      <a:pt x="24" y="44"/>
                      <a:pt x="24" y="44"/>
                    </a:cubicBezTo>
                    <a:cubicBezTo>
                      <a:pt x="28" y="44"/>
                      <a:pt x="28" y="44"/>
                      <a:pt x="28" y="44"/>
                    </a:cubicBezTo>
                    <a:cubicBezTo>
                      <a:pt x="28" y="44"/>
                      <a:pt x="28" y="56"/>
                      <a:pt x="28" y="97"/>
                    </a:cubicBezTo>
                    <a:cubicBezTo>
                      <a:pt x="115" y="97"/>
                      <a:pt x="115" y="97"/>
                      <a:pt x="115" y="97"/>
                    </a:cubicBezTo>
                    <a:cubicBezTo>
                      <a:pt x="115" y="56"/>
                      <a:pt x="115" y="44"/>
                      <a:pt x="115" y="44"/>
                    </a:cubicBezTo>
                    <a:cubicBezTo>
                      <a:pt x="119" y="44"/>
                      <a:pt x="119" y="44"/>
                      <a:pt x="119" y="44"/>
                    </a:cubicBezTo>
                    <a:cubicBezTo>
                      <a:pt x="119" y="44"/>
                      <a:pt x="119" y="68"/>
                      <a:pt x="119" y="97"/>
                    </a:cubicBezTo>
                    <a:cubicBezTo>
                      <a:pt x="119" y="100"/>
                      <a:pt x="119" y="100"/>
                      <a:pt x="119" y="100"/>
                    </a:cubicBezTo>
                    <a:cubicBezTo>
                      <a:pt x="28" y="100"/>
                      <a:pt x="28" y="100"/>
                      <a:pt x="28" y="100"/>
                    </a:cubicBezTo>
                    <a:cubicBezTo>
                      <a:pt x="27" y="100"/>
                      <a:pt x="25" y="101"/>
                      <a:pt x="24" y="101"/>
                    </a:cubicBezTo>
                    <a:cubicBezTo>
                      <a:pt x="19" y="103"/>
                      <a:pt x="16" y="107"/>
                      <a:pt x="16" y="113"/>
                    </a:cubicBezTo>
                    <a:cubicBezTo>
                      <a:pt x="16" y="118"/>
                      <a:pt x="19" y="122"/>
                      <a:pt x="24" y="124"/>
                    </a:cubicBezTo>
                    <a:cubicBezTo>
                      <a:pt x="25" y="125"/>
                      <a:pt x="27" y="125"/>
                      <a:pt x="28" y="125"/>
                    </a:cubicBezTo>
                    <a:cubicBezTo>
                      <a:pt x="143" y="125"/>
                      <a:pt x="143" y="125"/>
                      <a:pt x="143" y="125"/>
                    </a:cubicBezTo>
                    <a:cubicBezTo>
                      <a:pt x="143" y="17"/>
                      <a:pt x="143" y="17"/>
                      <a:pt x="143" y="17"/>
                    </a:cubicBezTo>
                    <a:cubicBezTo>
                      <a:pt x="143" y="9"/>
                      <a:pt x="136" y="0"/>
                      <a:pt x="125" y="0"/>
                    </a:cubicBezTo>
                    <a:cubicBezTo>
                      <a:pt x="17" y="0"/>
                      <a:pt x="17" y="0"/>
                      <a:pt x="17" y="0"/>
                    </a:cubicBezTo>
                    <a:cubicBezTo>
                      <a:pt x="7" y="0"/>
                      <a:pt x="0" y="10"/>
                      <a:pt x="0" y="17"/>
                    </a:cubicBezTo>
                    <a:cubicBezTo>
                      <a:pt x="0" y="125"/>
                      <a:pt x="0" y="125"/>
                      <a:pt x="0" y="125"/>
                    </a:cubicBezTo>
                    <a:cubicBezTo>
                      <a:pt x="20" y="125"/>
                      <a:pt x="20" y="125"/>
                      <a:pt x="20" y="125"/>
                    </a:cubicBezTo>
                    <a:cubicBezTo>
                      <a:pt x="16" y="122"/>
                      <a:pt x="13" y="118"/>
                      <a:pt x="13" y="113"/>
                    </a:cubicBezTo>
                    <a:close/>
                  </a:path>
                </a:pathLst>
              </a:custGeom>
              <a:solidFill>
                <a:srgbClr val="3E5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4" name="Group 32">
              <a:extLst>
                <a:ext uri="{FF2B5EF4-FFF2-40B4-BE49-F238E27FC236}">
                  <a16:creationId xmlns:a16="http://schemas.microsoft.com/office/drawing/2014/main" id="{9420BFF6-E3F2-4185-A290-E2FF041D6BE9}"/>
                </a:ext>
              </a:extLst>
            </p:cNvPr>
            <p:cNvGrpSpPr>
              <a:grpSpLocks noChangeAspect="1"/>
            </p:cNvGrpSpPr>
            <p:nvPr/>
          </p:nvGrpSpPr>
          <p:grpSpPr bwMode="auto">
            <a:xfrm>
              <a:off x="2598" y="1683"/>
              <a:ext cx="1202" cy="295"/>
              <a:chOff x="4572" y="3272"/>
              <a:chExt cx="1415" cy="347"/>
            </a:xfrm>
          </p:grpSpPr>
          <p:sp>
            <p:nvSpPr>
              <p:cNvPr id="30" name="Freeform 33">
                <a:extLst>
                  <a:ext uri="{FF2B5EF4-FFF2-40B4-BE49-F238E27FC236}">
                    <a16:creationId xmlns:a16="http://schemas.microsoft.com/office/drawing/2014/main" id="{3778C3CD-2E8B-40EF-B86C-55DF49DB2828}"/>
                  </a:ext>
                </a:extLst>
              </p:cNvPr>
              <p:cNvSpPr>
                <a:spLocks noChangeAspect="1"/>
              </p:cNvSpPr>
              <p:nvPr/>
            </p:nvSpPr>
            <p:spPr bwMode="auto">
              <a:xfrm>
                <a:off x="4572" y="3272"/>
                <a:ext cx="1412" cy="293"/>
              </a:xfrm>
              <a:custGeom>
                <a:avLst/>
                <a:gdLst>
                  <a:gd name="T0" fmla="*/ 930 w 1412"/>
                  <a:gd name="T1" fmla="*/ 0 h 293"/>
                  <a:gd name="T2" fmla="*/ 484 w 1412"/>
                  <a:gd name="T3" fmla="*/ 0 h 293"/>
                  <a:gd name="T4" fmla="*/ 0 w 1412"/>
                  <a:gd name="T5" fmla="*/ 293 h 293"/>
                  <a:gd name="T6" fmla="*/ 1412 w 1412"/>
                  <a:gd name="T7" fmla="*/ 293 h 293"/>
                  <a:gd name="T8" fmla="*/ 930 w 1412"/>
                  <a:gd name="T9" fmla="*/ 0 h 293"/>
                </a:gdLst>
                <a:ahLst/>
                <a:cxnLst>
                  <a:cxn ang="0">
                    <a:pos x="T0" y="T1"/>
                  </a:cxn>
                  <a:cxn ang="0">
                    <a:pos x="T2" y="T3"/>
                  </a:cxn>
                  <a:cxn ang="0">
                    <a:pos x="T4" y="T5"/>
                  </a:cxn>
                  <a:cxn ang="0">
                    <a:pos x="T6" y="T7"/>
                  </a:cxn>
                  <a:cxn ang="0">
                    <a:pos x="T8" y="T9"/>
                  </a:cxn>
                </a:cxnLst>
                <a:rect l="0" t="0" r="r" b="b"/>
                <a:pathLst>
                  <a:path w="1412" h="293">
                    <a:moveTo>
                      <a:pt x="930" y="0"/>
                    </a:moveTo>
                    <a:lnTo>
                      <a:pt x="484" y="0"/>
                    </a:lnTo>
                    <a:lnTo>
                      <a:pt x="0" y="293"/>
                    </a:lnTo>
                    <a:lnTo>
                      <a:pt x="1412" y="293"/>
                    </a:lnTo>
                    <a:lnTo>
                      <a:pt x="930" y="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Rectangle 34">
                <a:extLst>
                  <a:ext uri="{FF2B5EF4-FFF2-40B4-BE49-F238E27FC236}">
                    <a16:creationId xmlns:a16="http://schemas.microsoft.com/office/drawing/2014/main" id="{91CCF112-15EC-45C1-8060-8FEAA8D0DDD1}"/>
                  </a:ext>
                </a:extLst>
              </p:cNvPr>
              <p:cNvSpPr>
                <a:spLocks noChangeAspect="1" noChangeArrowheads="1"/>
              </p:cNvSpPr>
              <p:nvPr/>
            </p:nvSpPr>
            <p:spPr bwMode="auto">
              <a:xfrm>
                <a:off x="4572" y="3575"/>
                <a:ext cx="1415" cy="44"/>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grpSp>
          <p:nvGrpSpPr>
            <p:cNvPr id="15" name="Group 35">
              <a:extLst>
                <a:ext uri="{FF2B5EF4-FFF2-40B4-BE49-F238E27FC236}">
                  <a16:creationId xmlns:a16="http://schemas.microsoft.com/office/drawing/2014/main" id="{8A41FD7B-971C-4187-A124-2EA812110A9A}"/>
                </a:ext>
              </a:extLst>
            </p:cNvPr>
            <p:cNvGrpSpPr>
              <a:grpSpLocks noChangeAspect="1"/>
            </p:cNvGrpSpPr>
            <p:nvPr/>
          </p:nvGrpSpPr>
          <p:grpSpPr bwMode="auto">
            <a:xfrm>
              <a:off x="2811" y="1302"/>
              <a:ext cx="301" cy="501"/>
              <a:chOff x="4818" y="2414"/>
              <a:chExt cx="356" cy="593"/>
            </a:xfrm>
          </p:grpSpPr>
          <p:sp>
            <p:nvSpPr>
              <p:cNvPr id="26" name="Freeform 36">
                <a:extLst>
                  <a:ext uri="{FF2B5EF4-FFF2-40B4-BE49-F238E27FC236}">
                    <a16:creationId xmlns:a16="http://schemas.microsoft.com/office/drawing/2014/main" id="{AEF2A6C1-6210-42E7-BDDD-46BBB26FE7C3}"/>
                  </a:ext>
                </a:extLst>
              </p:cNvPr>
              <p:cNvSpPr>
                <a:spLocks noChangeAspect="1"/>
              </p:cNvSpPr>
              <p:nvPr/>
            </p:nvSpPr>
            <p:spPr bwMode="auto">
              <a:xfrm>
                <a:off x="4827" y="2752"/>
                <a:ext cx="47" cy="255"/>
              </a:xfrm>
              <a:custGeom>
                <a:avLst/>
                <a:gdLst>
                  <a:gd name="T0" fmla="*/ 0 w 20"/>
                  <a:gd name="T1" fmla="*/ 108 h 108"/>
                  <a:gd name="T2" fmla="*/ 20 w 20"/>
                  <a:gd name="T3" fmla="*/ 95 h 108"/>
                  <a:gd name="T4" fmla="*/ 0 w 20"/>
                  <a:gd name="T5" fmla="*/ 0 h 108"/>
                  <a:gd name="T6" fmla="*/ 0 w 20"/>
                  <a:gd name="T7" fmla="*/ 108 h 108"/>
                </a:gdLst>
                <a:ahLst/>
                <a:cxnLst>
                  <a:cxn ang="0">
                    <a:pos x="T0" y="T1"/>
                  </a:cxn>
                  <a:cxn ang="0">
                    <a:pos x="T2" y="T3"/>
                  </a:cxn>
                  <a:cxn ang="0">
                    <a:pos x="T4" y="T5"/>
                  </a:cxn>
                  <a:cxn ang="0">
                    <a:pos x="T6" y="T7"/>
                  </a:cxn>
                </a:cxnLst>
                <a:rect l="0" t="0" r="r" b="b"/>
                <a:pathLst>
                  <a:path w="20" h="108">
                    <a:moveTo>
                      <a:pt x="0" y="108"/>
                    </a:moveTo>
                    <a:cubicBezTo>
                      <a:pt x="20" y="95"/>
                      <a:pt x="20" y="95"/>
                      <a:pt x="20" y="95"/>
                    </a:cubicBezTo>
                    <a:cubicBezTo>
                      <a:pt x="0" y="0"/>
                      <a:pt x="0" y="0"/>
                      <a:pt x="0" y="0"/>
                    </a:cubicBezTo>
                    <a:cubicBezTo>
                      <a:pt x="0" y="27"/>
                      <a:pt x="0" y="68"/>
                      <a:pt x="0" y="108"/>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7">
                <a:extLst>
                  <a:ext uri="{FF2B5EF4-FFF2-40B4-BE49-F238E27FC236}">
                    <a16:creationId xmlns:a16="http://schemas.microsoft.com/office/drawing/2014/main" id="{423B63F3-F198-413F-BBE5-C5F6007E0352}"/>
                  </a:ext>
                </a:extLst>
              </p:cNvPr>
              <p:cNvSpPr>
                <a:spLocks noChangeAspect="1"/>
              </p:cNvSpPr>
              <p:nvPr/>
            </p:nvSpPr>
            <p:spPr bwMode="auto">
              <a:xfrm>
                <a:off x="4818" y="2414"/>
                <a:ext cx="196" cy="178"/>
              </a:xfrm>
              <a:custGeom>
                <a:avLst/>
                <a:gdLst>
                  <a:gd name="T0" fmla="*/ 0 w 83"/>
                  <a:gd name="T1" fmla="*/ 68 h 75"/>
                  <a:gd name="T2" fmla="*/ 27 w 83"/>
                  <a:gd name="T3" fmla="*/ 71 h 75"/>
                  <a:gd name="T4" fmla="*/ 45 w 83"/>
                  <a:gd name="T5" fmla="*/ 75 h 75"/>
                  <a:gd name="T6" fmla="*/ 83 w 83"/>
                  <a:gd name="T7" fmla="*/ 38 h 75"/>
                  <a:gd name="T8" fmla="*/ 45 w 83"/>
                  <a:gd name="T9" fmla="*/ 0 h 75"/>
                  <a:gd name="T10" fmla="*/ 7 w 83"/>
                  <a:gd name="T11" fmla="*/ 38 h 75"/>
                  <a:gd name="T12" fmla="*/ 15 w 83"/>
                  <a:gd name="T13" fmla="*/ 59 h 75"/>
                  <a:gd name="T14" fmla="*/ 0 w 83"/>
                  <a:gd name="T15" fmla="*/ 6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75">
                    <a:moveTo>
                      <a:pt x="0" y="68"/>
                    </a:moveTo>
                    <a:cubicBezTo>
                      <a:pt x="6" y="74"/>
                      <a:pt x="21" y="73"/>
                      <a:pt x="27" y="71"/>
                    </a:cubicBezTo>
                    <a:cubicBezTo>
                      <a:pt x="32" y="74"/>
                      <a:pt x="39" y="75"/>
                      <a:pt x="45" y="75"/>
                    </a:cubicBezTo>
                    <a:cubicBezTo>
                      <a:pt x="66" y="75"/>
                      <a:pt x="83" y="59"/>
                      <a:pt x="83" y="38"/>
                    </a:cubicBezTo>
                    <a:cubicBezTo>
                      <a:pt x="83" y="17"/>
                      <a:pt x="66" y="0"/>
                      <a:pt x="45" y="0"/>
                    </a:cubicBezTo>
                    <a:cubicBezTo>
                      <a:pt x="25" y="0"/>
                      <a:pt x="7" y="17"/>
                      <a:pt x="7" y="38"/>
                    </a:cubicBezTo>
                    <a:cubicBezTo>
                      <a:pt x="7" y="46"/>
                      <a:pt x="10" y="53"/>
                      <a:pt x="15" y="59"/>
                    </a:cubicBezTo>
                    <a:cubicBezTo>
                      <a:pt x="12" y="63"/>
                      <a:pt x="7" y="68"/>
                      <a:pt x="0" y="68"/>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8">
                <a:extLst>
                  <a:ext uri="{FF2B5EF4-FFF2-40B4-BE49-F238E27FC236}">
                    <a16:creationId xmlns:a16="http://schemas.microsoft.com/office/drawing/2014/main" id="{7509FF92-D11E-4255-8239-5E3F0B2665AD}"/>
                  </a:ext>
                </a:extLst>
              </p:cNvPr>
              <p:cNvSpPr>
                <a:spLocks noChangeAspect="1"/>
              </p:cNvSpPr>
              <p:nvPr/>
            </p:nvSpPr>
            <p:spPr bwMode="auto">
              <a:xfrm>
                <a:off x="4997" y="2830"/>
                <a:ext cx="170" cy="62"/>
              </a:xfrm>
              <a:custGeom>
                <a:avLst/>
                <a:gdLst>
                  <a:gd name="T0" fmla="*/ 72 w 72"/>
                  <a:gd name="T1" fmla="*/ 13 h 26"/>
                  <a:gd name="T2" fmla="*/ 59 w 72"/>
                  <a:gd name="T3" fmla="*/ 0 h 26"/>
                  <a:gd name="T4" fmla="*/ 0 w 72"/>
                  <a:gd name="T5" fmla="*/ 0 h 26"/>
                  <a:gd name="T6" fmla="*/ 0 w 72"/>
                  <a:gd name="T7" fmla="*/ 26 h 26"/>
                  <a:gd name="T8" fmla="*/ 59 w 72"/>
                  <a:gd name="T9" fmla="*/ 26 h 26"/>
                  <a:gd name="T10" fmla="*/ 72 w 72"/>
                  <a:gd name="T11" fmla="*/ 13 h 26"/>
                </a:gdLst>
                <a:ahLst/>
                <a:cxnLst>
                  <a:cxn ang="0">
                    <a:pos x="T0" y="T1"/>
                  </a:cxn>
                  <a:cxn ang="0">
                    <a:pos x="T2" y="T3"/>
                  </a:cxn>
                  <a:cxn ang="0">
                    <a:pos x="T4" y="T5"/>
                  </a:cxn>
                  <a:cxn ang="0">
                    <a:pos x="T6" y="T7"/>
                  </a:cxn>
                  <a:cxn ang="0">
                    <a:pos x="T8" y="T9"/>
                  </a:cxn>
                  <a:cxn ang="0">
                    <a:pos x="T10" y="T11"/>
                  </a:cxn>
                </a:cxnLst>
                <a:rect l="0" t="0" r="r" b="b"/>
                <a:pathLst>
                  <a:path w="72" h="26">
                    <a:moveTo>
                      <a:pt x="72" y="13"/>
                    </a:moveTo>
                    <a:cubicBezTo>
                      <a:pt x="72" y="6"/>
                      <a:pt x="66" y="0"/>
                      <a:pt x="59" y="0"/>
                    </a:cubicBezTo>
                    <a:cubicBezTo>
                      <a:pt x="0" y="0"/>
                      <a:pt x="0" y="0"/>
                      <a:pt x="0" y="0"/>
                    </a:cubicBezTo>
                    <a:cubicBezTo>
                      <a:pt x="0" y="26"/>
                      <a:pt x="0" y="26"/>
                      <a:pt x="0" y="26"/>
                    </a:cubicBezTo>
                    <a:cubicBezTo>
                      <a:pt x="59" y="26"/>
                      <a:pt x="59" y="26"/>
                      <a:pt x="59" y="26"/>
                    </a:cubicBezTo>
                    <a:cubicBezTo>
                      <a:pt x="66" y="26"/>
                      <a:pt x="72" y="20"/>
                      <a:pt x="72" y="13"/>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9">
                <a:extLst>
                  <a:ext uri="{FF2B5EF4-FFF2-40B4-BE49-F238E27FC236}">
                    <a16:creationId xmlns:a16="http://schemas.microsoft.com/office/drawing/2014/main" id="{2C81E834-36D3-48F3-B8B6-E6E262312130}"/>
                  </a:ext>
                </a:extLst>
              </p:cNvPr>
              <p:cNvSpPr>
                <a:spLocks noChangeAspect="1"/>
              </p:cNvSpPr>
              <p:nvPr/>
            </p:nvSpPr>
            <p:spPr bwMode="auto">
              <a:xfrm>
                <a:off x="4829" y="2613"/>
                <a:ext cx="345" cy="357"/>
              </a:xfrm>
              <a:custGeom>
                <a:avLst/>
                <a:gdLst>
                  <a:gd name="T0" fmla="*/ 131 w 146"/>
                  <a:gd name="T1" fmla="*/ 151 h 151"/>
                  <a:gd name="T2" fmla="*/ 146 w 146"/>
                  <a:gd name="T3" fmla="*/ 136 h 151"/>
                  <a:gd name="T4" fmla="*/ 131 w 146"/>
                  <a:gd name="T5" fmla="*/ 122 h 151"/>
                  <a:gd name="T6" fmla="*/ 60 w 146"/>
                  <a:gd name="T7" fmla="*/ 122 h 151"/>
                  <a:gd name="T8" fmla="*/ 45 w 146"/>
                  <a:gd name="T9" fmla="*/ 122 h 151"/>
                  <a:gd name="T10" fmla="*/ 27 w 146"/>
                  <a:gd name="T11" fmla="*/ 39 h 151"/>
                  <a:gd name="T12" fmla="*/ 29 w 146"/>
                  <a:gd name="T13" fmla="*/ 37 h 151"/>
                  <a:gd name="T14" fmla="*/ 31 w 146"/>
                  <a:gd name="T15" fmla="*/ 38 h 151"/>
                  <a:gd name="T16" fmla="*/ 48 w 146"/>
                  <a:gd name="T17" fmla="*/ 118 h 151"/>
                  <a:gd name="T18" fmla="*/ 67 w 146"/>
                  <a:gd name="T19" fmla="*/ 118 h 151"/>
                  <a:gd name="T20" fmla="*/ 67 w 146"/>
                  <a:gd name="T21" fmla="*/ 34 h 151"/>
                  <a:gd name="T22" fmla="*/ 34 w 146"/>
                  <a:gd name="T23" fmla="*/ 0 h 151"/>
                  <a:gd name="T24" fmla="*/ 0 w 146"/>
                  <a:gd name="T25" fmla="*/ 34 h 151"/>
                  <a:gd name="T26" fmla="*/ 0 w 146"/>
                  <a:gd name="T27" fmla="*/ 45 h 151"/>
                  <a:gd name="T28" fmla="*/ 22 w 146"/>
                  <a:gd name="T29" fmla="*/ 151 h 151"/>
                  <a:gd name="T30" fmla="*/ 131 w 146"/>
                  <a:gd name="T3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51">
                    <a:moveTo>
                      <a:pt x="131" y="151"/>
                    </a:moveTo>
                    <a:cubicBezTo>
                      <a:pt x="140" y="151"/>
                      <a:pt x="146" y="144"/>
                      <a:pt x="146" y="136"/>
                    </a:cubicBezTo>
                    <a:cubicBezTo>
                      <a:pt x="146" y="128"/>
                      <a:pt x="140" y="122"/>
                      <a:pt x="131" y="122"/>
                    </a:cubicBezTo>
                    <a:cubicBezTo>
                      <a:pt x="60" y="122"/>
                      <a:pt x="60" y="122"/>
                      <a:pt x="60" y="122"/>
                    </a:cubicBezTo>
                    <a:cubicBezTo>
                      <a:pt x="51" y="122"/>
                      <a:pt x="45" y="122"/>
                      <a:pt x="45" y="122"/>
                    </a:cubicBezTo>
                    <a:cubicBezTo>
                      <a:pt x="27" y="39"/>
                      <a:pt x="27" y="39"/>
                      <a:pt x="27" y="39"/>
                    </a:cubicBezTo>
                    <a:cubicBezTo>
                      <a:pt x="27" y="38"/>
                      <a:pt x="28" y="37"/>
                      <a:pt x="29" y="37"/>
                    </a:cubicBezTo>
                    <a:cubicBezTo>
                      <a:pt x="30" y="37"/>
                      <a:pt x="31" y="37"/>
                      <a:pt x="31" y="38"/>
                    </a:cubicBezTo>
                    <a:cubicBezTo>
                      <a:pt x="31" y="38"/>
                      <a:pt x="47" y="115"/>
                      <a:pt x="48" y="118"/>
                    </a:cubicBezTo>
                    <a:cubicBezTo>
                      <a:pt x="67" y="118"/>
                      <a:pt x="67" y="118"/>
                      <a:pt x="67" y="118"/>
                    </a:cubicBezTo>
                    <a:cubicBezTo>
                      <a:pt x="67" y="73"/>
                      <a:pt x="67" y="34"/>
                      <a:pt x="67" y="34"/>
                    </a:cubicBezTo>
                    <a:cubicBezTo>
                      <a:pt x="67" y="16"/>
                      <a:pt x="52" y="0"/>
                      <a:pt x="34" y="0"/>
                    </a:cubicBezTo>
                    <a:cubicBezTo>
                      <a:pt x="15" y="0"/>
                      <a:pt x="0" y="16"/>
                      <a:pt x="0" y="34"/>
                    </a:cubicBezTo>
                    <a:cubicBezTo>
                      <a:pt x="0" y="34"/>
                      <a:pt x="0" y="38"/>
                      <a:pt x="0" y="45"/>
                    </a:cubicBezTo>
                    <a:cubicBezTo>
                      <a:pt x="0" y="45"/>
                      <a:pt x="22" y="148"/>
                      <a:pt x="22" y="151"/>
                    </a:cubicBezTo>
                    <a:cubicBezTo>
                      <a:pt x="131" y="151"/>
                      <a:pt x="131" y="151"/>
                      <a:pt x="131" y="151"/>
                    </a:cubicBezTo>
                    <a:close/>
                  </a:path>
                </a:pathLst>
              </a:custGeom>
              <a:solidFill>
                <a:srgbClr val="AF5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6" name="Group 40">
              <a:extLst>
                <a:ext uri="{FF2B5EF4-FFF2-40B4-BE49-F238E27FC236}">
                  <a16:creationId xmlns:a16="http://schemas.microsoft.com/office/drawing/2014/main" id="{1D5DE341-EC0F-4256-9EFC-85B1991FC1BE}"/>
                </a:ext>
              </a:extLst>
            </p:cNvPr>
            <p:cNvGrpSpPr>
              <a:grpSpLocks noChangeAspect="1"/>
            </p:cNvGrpSpPr>
            <p:nvPr/>
          </p:nvGrpSpPr>
          <p:grpSpPr bwMode="auto">
            <a:xfrm>
              <a:off x="2602" y="1371"/>
              <a:ext cx="326" cy="560"/>
              <a:chOff x="4572" y="2497"/>
              <a:chExt cx="385" cy="662"/>
            </a:xfrm>
          </p:grpSpPr>
          <p:sp>
            <p:nvSpPr>
              <p:cNvPr id="23" name="Freeform 41">
                <a:extLst>
                  <a:ext uri="{FF2B5EF4-FFF2-40B4-BE49-F238E27FC236}">
                    <a16:creationId xmlns:a16="http://schemas.microsoft.com/office/drawing/2014/main" id="{D247A932-3A71-45A0-835D-74997E27041D}"/>
                  </a:ext>
                </a:extLst>
              </p:cNvPr>
              <p:cNvSpPr>
                <a:spLocks noChangeAspect="1"/>
              </p:cNvSpPr>
              <p:nvPr/>
            </p:nvSpPr>
            <p:spPr bwMode="auto">
              <a:xfrm>
                <a:off x="4572" y="2868"/>
                <a:ext cx="57" cy="291"/>
              </a:xfrm>
              <a:custGeom>
                <a:avLst/>
                <a:gdLst>
                  <a:gd name="T0" fmla="*/ 0 w 57"/>
                  <a:gd name="T1" fmla="*/ 0 h 291"/>
                  <a:gd name="T2" fmla="*/ 0 w 57"/>
                  <a:gd name="T3" fmla="*/ 291 h 291"/>
                  <a:gd name="T4" fmla="*/ 57 w 57"/>
                  <a:gd name="T5" fmla="*/ 258 h 291"/>
                  <a:gd name="T6" fmla="*/ 0 w 57"/>
                  <a:gd name="T7" fmla="*/ 0 h 291"/>
                </a:gdLst>
                <a:ahLst/>
                <a:cxnLst>
                  <a:cxn ang="0">
                    <a:pos x="T0" y="T1"/>
                  </a:cxn>
                  <a:cxn ang="0">
                    <a:pos x="T2" y="T3"/>
                  </a:cxn>
                  <a:cxn ang="0">
                    <a:pos x="T4" y="T5"/>
                  </a:cxn>
                  <a:cxn ang="0">
                    <a:pos x="T6" y="T7"/>
                  </a:cxn>
                </a:cxnLst>
                <a:rect l="0" t="0" r="r" b="b"/>
                <a:pathLst>
                  <a:path w="57" h="291">
                    <a:moveTo>
                      <a:pt x="0" y="0"/>
                    </a:moveTo>
                    <a:lnTo>
                      <a:pt x="0" y="291"/>
                    </a:lnTo>
                    <a:lnTo>
                      <a:pt x="57" y="258"/>
                    </a:lnTo>
                    <a:lnTo>
                      <a:pt x="0" y="0"/>
                    </a:ln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Oval 42">
                <a:extLst>
                  <a:ext uri="{FF2B5EF4-FFF2-40B4-BE49-F238E27FC236}">
                    <a16:creationId xmlns:a16="http://schemas.microsoft.com/office/drawing/2014/main" id="{8D602749-F372-4FBA-AE48-E11F777D37BB}"/>
                  </a:ext>
                </a:extLst>
              </p:cNvPr>
              <p:cNvSpPr>
                <a:spLocks noChangeAspect="1" noChangeArrowheads="1"/>
              </p:cNvSpPr>
              <p:nvPr/>
            </p:nvSpPr>
            <p:spPr bwMode="auto">
              <a:xfrm>
                <a:off x="4584" y="2497"/>
                <a:ext cx="198" cy="199"/>
              </a:xfrm>
              <a:prstGeom prst="ellipse">
                <a:avLst/>
              </a:pr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43">
                <a:extLst>
                  <a:ext uri="{FF2B5EF4-FFF2-40B4-BE49-F238E27FC236}">
                    <a16:creationId xmlns:a16="http://schemas.microsoft.com/office/drawing/2014/main" id="{CE8DAEA0-8F97-42A4-9933-77491289EE2A}"/>
                  </a:ext>
                </a:extLst>
              </p:cNvPr>
              <p:cNvSpPr>
                <a:spLocks noChangeAspect="1"/>
              </p:cNvSpPr>
              <p:nvPr/>
            </p:nvSpPr>
            <p:spPr bwMode="auto">
              <a:xfrm>
                <a:off x="4572" y="2714"/>
                <a:ext cx="385" cy="409"/>
              </a:xfrm>
              <a:custGeom>
                <a:avLst/>
                <a:gdLst>
                  <a:gd name="T0" fmla="*/ 124 w 163"/>
                  <a:gd name="T1" fmla="*/ 172 h 173"/>
                  <a:gd name="T2" fmla="*/ 145 w 163"/>
                  <a:gd name="T3" fmla="*/ 172 h 173"/>
                  <a:gd name="T4" fmla="*/ 163 w 163"/>
                  <a:gd name="T5" fmla="*/ 155 h 173"/>
                  <a:gd name="T6" fmla="*/ 145 w 163"/>
                  <a:gd name="T7" fmla="*/ 137 h 173"/>
                  <a:gd name="T8" fmla="*/ 55 w 163"/>
                  <a:gd name="T9" fmla="*/ 137 h 173"/>
                  <a:gd name="T10" fmla="*/ 35 w 163"/>
                  <a:gd name="T11" fmla="*/ 45 h 173"/>
                  <a:gd name="T12" fmla="*/ 36 w 163"/>
                  <a:gd name="T13" fmla="*/ 43 h 173"/>
                  <a:gd name="T14" fmla="*/ 39 w 163"/>
                  <a:gd name="T15" fmla="*/ 44 h 173"/>
                  <a:gd name="T16" fmla="*/ 58 w 163"/>
                  <a:gd name="T17" fmla="*/ 133 h 173"/>
                  <a:gd name="T18" fmla="*/ 85 w 163"/>
                  <a:gd name="T19" fmla="*/ 133 h 173"/>
                  <a:gd name="T20" fmla="*/ 85 w 163"/>
                  <a:gd name="T21" fmla="*/ 39 h 173"/>
                  <a:gd name="T22" fmla="*/ 42 w 163"/>
                  <a:gd name="T23" fmla="*/ 0 h 173"/>
                  <a:gd name="T24" fmla="*/ 0 w 163"/>
                  <a:gd name="T25" fmla="*/ 43 h 173"/>
                  <a:gd name="T26" fmla="*/ 0 w 163"/>
                  <a:gd name="T27" fmla="*/ 46 h 173"/>
                  <a:gd name="T28" fmla="*/ 27 w 163"/>
                  <a:gd name="T29" fmla="*/ 173 h 173"/>
                  <a:gd name="T30" fmla="*/ 124 w 163"/>
                  <a:gd name="T31"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73">
                    <a:moveTo>
                      <a:pt x="124" y="172"/>
                    </a:moveTo>
                    <a:cubicBezTo>
                      <a:pt x="145" y="172"/>
                      <a:pt x="145" y="172"/>
                      <a:pt x="145" y="172"/>
                    </a:cubicBezTo>
                    <a:cubicBezTo>
                      <a:pt x="155" y="172"/>
                      <a:pt x="163" y="165"/>
                      <a:pt x="163" y="155"/>
                    </a:cubicBezTo>
                    <a:cubicBezTo>
                      <a:pt x="163" y="145"/>
                      <a:pt x="155" y="137"/>
                      <a:pt x="145" y="137"/>
                    </a:cubicBezTo>
                    <a:cubicBezTo>
                      <a:pt x="55" y="137"/>
                      <a:pt x="55" y="137"/>
                      <a:pt x="55" y="137"/>
                    </a:cubicBezTo>
                    <a:cubicBezTo>
                      <a:pt x="35" y="45"/>
                      <a:pt x="35" y="45"/>
                      <a:pt x="35" y="45"/>
                    </a:cubicBezTo>
                    <a:cubicBezTo>
                      <a:pt x="35" y="44"/>
                      <a:pt x="35" y="43"/>
                      <a:pt x="36" y="43"/>
                    </a:cubicBezTo>
                    <a:cubicBezTo>
                      <a:pt x="37" y="42"/>
                      <a:pt x="39" y="43"/>
                      <a:pt x="39" y="44"/>
                    </a:cubicBezTo>
                    <a:cubicBezTo>
                      <a:pt x="39" y="44"/>
                      <a:pt x="58" y="130"/>
                      <a:pt x="58" y="133"/>
                    </a:cubicBezTo>
                    <a:cubicBezTo>
                      <a:pt x="85" y="133"/>
                      <a:pt x="85" y="133"/>
                      <a:pt x="85" y="133"/>
                    </a:cubicBezTo>
                    <a:cubicBezTo>
                      <a:pt x="85" y="39"/>
                      <a:pt x="85" y="39"/>
                      <a:pt x="85" y="39"/>
                    </a:cubicBezTo>
                    <a:cubicBezTo>
                      <a:pt x="85" y="19"/>
                      <a:pt x="66" y="0"/>
                      <a:pt x="42" y="0"/>
                    </a:cubicBezTo>
                    <a:cubicBezTo>
                      <a:pt x="19" y="0"/>
                      <a:pt x="0" y="19"/>
                      <a:pt x="0" y="43"/>
                    </a:cubicBezTo>
                    <a:cubicBezTo>
                      <a:pt x="0" y="46"/>
                      <a:pt x="0" y="46"/>
                      <a:pt x="0" y="46"/>
                    </a:cubicBezTo>
                    <a:cubicBezTo>
                      <a:pt x="2" y="58"/>
                      <a:pt x="26" y="170"/>
                      <a:pt x="27" y="173"/>
                    </a:cubicBezTo>
                    <a:cubicBezTo>
                      <a:pt x="30" y="173"/>
                      <a:pt x="124" y="172"/>
                      <a:pt x="124" y="172"/>
                    </a:cubicBezTo>
                    <a:close/>
                  </a:path>
                </a:pathLst>
              </a:custGeom>
              <a:solidFill>
                <a:srgbClr val="2D6C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7" name="Group 44">
              <a:extLst>
                <a:ext uri="{FF2B5EF4-FFF2-40B4-BE49-F238E27FC236}">
                  <a16:creationId xmlns:a16="http://schemas.microsoft.com/office/drawing/2014/main" id="{6C76F5C0-AEFA-4C36-9165-B0F8ACE35D1A}"/>
                </a:ext>
              </a:extLst>
            </p:cNvPr>
            <p:cNvGrpSpPr>
              <a:grpSpLocks noChangeAspect="1"/>
            </p:cNvGrpSpPr>
            <p:nvPr/>
          </p:nvGrpSpPr>
          <p:grpSpPr bwMode="auto">
            <a:xfrm>
              <a:off x="3384" y="1322"/>
              <a:ext cx="324" cy="555"/>
              <a:chOff x="5495" y="2438"/>
              <a:chExt cx="383" cy="657"/>
            </a:xfrm>
          </p:grpSpPr>
          <p:sp>
            <p:nvSpPr>
              <p:cNvPr id="18" name="Freeform 45">
                <a:extLst>
                  <a:ext uri="{FF2B5EF4-FFF2-40B4-BE49-F238E27FC236}">
                    <a16:creationId xmlns:a16="http://schemas.microsoft.com/office/drawing/2014/main" id="{54E7119C-CA49-46FE-9706-149975E59D94}"/>
                  </a:ext>
                </a:extLst>
              </p:cNvPr>
              <p:cNvSpPr>
                <a:spLocks noChangeAspect="1"/>
              </p:cNvSpPr>
              <p:nvPr/>
            </p:nvSpPr>
            <p:spPr bwMode="auto">
              <a:xfrm>
                <a:off x="5824" y="2811"/>
                <a:ext cx="54" cy="284"/>
              </a:xfrm>
              <a:custGeom>
                <a:avLst/>
                <a:gdLst>
                  <a:gd name="T0" fmla="*/ 54 w 54"/>
                  <a:gd name="T1" fmla="*/ 0 h 284"/>
                  <a:gd name="T2" fmla="*/ 0 w 54"/>
                  <a:gd name="T3" fmla="*/ 251 h 284"/>
                  <a:gd name="T4" fmla="*/ 54 w 54"/>
                  <a:gd name="T5" fmla="*/ 284 h 284"/>
                  <a:gd name="T6" fmla="*/ 54 w 54"/>
                  <a:gd name="T7" fmla="*/ 0 h 284"/>
                </a:gdLst>
                <a:ahLst/>
                <a:cxnLst>
                  <a:cxn ang="0">
                    <a:pos x="T0" y="T1"/>
                  </a:cxn>
                  <a:cxn ang="0">
                    <a:pos x="T2" y="T3"/>
                  </a:cxn>
                  <a:cxn ang="0">
                    <a:pos x="T4" y="T5"/>
                  </a:cxn>
                  <a:cxn ang="0">
                    <a:pos x="T6" y="T7"/>
                  </a:cxn>
                </a:cxnLst>
                <a:rect l="0" t="0" r="r" b="b"/>
                <a:pathLst>
                  <a:path w="54" h="284">
                    <a:moveTo>
                      <a:pt x="54" y="0"/>
                    </a:moveTo>
                    <a:lnTo>
                      <a:pt x="0" y="251"/>
                    </a:lnTo>
                    <a:lnTo>
                      <a:pt x="54" y="284"/>
                    </a:lnTo>
                    <a:lnTo>
                      <a:pt x="54" y="0"/>
                    </a:ln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46">
                <a:extLst>
                  <a:ext uri="{FF2B5EF4-FFF2-40B4-BE49-F238E27FC236}">
                    <a16:creationId xmlns:a16="http://schemas.microsoft.com/office/drawing/2014/main" id="{86CB2E1F-C480-4F09-8722-9CA8CDEC57B9}"/>
                  </a:ext>
                </a:extLst>
              </p:cNvPr>
              <p:cNvSpPr>
                <a:spLocks noChangeAspect="1"/>
              </p:cNvSpPr>
              <p:nvPr/>
            </p:nvSpPr>
            <p:spPr bwMode="auto">
              <a:xfrm>
                <a:off x="5675" y="2438"/>
                <a:ext cx="191" cy="213"/>
              </a:xfrm>
              <a:custGeom>
                <a:avLst/>
                <a:gdLst>
                  <a:gd name="T0" fmla="*/ 0 w 81"/>
                  <a:gd name="T1" fmla="*/ 50 h 90"/>
                  <a:gd name="T2" fmla="*/ 40 w 81"/>
                  <a:gd name="T3" fmla="*/ 90 h 90"/>
                  <a:gd name="T4" fmla="*/ 81 w 81"/>
                  <a:gd name="T5" fmla="*/ 50 h 90"/>
                  <a:gd name="T6" fmla="*/ 45 w 81"/>
                  <a:gd name="T7" fmla="*/ 11 h 90"/>
                  <a:gd name="T8" fmla="*/ 44 w 81"/>
                  <a:gd name="T9" fmla="*/ 11 h 90"/>
                  <a:gd name="T10" fmla="*/ 20 w 81"/>
                  <a:gd name="T11" fmla="*/ 0 h 90"/>
                  <a:gd name="T12" fmla="*/ 22 w 81"/>
                  <a:gd name="T13" fmla="*/ 13 h 90"/>
                  <a:gd name="T14" fmla="*/ 7 w 81"/>
                  <a:gd name="T15" fmla="*/ 11 h 90"/>
                  <a:gd name="T16" fmla="*/ 14 w 81"/>
                  <a:gd name="T17" fmla="*/ 21 h 90"/>
                  <a:gd name="T18" fmla="*/ 0 w 81"/>
                  <a:gd name="T1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90">
                    <a:moveTo>
                      <a:pt x="0" y="50"/>
                    </a:moveTo>
                    <a:cubicBezTo>
                      <a:pt x="0" y="73"/>
                      <a:pt x="19" y="90"/>
                      <a:pt x="40" y="90"/>
                    </a:cubicBezTo>
                    <a:cubicBezTo>
                      <a:pt x="62" y="90"/>
                      <a:pt x="81" y="73"/>
                      <a:pt x="81" y="50"/>
                    </a:cubicBezTo>
                    <a:cubicBezTo>
                      <a:pt x="81" y="30"/>
                      <a:pt x="65" y="13"/>
                      <a:pt x="45" y="11"/>
                    </a:cubicBezTo>
                    <a:cubicBezTo>
                      <a:pt x="45" y="11"/>
                      <a:pt x="44" y="11"/>
                      <a:pt x="44" y="11"/>
                    </a:cubicBezTo>
                    <a:cubicBezTo>
                      <a:pt x="41" y="10"/>
                      <a:pt x="26" y="8"/>
                      <a:pt x="20" y="0"/>
                    </a:cubicBezTo>
                    <a:cubicBezTo>
                      <a:pt x="20" y="7"/>
                      <a:pt x="21" y="11"/>
                      <a:pt x="22" y="13"/>
                    </a:cubicBezTo>
                    <a:cubicBezTo>
                      <a:pt x="22" y="13"/>
                      <a:pt x="13" y="15"/>
                      <a:pt x="7" y="11"/>
                    </a:cubicBezTo>
                    <a:cubicBezTo>
                      <a:pt x="8" y="14"/>
                      <a:pt x="11" y="18"/>
                      <a:pt x="14" y="21"/>
                    </a:cubicBezTo>
                    <a:cubicBezTo>
                      <a:pt x="5" y="28"/>
                      <a:pt x="0" y="39"/>
                      <a:pt x="0" y="50"/>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47">
                <a:extLst>
                  <a:ext uri="{FF2B5EF4-FFF2-40B4-BE49-F238E27FC236}">
                    <a16:creationId xmlns:a16="http://schemas.microsoft.com/office/drawing/2014/main" id="{C2B19C3D-3E90-4A74-B3BB-B0D6B458F766}"/>
                  </a:ext>
                </a:extLst>
              </p:cNvPr>
              <p:cNvSpPr>
                <a:spLocks noChangeAspect="1"/>
              </p:cNvSpPr>
              <p:nvPr/>
            </p:nvSpPr>
            <p:spPr bwMode="auto">
              <a:xfrm>
                <a:off x="5495" y="2722"/>
                <a:ext cx="182" cy="238"/>
              </a:xfrm>
              <a:custGeom>
                <a:avLst/>
                <a:gdLst>
                  <a:gd name="T0" fmla="*/ 21 w 77"/>
                  <a:gd name="T1" fmla="*/ 44 h 101"/>
                  <a:gd name="T2" fmla="*/ 77 w 77"/>
                  <a:gd name="T3" fmla="*/ 101 h 101"/>
                  <a:gd name="T4" fmla="*/ 77 w 77"/>
                  <a:gd name="T5" fmla="*/ 53 h 101"/>
                  <a:gd name="T6" fmla="*/ 45 w 77"/>
                  <a:gd name="T7" fmla="*/ 21 h 101"/>
                  <a:gd name="T8" fmla="*/ 31 w 77"/>
                  <a:gd name="T9" fmla="*/ 7 h 101"/>
                  <a:gd name="T10" fmla="*/ 7 w 77"/>
                  <a:gd name="T11" fmla="*/ 7 h 101"/>
                  <a:gd name="T12" fmla="*/ 7 w 77"/>
                  <a:gd name="T13" fmla="*/ 31 h 101"/>
                  <a:gd name="T14" fmla="*/ 21 w 77"/>
                  <a:gd name="T15" fmla="*/ 44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01">
                    <a:moveTo>
                      <a:pt x="21" y="44"/>
                    </a:moveTo>
                    <a:cubicBezTo>
                      <a:pt x="21" y="44"/>
                      <a:pt x="57" y="80"/>
                      <a:pt x="77" y="101"/>
                    </a:cubicBezTo>
                    <a:cubicBezTo>
                      <a:pt x="77" y="53"/>
                      <a:pt x="77" y="53"/>
                      <a:pt x="77" y="53"/>
                    </a:cubicBezTo>
                    <a:cubicBezTo>
                      <a:pt x="45" y="21"/>
                      <a:pt x="45" y="21"/>
                      <a:pt x="45" y="21"/>
                    </a:cubicBezTo>
                    <a:cubicBezTo>
                      <a:pt x="31" y="7"/>
                      <a:pt x="31" y="7"/>
                      <a:pt x="31" y="7"/>
                    </a:cubicBezTo>
                    <a:cubicBezTo>
                      <a:pt x="24" y="0"/>
                      <a:pt x="14" y="0"/>
                      <a:pt x="7" y="7"/>
                    </a:cubicBezTo>
                    <a:cubicBezTo>
                      <a:pt x="0" y="13"/>
                      <a:pt x="0" y="24"/>
                      <a:pt x="7" y="31"/>
                    </a:cubicBezTo>
                    <a:cubicBezTo>
                      <a:pt x="21" y="44"/>
                      <a:pt x="21" y="44"/>
                      <a:pt x="21" y="44"/>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48">
                <a:extLst>
                  <a:ext uri="{FF2B5EF4-FFF2-40B4-BE49-F238E27FC236}">
                    <a16:creationId xmlns:a16="http://schemas.microsoft.com/office/drawing/2014/main" id="{575D3198-DFE5-4527-A557-B5B60D195E83}"/>
                  </a:ext>
                </a:extLst>
              </p:cNvPr>
              <p:cNvSpPr>
                <a:spLocks noChangeAspect="1"/>
              </p:cNvSpPr>
              <p:nvPr/>
            </p:nvSpPr>
            <p:spPr bwMode="auto">
              <a:xfrm>
                <a:off x="5677" y="2960"/>
                <a:ext cx="7" cy="14"/>
              </a:xfrm>
              <a:custGeom>
                <a:avLst/>
                <a:gdLst>
                  <a:gd name="T0" fmla="*/ 3 w 3"/>
                  <a:gd name="T1" fmla="*/ 6 h 6"/>
                  <a:gd name="T2" fmla="*/ 3 w 3"/>
                  <a:gd name="T3" fmla="*/ 4 h 6"/>
                  <a:gd name="T4" fmla="*/ 0 w 3"/>
                  <a:gd name="T5" fmla="*/ 0 h 6"/>
                  <a:gd name="T6" fmla="*/ 0 w 3"/>
                  <a:gd name="T7" fmla="*/ 6 h 6"/>
                  <a:gd name="T8" fmla="*/ 3 w 3"/>
                  <a:gd name="T9" fmla="*/ 6 h 6"/>
                </a:gdLst>
                <a:ahLst/>
                <a:cxnLst>
                  <a:cxn ang="0">
                    <a:pos x="T0" y="T1"/>
                  </a:cxn>
                  <a:cxn ang="0">
                    <a:pos x="T2" y="T3"/>
                  </a:cxn>
                  <a:cxn ang="0">
                    <a:pos x="T4" y="T5"/>
                  </a:cxn>
                  <a:cxn ang="0">
                    <a:pos x="T6" y="T7"/>
                  </a:cxn>
                  <a:cxn ang="0">
                    <a:pos x="T8" y="T9"/>
                  </a:cxn>
                </a:cxnLst>
                <a:rect l="0" t="0" r="r" b="b"/>
                <a:pathLst>
                  <a:path w="3" h="6">
                    <a:moveTo>
                      <a:pt x="3" y="6"/>
                    </a:moveTo>
                    <a:cubicBezTo>
                      <a:pt x="3" y="4"/>
                      <a:pt x="3" y="4"/>
                      <a:pt x="3" y="4"/>
                    </a:cubicBezTo>
                    <a:cubicBezTo>
                      <a:pt x="2" y="2"/>
                      <a:pt x="1" y="1"/>
                      <a:pt x="0" y="0"/>
                    </a:cubicBezTo>
                    <a:cubicBezTo>
                      <a:pt x="0" y="6"/>
                      <a:pt x="0" y="6"/>
                      <a:pt x="0" y="6"/>
                    </a:cubicBezTo>
                    <a:cubicBezTo>
                      <a:pt x="3" y="6"/>
                      <a:pt x="3" y="6"/>
                      <a:pt x="3" y="6"/>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49">
                <a:extLst>
                  <a:ext uri="{FF2B5EF4-FFF2-40B4-BE49-F238E27FC236}">
                    <a16:creationId xmlns:a16="http://schemas.microsoft.com/office/drawing/2014/main" id="{7D40BC74-FCBB-4B11-8BD6-71A2017B9D79}"/>
                  </a:ext>
                </a:extLst>
              </p:cNvPr>
              <p:cNvSpPr>
                <a:spLocks noChangeAspect="1"/>
              </p:cNvSpPr>
              <p:nvPr/>
            </p:nvSpPr>
            <p:spPr bwMode="auto">
              <a:xfrm>
                <a:off x="5512" y="2670"/>
                <a:ext cx="366" cy="387"/>
              </a:xfrm>
              <a:custGeom>
                <a:avLst/>
                <a:gdLst>
                  <a:gd name="T0" fmla="*/ 155 w 155"/>
                  <a:gd name="T1" fmla="*/ 40 h 164"/>
                  <a:gd name="T2" fmla="*/ 114 w 155"/>
                  <a:gd name="T3" fmla="*/ 0 h 164"/>
                  <a:gd name="T4" fmla="*/ 74 w 155"/>
                  <a:gd name="T5" fmla="*/ 37 h 164"/>
                  <a:gd name="T6" fmla="*/ 74 w 155"/>
                  <a:gd name="T7" fmla="*/ 126 h 164"/>
                  <a:gd name="T8" fmla="*/ 99 w 155"/>
                  <a:gd name="T9" fmla="*/ 126 h 164"/>
                  <a:gd name="T10" fmla="*/ 117 w 155"/>
                  <a:gd name="T11" fmla="*/ 42 h 164"/>
                  <a:gd name="T12" fmla="*/ 120 w 155"/>
                  <a:gd name="T13" fmla="*/ 40 h 164"/>
                  <a:gd name="T14" fmla="*/ 121 w 155"/>
                  <a:gd name="T15" fmla="*/ 43 h 164"/>
                  <a:gd name="T16" fmla="*/ 102 w 155"/>
                  <a:gd name="T17" fmla="*/ 130 h 164"/>
                  <a:gd name="T18" fmla="*/ 17 w 155"/>
                  <a:gd name="T19" fmla="*/ 130 h 164"/>
                  <a:gd name="T20" fmla="*/ 0 w 155"/>
                  <a:gd name="T21" fmla="*/ 147 h 164"/>
                  <a:gd name="T22" fmla="*/ 17 w 155"/>
                  <a:gd name="T23" fmla="*/ 164 h 164"/>
                  <a:gd name="T24" fmla="*/ 36 w 155"/>
                  <a:gd name="T25" fmla="*/ 164 h 164"/>
                  <a:gd name="T26" fmla="*/ 128 w 155"/>
                  <a:gd name="T27" fmla="*/ 164 h 164"/>
                  <a:gd name="T28" fmla="*/ 155 w 155"/>
                  <a:gd name="T29" fmla="*/ 43 h 164"/>
                  <a:gd name="T30" fmla="*/ 155 w 155"/>
                  <a:gd name="T31" fmla="*/ 4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64">
                    <a:moveTo>
                      <a:pt x="155" y="40"/>
                    </a:moveTo>
                    <a:cubicBezTo>
                      <a:pt x="155" y="18"/>
                      <a:pt x="136" y="0"/>
                      <a:pt x="114" y="0"/>
                    </a:cubicBezTo>
                    <a:cubicBezTo>
                      <a:pt x="92" y="0"/>
                      <a:pt x="74" y="18"/>
                      <a:pt x="74" y="37"/>
                    </a:cubicBezTo>
                    <a:cubicBezTo>
                      <a:pt x="74" y="126"/>
                      <a:pt x="74" y="126"/>
                      <a:pt x="74" y="126"/>
                    </a:cubicBezTo>
                    <a:cubicBezTo>
                      <a:pt x="99" y="126"/>
                      <a:pt x="99" y="126"/>
                      <a:pt x="99" y="126"/>
                    </a:cubicBezTo>
                    <a:cubicBezTo>
                      <a:pt x="99" y="123"/>
                      <a:pt x="117" y="42"/>
                      <a:pt x="117" y="42"/>
                    </a:cubicBezTo>
                    <a:cubicBezTo>
                      <a:pt x="117" y="41"/>
                      <a:pt x="119" y="40"/>
                      <a:pt x="120" y="40"/>
                    </a:cubicBezTo>
                    <a:cubicBezTo>
                      <a:pt x="121" y="41"/>
                      <a:pt x="121" y="42"/>
                      <a:pt x="121" y="43"/>
                    </a:cubicBezTo>
                    <a:cubicBezTo>
                      <a:pt x="102" y="130"/>
                      <a:pt x="102" y="130"/>
                      <a:pt x="102" y="130"/>
                    </a:cubicBezTo>
                    <a:cubicBezTo>
                      <a:pt x="17" y="130"/>
                      <a:pt x="17" y="130"/>
                      <a:pt x="17" y="130"/>
                    </a:cubicBezTo>
                    <a:cubicBezTo>
                      <a:pt x="8" y="130"/>
                      <a:pt x="0" y="138"/>
                      <a:pt x="0" y="147"/>
                    </a:cubicBezTo>
                    <a:cubicBezTo>
                      <a:pt x="0" y="157"/>
                      <a:pt x="8" y="164"/>
                      <a:pt x="17" y="164"/>
                    </a:cubicBezTo>
                    <a:cubicBezTo>
                      <a:pt x="36" y="164"/>
                      <a:pt x="36" y="164"/>
                      <a:pt x="36" y="164"/>
                    </a:cubicBezTo>
                    <a:cubicBezTo>
                      <a:pt x="36" y="164"/>
                      <a:pt x="125" y="164"/>
                      <a:pt x="128" y="164"/>
                    </a:cubicBezTo>
                    <a:cubicBezTo>
                      <a:pt x="129" y="161"/>
                      <a:pt x="152" y="55"/>
                      <a:pt x="155" y="43"/>
                    </a:cubicBezTo>
                    <a:cubicBezTo>
                      <a:pt x="155" y="40"/>
                      <a:pt x="155" y="40"/>
                      <a:pt x="155" y="40"/>
                    </a:cubicBezTo>
                    <a:close/>
                  </a:path>
                </a:pathLst>
              </a:custGeom>
              <a:solidFill>
                <a:srgbClr val="286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Tree>
    <p:extLst>
      <p:ext uri="{BB962C8B-B14F-4D97-AF65-F5344CB8AC3E}">
        <p14:creationId xmlns:p14="http://schemas.microsoft.com/office/powerpoint/2010/main" val="39196978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6473"/>
            <a:ext cx="9086400" cy="552677"/>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４．最後に</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（２）研修後にまず取り組んでいただきたいこと</a:t>
            </a:r>
            <a:endParaRPr kumimoji="1" lang="ja-JP" altLang="en-US" dirty="0">
              <a:latin typeface="游ゴシック" panose="020B0400000000000000" pitchFamily="50" charset="-128"/>
              <a:ea typeface="游ゴシック" panose="020B0400000000000000" pitchFamily="50" charset="-128"/>
            </a:endParaRPr>
          </a:p>
        </p:txBody>
      </p:sp>
      <p:sp>
        <p:nvSpPr>
          <p:cNvPr id="6" name="テキスト プレースホルダー 2">
            <a:extLst>
              <a:ext uri="{FF2B5EF4-FFF2-40B4-BE49-F238E27FC236}">
                <a16:creationId xmlns:a16="http://schemas.microsoft.com/office/drawing/2014/main" id="{9D8D7433-5CD2-413E-9F26-DE22C1014584}"/>
              </a:ext>
            </a:extLst>
          </p:cNvPr>
          <p:cNvSpPr txBox="1">
            <a:spLocks/>
          </p:cNvSpPr>
          <p:nvPr/>
        </p:nvSpPr>
        <p:spPr>
          <a:xfrm>
            <a:off x="406100" y="1013247"/>
            <a:ext cx="9086400" cy="61555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indent="266700"/>
            <a:r>
              <a:rPr lang="ja-JP" altLang="en-US" dirty="0">
                <a:latin typeface="游ゴシック" panose="020B0400000000000000" pitchFamily="50" charset="-128"/>
                <a:ea typeface="游ゴシック" panose="020B0400000000000000" pitchFamily="50" charset="-128"/>
              </a:rPr>
              <a:t>本研修を活かして、あなたの施設・事業所で、以下の取組をぜひ行ってください。</a:t>
            </a:r>
            <a:endParaRPr lang="en-US" altLang="ja-JP" dirty="0">
              <a:latin typeface="游ゴシック" panose="020B0400000000000000" pitchFamily="50" charset="-128"/>
              <a:ea typeface="游ゴシック" panose="020B0400000000000000" pitchFamily="50" charset="-128"/>
            </a:endParaRPr>
          </a:p>
        </p:txBody>
      </p:sp>
      <p:grpSp>
        <p:nvGrpSpPr>
          <p:cNvPr id="36" name="グループ化 35">
            <a:extLst>
              <a:ext uri="{FF2B5EF4-FFF2-40B4-BE49-F238E27FC236}">
                <a16:creationId xmlns:a16="http://schemas.microsoft.com/office/drawing/2014/main" id="{07CDC0AC-AC87-4D90-99DC-A7AE5A9A930B}"/>
              </a:ext>
            </a:extLst>
          </p:cNvPr>
          <p:cNvGrpSpPr/>
          <p:nvPr/>
        </p:nvGrpSpPr>
        <p:grpSpPr>
          <a:xfrm>
            <a:off x="620733" y="5022486"/>
            <a:ext cx="8634283" cy="1430850"/>
            <a:chOff x="632520" y="2440498"/>
            <a:chExt cx="8634283" cy="1193217"/>
          </a:xfrm>
        </p:grpSpPr>
        <p:sp>
          <p:nvSpPr>
            <p:cNvPr id="38" name="正方形/長方形 37">
              <a:extLst>
                <a:ext uri="{FF2B5EF4-FFF2-40B4-BE49-F238E27FC236}">
                  <a16:creationId xmlns:a16="http://schemas.microsoft.com/office/drawing/2014/main" id="{ACDD4944-4C82-4B73-A90F-DF4F61D63441}"/>
                </a:ext>
              </a:extLst>
            </p:cNvPr>
            <p:cNvSpPr/>
            <p:nvPr/>
          </p:nvSpPr>
          <p:spPr>
            <a:xfrm>
              <a:off x="632520" y="2440498"/>
              <a:ext cx="315888" cy="1193217"/>
            </a:xfrm>
            <a:prstGeom prst="rect">
              <a:avLst/>
            </a:prstGeom>
            <a:solidFill>
              <a:schemeClr val="bg2">
                <a:lumMod val="50000"/>
              </a:schemeClr>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800" b="1" dirty="0">
                  <a:solidFill>
                    <a:schemeClr val="bg1"/>
                  </a:solidFill>
                  <a:latin typeface="游ゴシック" panose="020B0400000000000000" pitchFamily="50" charset="-128"/>
                  <a:ea typeface="游ゴシック" panose="020B0400000000000000" pitchFamily="50" charset="-128"/>
                </a:rPr>
                <a:t>３</a:t>
              </a:r>
            </a:p>
          </p:txBody>
        </p:sp>
        <p:sp>
          <p:nvSpPr>
            <p:cNvPr id="39" name="正方形/長方形 38">
              <a:extLst>
                <a:ext uri="{FF2B5EF4-FFF2-40B4-BE49-F238E27FC236}">
                  <a16:creationId xmlns:a16="http://schemas.microsoft.com/office/drawing/2014/main" id="{6FC3174C-A1E7-4D81-9952-14804BE32FD1}"/>
                </a:ext>
              </a:extLst>
            </p:cNvPr>
            <p:cNvSpPr/>
            <p:nvPr/>
          </p:nvSpPr>
          <p:spPr>
            <a:xfrm flipV="1">
              <a:off x="950803" y="3603823"/>
              <a:ext cx="8316000" cy="29892"/>
            </a:xfrm>
            <a:prstGeom prst="rect">
              <a:avLst/>
            </a:prstGeom>
            <a:solidFill>
              <a:schemeClr val="bg2">
                <a:lumMod val="50000"/>
              </a:schemeClr>
            </a:solidFill>
            <a:ln w="9525" cap="sq">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40" name="テキスト プレースホルダー 2">
              <a:extLst>
                <a:ext uri="{FF2B5EF4-FFF2-40B4-BE49-F238E27FC236}">
                  <a16:creationId xmlns:a16="http://schemas.microsoft.com/office/drawing/2014/main" id="{7297C5E5-2CF1-4105-90CC-A907BD0BAE39}"/>
                </a:ext>
              </a:extLst>
            </p:cNvPr>
            <p:cNvSpPr txBox="1">
              <a:spLocks/>
            </p:cNvSpPr>
            <p:nvPr/>
          </p:nvSpPr>
          <p:spPr>
            <a:xfrm>
              <a:off x="1111646" y="2777901"/>
              <a:ext cx="8127832" cy="67566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あなたの施設・事業所で、介護現場におけるハラスメントを相談できる窓口は設置できていますか。また、全職員がそれを知っていますか。</a:t>
              </a:r>
              <a:endParaRPr lang="en-US" altLang="ja-JP" sz="1800" b="1"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地域に設置されている相談窓口等も調べてみてください。</a:t>
              </a:r>
            </a:p>
          </p:txBody>
        </p:sp>
        <p:sp>
          <p:nvSpPr>
            <p:cNvPr id="41" name="テキスト プレースホルダー 2">
              <a:extLst>
                <a:ext uri="{FF2B5EF4-FFF2-40B4-BE49-F238E27FC236}">
                  <a16:creationId xmlns:a16="http://schemas.microsoft.com/office/drawing/2014/main" id="{9ACF3EAD-B91E-44C0-82C4-343223B7A6BD}"/>
                </a:ext>
              </a:extLst>
            </p:cNvPr>
            <p:cNvSpPr txBox="1">
              <a:spLocks/>
            </p:cNvSpPr>
            <p:nvPr/>
          </p:nvSpPr>
          <p:spPr>
            <a:xfrm>
              <a:off x="1060032" y="2480732"/>
              <a:ext cx="8204376" cy="2323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dirty="0">
                  <a:solidFill>
                    <a:schemeClr val="bg2">
                      <a:lumMod val="50000"/>
                    </a:schemeClr>
                  </a:solidFill>
                  <a:latin typeface="游ゴシック" panose="020B0400000000000000" pitchFamily="50" charset="-128"/>
                  <a:ea typeface="游ゴシック" panose="020B0400000000000000" pitchFamily="50" charset="-128"/>
                </a:rPr>
                <a:t>施設・事業所内の相談窓口の設置</a:t>
              </a:r>
              <a:endParaRPr lang="en-US" altLang="ja-JP" b="1" dirty="0">
                <a:solidFill>
                  <a:schemeClr val="bg2">
                    <a:lumMod val="50000"/>
                  </a:schemeClr>
                </a:solidFill>
                <a:latin typeface="游ゴシック" panose="020B0400000000000000" pitchFamily="50" charset="-128"/>
                <a:ea typeface="游ゴシック" panose="020B0400000000000000" pitchFamily="50" charset="-128"/>
              </a:endParaRPr>
            </a:p>
          </p:txBody>
        </p:sp>
      </p:grpSp>
      <p:grpSp>
        <p:nvGrpSpPr>
          <p:cNvPr id="4" name="グループ化 3">
            <a:extLst>
              <a:ext uri="{FF2B5EF4-FFF2-40B4-BE49-F238E27FC236}">
                <a16:creationId xmlns:a16="http://schemas.microsoft.com/office/drawing/2014/main" id="{C32281E0-C1EF-4F76-BFE5-727D6A1E10C6}"/>
              </a:ext>
            </a:extLst>
          </p:cNvPr>
          <p:cNvGrpSpPr/>
          <p:nvPr/>
        </p:nvGrpSpPr>
        <p:grpSpPr>
          <a:xfrm>
            <a:off x="625269" y="1809523"/>
            <a:ext cx="8640960" cy="1043413"/>
            <a:chOff x="409800" y="1749871"/>
            <a:chExt cx="8640960" cy="1487642"/>
          </a:xfrm>
        </p:grpSpPr>
        <p:sp>
          <p:nvSpPr>
            <p:cNvPr id="5" name="正方形/長方形 4">
              <a:extLst>
                <a:ext uri="{FF2B5EF4-FFF2-40B4-BE49-F238E27FC236}">
                  <a16:creationId xmlns:a16="http://schemas.microsoft.com/office/drawing/2014/main" id="{3108325D-4935-4DED-B700-01F38A639DE8}"/>
                </a:ext>
              </a:extLst>
            </p:cNvPr>
            <p:cNvSpPr/>
            <p:nvPr/>
          </p:nvSpPr>
          <p:spPr>
            <a:xfrm>
              <a:off x="409800" y="1749871"/>
              <a:ext cx="315888" cy="1487642"/>
            </a:xfrm>
            <a:prstGeom prst="rect">
              <a:avLst/>
            </a:prstGeom>
            <a:solidFill>
              <a:schemeClr val="bg2">
                <a:lumMod val="50000"/>
              </a:schemeClr>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800" b="1" dirty="0">
                  <a:solidFill>
                    <a:schemeClr val="bg1"/>
                  </a:solidFill>
                  <a:latin typeface="游ゴシック" panose="020B0400000000000000" pitchFamily="50" charset="-128"/>
                  <a:ea typeface="游ゴシック" panose="020B0400000000000000" pitchFamily="50" charset="-128"/>
                </a:rPr>
                <a:t>１</a:t>
              </a:r>
            </a:p>
          </p:txBody>
        </p:sp>
        <p:sp>
          <p:nvSpPr>
            <p:cNvPr id="10" name="正方形/長方形 9">
              <a:extLst>
                <a:ext uri="{FF2B5EF4-FFF2-40B4-BE49-F238E27FC236}">
                  <a16:creationId xmlns:a16="http://schemas.microsoft.com/office/drawing/2014/main" id="{E970301F-6E45-44BC-B467-7038FBDD5B01}"/>
                </a:ext>
              </a:extLst>
            </p:cNvPr>
            <p:cNvSpPr/>
            <p:nvPr/>
          </p:nvSpPr>
          <p:spPr>
            <a:xfrm>
              <a:off x="734760" y="3191794"/>
              <a:ext cx="8316000" cy="45719"/>
            </a:xfrm>
            <a:prstGeom prst="rect">
              <a:avLst/>
            </a:prstGeom>
            <a:solidFill>
              <a:schemeClr val="bg2">
                <a:lumMod val="50000"/>
              </a:schemeClr>
            </a:solidFill>
            <a:ln w="9525" cap="sq">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1" name="テキスト プレースホルダー 2">
              <a:extLst>
                <a:ext uri="{FF2B5EF4-FFF2-40B4-BE49-F238E27FC236}">
                  <a16:creationId xmlns:a16="http://schemas.microsoft.com/office/drawing/2014/main" id="{D8664D1E-C7FA-4C97-AC6F-918F43A7C64E}"/>
                </a:ext>
              </a:extLst>
            </p:cNvPr>
            <p:cNvSpPr txBox="1">
              <a:spLocks/>
            </p:cNvSpPr>
            <p:nvPr/>
          </p:nvSpPr>
          <p:spPr>
            <a:xfrm>
              <a:off x="913856" y="2337190"/>
              <a:ext cx="8127832" cy="78986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介護現場におけるハラスメントに対し、あなたの施設・事業所の現在の取組や方針、職員を含めた共通認識の状況を、まず確認してください。</a:t>
              </a:r>
              <a:endParaRPr lang="en-US" altLang="ja-JP" sz="1800" dirty="0">
                <a:latin typeface="游ゴシック" panose="020B0400000000000000" pitchFamily="50" charset="-128"/>
                <a:ea typeface="游ゴシック" panose="020B0400000000000000" pitchFamily="50" charset="-128"/>
              </a:endParaRPr>
            </a:p>
          </p:txBody>
        </p:sp>
        <p:sp>
          <p:nvSpPr>
            <p:cNvPr id="12" name="テキスト プレースホルダー 2">
              <a:extLst>
                <a:ext uri="{FF2B5EF4-FFF2-40B4-BE49-F238E27FC236}">
                  <a16:creationId xmlns:a16="http://schemas.microsoft.com/office/drawing/2014/main" id="{C0A185FB-E5F6-400B-BB72-08A2C5306012}"/>
                </a:ext>
              </a:extLst>
            </p:cNvPr>
            <p:cNvSpPr txBox="1">
              <a:spLocks/>
            </p:cNvSpPr>
            <p:nvPr/>
          </p:nvSpPr>
          <p:spPr>
            <a:xfrm>
              <a:off x="841848" y="1800201"/>
              <a:ext cx="8199840" cy="30777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dirty="0">
                  <a:solidFill>
                    <a:schemeClr val="bg2">
                      <a:lumMod val="50000"/>
                    </a:schemeClr>
                  </a:solidFill>
                  <a:latin typeface="游ゴシック" panose="020B0400000000000000" pitchFamily="50" charset="-128"/>
                  <a:ea typeface="游ゴシック" panose="020B0400000000000000" pitchFamily="50" charset="-128"/>
                </a:rPr>
                <a:t>介護現場におけるハラスメントへの現在の取組・方針・共通認識の確認</a:t>
              </a:r>
              <a:endParaRPr lang="en-US" altLang="ja-JP" b="1" dirty="0">
                <a:solidFill>
                  <a:schemeClr val="bg2">
                    <a:lumMod val="50000"/>
                  </a:schemeClr>
                </a:solidFill>
                <a:latin typeface="游ゴシック" panose="020B0400000000000000" pitchFamily="50" charset="-128"/>
                <a:ea typeface="游ゴシック" panose="020B0400000000000000" pitchFamily="50" charset="-128"/>
              </a:endParaRPr>
            </a:p>
          </p:txBody>
        </p:sp>
      </p:grpSp>
      <p:grpSp>
        <p:nvGrpSpPr>
          <p:cNvPr id="29" name="グループ化 28">
            <a:extLst>
              <a:ext uri="{FF2B5EF4-FFF2-40B4-BE49-F238E27FC236}">
                <a16:creationId xmlns:a16="http://schemas.microsoft.com/office/drawing/2014/main" id="{707D7AAA-6852-40B0-9F28-44BBE074AB20}"/>
              </a:ext>
            </a:extLst>
          </p:cNvPr>
          <p:cNvGrpSpPr/>
          <p:nvPr/>
        </p:nvGrpSpPr>
        <p:grpSpPr>
          <a:xfrm>
            <a:off x="620733" y="3072461"/>
            <a:ext cx="8634283" cy="1724691"/>
            <a:chOff x="632520" y="1892058"/>
            <a:chExt cx="8634283" cy="1785805"/>
          </a:xfrm>
        </p:grpSpPr>
        <p:sp>
          <p:nvSpPr>
            <p:cNvPr id="31" name="正方形/長方形 30">
              <a:extLst>
                <a:ext uri="{FF2B5EF4-FFF2-40B4-BE49-F238E27FC236}">
                  <a16:creationId xmlns:a16="http://schemas.microsoft.com/office/drawing/2014/main" id="{A1D4E6E6-D4FD-4360-94CA-2754A8F81DB8}"/>
                </a:ext>
              </a:extLst>
            </p:cNvPr>
            <p:cNvSpPr/>
            <p:nvPr/>
          </p:nvSpPr>
          <p:spPr>
            <a:xfrm>
              <a:off x="632520" y="1892058"/>
              <a:ext cx="315888" cy="1785805"/>
            </a:xfrm>
            <a:prstGeom prst="rect">
              <a:avLst/>
            </a:prstGeom>
            <a:solidFill>
              <a:schemeClr val="bg2">
                <a:lumMod val="50000"/>
              </a:schemeClr>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800" b="1" dirty="0">
                  <a:solidFill>
                    <a:schemeClr val="bg1"/>
                  </a:solidFill>
                  <a:latin typeface="游ゴシック" panose="020B0400000000000000" pitchFamily="50" charset="-128"/>
                  <a:ea typeface="游ゴシック" panose="020B0400000000000000" pitchFamily="50" charset="-128"/>
                </a:rPr>
                <a:t>２</a:t>
              </a:r>
            </a:p>
          </p:txBody>
        </p:sp>
        <p:sp>
          <p:nvSpPr>
            <p:cNvPr id="32" name="正方形/長方形 31">
              <a:extLst>
                <a:ext uri="{FF2B5EF4-FFF2-40B4-BE49-F238E27FC236}">
                  <a16:creationId xmlns:a16="http://schemas.microsoft.com/office/drawing/2014/main" id="{4EE43C3C-57D1-4C7D-A1B0-DDC43D75DC28}"/>
                </a:ext>
              </a:extLst>
            </p:cNvPr>
            <p:cNvSpPr/>
            <p:nvPr/>
          </p:nvSpPr>
          <p:spPr>
            <a:xfrm flipV="1">
              <a:off x="950803" y="3640784"/>
              <a:ext cx="8316000" cy="37078"/>
            </a:xfrm>
            <a:prstGeom prst="rect">
              <a:avLst/>
            </a:prstGeom>
            <a:solidFill>
              <a:schemeClr val="bg2">
                <a:lumMod val="50000"/>
              </a:schemeClr>
            </a:solidFill>
            <a:ln w="9525" cap="sq">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33" name="テキスト プレースホルダー 2">
              <a:extLst>
                <a:ext uri="{FF2B5EF4-FFF2-40B4-BE49-F238E27FC236}">
                  <a16:creationId xmlns:a16="http://schemas.microsoft.com/office/drawing/2014/main" id="{4B3218A2-0ECE-46E1-986C-922733ABF479}"/>
                </a:ext>
              </a:extLst>
            </p:cNvPr>
            <p:cNvSpPr txBox="1">
              <a:spLocks/>
            </p:cNvSpPr>
            <p:nvPr/>
          </p:nvSpPr>
          <p:spPr>
            <a:xfrm>
              <a:off x="1069104" y="2322217"/>
              <a:ext cx="8127832" cy="121365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職員を対象とした研修を実施してください。研修教材には、「職員向け研修資料」と「職員向けチェックシート」をご活用ください。</a:t>
              </a:r>
              <a:endParaRPr lang="en-US" altLang="ja-JP" sz="1800" b="1" dirty="0">
                <a:latin typeface="游ゴシック" panose="020B0400000000000000" pitchFamily="50" charset="-128"/>
                <a:ea typeface="游ゴシック" panose="020B0400000000000000" pitchFamily="50" charset="-128"/>
              </a:endParaRPr>
            </a:p>
            <a:p>
              <a:pPr marL="285750" indent="-285750">
                <a:buFont typeface="Arial" panose="020B0604020202020204" pitchFamily="34" charset="0"/>
                <a:buChar char="•"/>
              </a:pPr>
              <a:r>
                <a:rPr lang="ja-JP" altLang="en-US" sz="1800" b="1" dirty="0">
                  <a:latin typeface="游ゴシック" panose="020B0400000000000000" pitchFamily="50" charset="-128"/>
                  <a:ea typeface="游ゴシック" panose="020B0400000000000000" pitchFamily="50" charset="-128"/>
                </a:rPr>
                <a:t>介護現場におけるハラスメントについて、職員と話し合う機会（面談等）を作ってください。既存の面談等の機会の活用でもちろん構いません。</a:t>
              </a:r>
              <a:endParaRPr lang="ja-JP" altLang="en-US" sz="1800" dirty="0">
                <a:latin typeface="游ゴシック" panose="020B0400000000000000" pitchFamily="50" charset="-128"/>
                <a:ea typeface="游ゴシック" panose="020B0400000000000000" pitchFamily="50" charset="-128"/>
              </a:endParaRPr>
            </a:p>
          </p:txBody>
        </p:sp>
        <p:sp>
          <p:nvSpPr>
            <p:cNvPr id="34" name="テキスト プレースホルダー 2">
              <a:extLst>
                <a:ext uri="{FF2B5EF4-FFF2-40B4-BE49-F238E27FC236}">
                  <a16:creationId xmlns:a16="http://schemas.microsoft.com/office/drawing/2014/main" id="{26068E04-5875-4310-B7A0-464F8A96D314}"/>
                </a:ext>
              </a:extLst>
            </p:cNvPr>
            <p:cNvSpPr txBox="1">
              <a:spLocks/>
            </p:cNvSpPr>
            <p:nvPr/>
          </p:nvSpPr>
          <p:spPr>
            <a:xfrm>
              <a:off x="1060032" y="1917164"/>
              <a:ext cx="8204376" cy="31868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32"/>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36"/>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36"/>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b="1" dirty="0">
                  <a:solidFill>
                    <a:schemeClr val="bg2">
                      <a:lumMod val="50000"/>
                    </a:schemeClr>
                  </a:solidFill>
                  <a:latin typeface="游ゴシック" panose="020B0400000000000000" pitchFamily="50" charset="-128"/>
                  <a:ea typeface="游ゴシック" panose="020B0400000000000000" pitchFamily="50" charset="-128"/>
                </a:rPr>
                <a:t>職員向けの研修の実施と、施設・事業所内で話し合う機会の設定</a:t>
              </a:r>
              <a:endParaRPr lang="en-US" altLang="ja-JP" b="1" dirty="0">
                <a:solidFill>
                  <a:schemeClr val="bg2">
                    <a:lumMod val="50000"/>
                  </a:schemeClr>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2829455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6473"/>
            <a:ext cx="9086400" cy="552677"/>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４．最後に</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（３）おわりに</a:t>
            </a:r>
            <a:endParaRPr kumimoji="1" lang="ja-JP" altLang="en-US" dirty="0">
              <a:latin typeface="游ゴシック" panose="020B0400000000000000" pitchFamily="50" charset="-128"/>
              <a:ea typeface="游ゴシック" panose="020B0400000000000000" pitchFamily="50" charset="-128"/>
            </a:endParaRPr>
          </a:p>
        </p:txBody>
      </p:sp>
      <p:grpSp>
        <p:nvGrpSpPr>
          <p:cNvPr id="19" name="グループ化 18">
            <a:extLst>
              <a:ext uri="{FF2B5EF4-FFF2-40B4-BE49-F238E27FC236}">
                <a16:creationId xmlns:a16="http://schemas.microsoft.com/office/drawing/2014/main" id="{D9A58412-FA84-4880-AF94-0A710043AD52}"/>
              </a:ext>
            </a:extLst>
          </p:cNvPr>
          <p:cNvGrpSpPr/>
          <p:nvPr/>
        </p:nvGrpSpPr>
        <p:grpSpPr>
          <a:xfrm>
            <a:off x="410400" y="1988840"/>
            <a:ext cx="9086400" cy="2664296"/>
            <a:chOff x="704528" y="2683754"/>
            <a:chExt cx="8496944" cy="3769582"/>
          </a:xfrm>
        </p:grpSpPr>
        <p:grpSp>
          <p:nvGrpSpPr>
            <p:cNvPr id="16" name="グループ化 15">
              <a:extLst>
                <a:ext uri="{FF2B5EF4-FFF2-40B4-BE49-F238E27FC236}">
                  <a16:creationId xmlns:a16="http://schemas.microsoft.com/office/drawing/2014/main" id="{FAE6DC87-99EA-4756-9078-969475BCC894}"/>
                </a:ext>
              </a:extLst>
            </p:cNvPr>
            <p:cNvGrpSpPr/>
            <p:nvPr/>
          </p:nvGrpSpPr>
          <p:grpSpPr>
            <a:xfrm>
              <a:off x="704528" y="2683754"/>
              <a:ext cx="8496944" cy="3769582"/>
              <a:chOff x="704528" y="2683754"/>
              <a:chExt cx="8496944" cy="3769582"/>
            </a:xfrm>
          </p:grpSpPr>
          <p:sp>
            <p:nvSpPr>
              <p:cNvPr id="15" name="ブローチ 14">
                <a:extLst>
                  <a:ext uri="{FF2B5EF4-FFF2-40B4-BE49-F238E27FC236}">
                    <a16:creationId xmlns:a16="http://schemas.microsoft.com/office/drawing/2014/main" id="{125ACF70-063E-4242-9F8D-B11CB2AFFF49}"/>
                  </a:ext>
                </a:extLst>
              </p:cNvPr>
              <p:cNvSpPr/>
              <p:nvPr/>
            </p:nvSpPr>
            <p:spPr>
              <a:xfrm>
                <a:off x="704528" y="2683754"/>
                <a:ext cx="8496944" cy="3769582"/>
              </a:xfrm>
              <a:prstGeom prst="plaque">
                <a:avLst>
                  <a:gd name="adj" fmla="val 7969"/>
                </a:avLst>
              </a:prstGeom>
              <a:pattFill prst="dkUpDiag">
                <a:fgClr>
                  <a:schemeClr val="accent6">
                    <a:lumMod val="60000"/>
                    <a:lumOff val="40000"/>
                  </a:schemeClr>
                </a:fgClr>
                <a:bgClr>
                  <a:schemeClr val="bg1"/>
                </a:bgClr>
              </a:pattFill>
              <a:ln w="28575"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360000" rIns="720000" bIns="360000" numCol="1" spcCol="0" rtlCol="0" fromWordArt="0" anchor="ctr" anchorCtr="0" forceAA="0" compatLnSpc="1">
                <a:prstTxWarp prst="textNoShape">
                  <a:avLst/>
                </a:prstTxWarp>
                <a:noAutofit/>
              </a:bodyPr>
              <a:lstStyle/>
              <a:p>
                <a:pPr marL="285750" indent="-285750">
                  <a:buFont typeface="Wingdings" panose="05000000000000000000" pitchFamily="2" charset="2"/>
                  <a:buChar char="l"/>
                </a:pPr>
                <a:endParaRPr lang="en-US" altLang="ja-JP" sz="2000" dirty="0">
                  <a:solidFill>
                    <a:schemeClr val="tx1"/>
                  </a:solidFill>
                  <a:latin typeface="游ゴシック" panose="020B0400000000000000" pitchFamily="50" charset="-128"/>
                  <a:ea typeface="游ゴシック" panose="020B0400000000000000" pitchFamily="50" charset="-128"/>
                </a:endParaRPr>
              </a:p>
            </p:txBody>
          </p:sp>
          <p:sp>
            <p:nvSpPr>
              <p:cNvPr id="5" name="ブローチ 4">
                <a:extLst>
                  <a:ext uri="{FF2B5EF4-FFF2-40B4-BE49-F238E27FC236}">
                    <a16:creationId xmlns:a16="http://schemas.microsoft.com/office/drawing/2014/main" id="{FEEFC89F-019A-4E7B-B244-A1CE60B281F1}"/>
                  </a:ext>
                </a:extLst>
              </p:cNvPr>
              <p:cNvSpPr/>
              <p:nvPr/>
            </p:nvSpPr>
            <p:spPr>
              <a:xfrm>
                <a:off x="776536" y="2780928"/>
                <a:ext cx="8352928" cy="3600400"/>
              </a:xfrm>
              <a:prstGeom prst="plaque">
                <a:avLst>
                  <a:gd name="adj" fmla="val 7969"/>
                </a:avLst>
              </a:prstGeom>
              <a:solidFill>
                <a:schemeClr val="bg1"/>
              </a:solidFill>
              <a:ln w="28575"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360000" rIns="720000" bIns="360000" numCol="1" spcCol="0" rtlCol="0" fromWordArt="0" anchor="ctr" anchorCtr="0" forceAA="0" compatLnSpc="1">
                <a:prstTxWarp prst="textNoShape">
                  <a:avLst/>
                </a:prstTxWarp>
                <a:noAutofit/>
              </a:bodyPr>
              <a:lstStyle/>
              <a:p>
                <a:pPr marL="285750" indent="-285750">
                  <a:buFont typeface="Wingdings" panose="05000000000000000000" pitchFamily="2" charset="2"/>
                  <a:buChar char="l"/>
                </a:pPr>
                <a:endParaRPr lang="en-US" altLang="ja-JP" sz="2000" dirty="0">
                  <a:solidFill>
                    <a:schemeClr val="tx1"/>
                  </a:solidFill>
                  <a:latin typeface="游ゴシック" panose="020B0400000000000000" pitchFamily="50" charset="-128"/>
                  <a:ea typeface="游ゴシック" panose="020B0400000000000000" pitchFamily="50" charset="-128"/>
                </a:endParaRPr>
              </a:p>
            </p:txBody>
          </p:sp>
        </p:grpSp>
        <p:sp>
          <p:nvSpPr>
            <p:cNvPr id="12" name="正方形/長方形 11">
              <a:extLst>
                <a:ext uri="{FF2B5EF4-FFF2-40B4-BE49-F238E27FC236}">
                  <a16:creationId xmlns:a16="http://schemas.microsoft.com/office/drawing/2014/main" id="{97943685-5E82-487B-8389-2B624949CD20}"/>
                </a:ext>
              </a:extLst>
            </p:cNvPr>
            <p:cNvSpPr/>
            <p:nvPr/>
          </p:nvSpPr>
          <p:spPr>
            <a:xfrm>
              <a:off x="979575" y="3469117"/>
              <a:ext cx="7945727" cy="2220835"/>
            </a:xfrm>
            <a:prstGeom prst="rect">
              <a:avLst/>
            </a:prstGeom>
          </p:spPr>
          <p:txBody>
            <a:bodyPr wrap="square">
              <a:spAutoFit/>
            </a:bodyPr>
            <a:lstStyle/>
            <a:p>
              <a:r>
                <a:rPr lang="ja-JP" altLang="en-US" sz="2400" dirty="0">
                  <a:latin typeface="游ゴシック" panose="020B0400000000000000" pitchFamily="50" charset="-128"/>
                  <a:ea typeface="游ゴシック" panose="020B0400000000000000" pitchFamily="50" charset="-128"/>
                </a:rPr>
                <a:t>介護現場で利用者や家族等から受けるハラスメントについて、今一度、考え、行動してください。</a:t>
              </a:r>
            </a:p>
            <a:p>
              <a:r>
                <a:rPr lang="ja-JP" altLang="en-US" sz="2400" dirty="0">
                  <a:latin typeface="游ゴシック" panose="020B0400000000000000" pitchFamily="50" charset="-128"/>
                  <a:ea typeface="游ゴシック" panose="020B0400000000000000" pitchFamily="50" charset="-128"/>
                </a:rPr>
                <a:t>それが、職員の皆さんの安全確保と、働きやすく、円滑にサービス提供をできるような環境づくりにつながります。</a:t>
              </a:r>
            </a:p>
          </p:txBody>
        </p:sp>
      </p:grpSp>
    </p:spTree>
    <p:extLst>
      <p:ext uri="{BB962C8B-B14F-4D97-AF65-F5344CB8AC3E}">
        <p14:creationId xmlns:p14="http://schemas.microsoft.com/office/powerpoint/2010/main" val="1161077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6473"/>
            <a:ext cx="9086400" cy="552677"/>
          </a:xfrm>
        </p:spPr>
        <p:txBody>
          <a:bodyPr>
            <a:normAutofit/>
          </a:bodyPr>
          <a:lstStyle/>
          <a:p>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ハラスメント対策の取組の補助ツールのご案内①</a:t>
            </a:r>
            <a:endParaRPr kumimoji="1" lang="ja-JP" altLang="en-US" sz="3200"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0440FF72-9B3A-4454-ADFD-3A19E1E3DEAC}"/>
              </a:ext>
            </a:extLst>
          </p:cNvPr>
          <p:cNvGrpSpPr/>
          <p:nvPr/>
        </p:nvGrpSpPr>
        <p:grpSpPr>
          <a:xfrm>
            <a:off x="498022" y="3212976"/>
            <a:ext cx="8775458" cy="3084606"/>
            <a:chOff x="418166" y="3661093"/>
            <a:chExt cx="8775458" cy="3326536"/>
          </a:xfrm>
        </p:grpSpPr>
        <p:sp>
          <p:nvSpPr>
            <p:cNvPr id="25" name="正方形/長方形 24">
              <a:extLst>
                <a:ext uri="{FF2B5EF4-FFF2-40B4-BE49-F238E27FC236}">
                  <a16:creationId xmlns:a16="http://schemas.microsoft.com/office/drawing/2014/main" id="{8F55BA0B-AFD2-4BB5-8E51-1949E05E146E}"/>
                </a:ext>
              </a:extLst>
            </p:cNvPr>
            <p:cNvSpPr/>
            <p:nvPr/>
          </p:nvSpPr>
          <p:spPr>
            <a:xfrm>
              <a:off x="540649" y="3803208"/>
              <a:ext cx="8652975" cy="3184421"/>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grpSp>
          <p:nvGrpSpPr>
            <p:cNvPr id="20" name="グループ化 19">
              <a:extLst>
                <a:ext uri="{FF2B5EF4-FFF2-40B4-BE49-F238E27FC236}">
                  <a16:creationId xmlns:a16="http://schemas.microsoft.com/office/drawing/2014/main" id="{353EC325-AF7B-486C-8D4C-8599571CD50D}"/>
                </a:ext>
              </a:extLst>
            </p:cNvPr>
            <p:cNvGrpSpPr/>
            <p:nvPr/>
          </p:nvGrpSpPr>
          <p:grpSpPr>
            <a:xfrm>
              <a:off x="875997" y="3964994"/>
              <a:ext cx="4544834" cy="431491"/>
              <a:chOff x="972827" y="4520838"/>
              <a:chExt cx="4544834" cy="431491"/>
            </a:xfrm>
          </p:grpSpPr>
          <p:sp>
            <p:nvSpPr>
              <p:cNvPr id="18" name="正方形/長方形 17">
                <a:extLst>
                  <a:ext uri="{FF2B5EF4-FFF2-40B4-BE49-F238E27FC236}">
                    <a16:creationId xmlns:a16="http://schemas.microsoft.com/office/drawing/2014/main" id="{02A1FDE7-4008-43B4-8495-1ED60207BD18}"/>
                  </a:ext>
                </a:extLst>
              </p:cNvPr>
              <p:cNvSpPr/>
              <p:nvPr/>
            </p:nvSpPr>
            <p:spPr>
              <a:xfrm>
                <a:off x="992560" y="4720893"/>
                <a:ext cx="4392000" cy="144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7" name="正方形/長方形 16">
                <a:extLst>
                  <a:ext uri="{FF2B5EF4-FFF2-40B4-BE49-F238E27FC236}">
                    <a16:creationId xmlns:a16="http://schemas.microsoft.com/office/drawing/2014/main" id="{80F47494-088D-48F2-89CD-F6502F40FEAF}"/>
                  </a:ext>
                </a:extLst>
              </p:cNvPr>
              <p:cNvSpPr/>
              <p:nvPr/>
            </p:nvSpPr>
            <p:spPr>
              <a:xfrm>
                <a:off x="972827" y="4520838"/>
                <a:ext cx="4544834" cy="431491"/>
              </a:xfrm>
              <a:prstGeom prst="rect">
                <a:avLst/>
              </a:prstGeom>
            </p:spPr>
            <p:txBody>
              <a:bodyPr wrap="none">
                <a:spAutoFit/>
              </a:bodyPr>
              <a:lstStyle/>
              <a:p>
                <a:r>
                  <a:rPr lang="ja-JP" altLang="en-US" sz="2000" b="1" dirty="0">
                    <a:latin typeface="游ゴシック" panose="020B0400000000000000" pitchFamily="50" charset="-128"/>
                    <a:ea typeface="游ゴシック" panose="020B0400000000000000" pitchFamily="50" charset="-128"/>
                  </a:rPr>
                  <a:t>相談を受け付ける時の「相談シート」</a:t>
                </a:r>
                <a:endParaRPr lang="en-US" altLang="ja-JP" sz="2000" b="1" dirty="0">
                  <a:latin typeface="游ゴシック" panose="020B0400000000000000" pitchFamily="50" charset="-128"/>
                  <a:ea typeface="游ゴシック" panose="020B0400000000000000" pitchFamily="50" charset="-128"/>
                </a:endParaRPr>
              </a:p>
            </p:txBody>
          </p:sp>
        </p:grpSp>
        <p:grpSp>
          <p:nvGrpSpPr>
            <p:cNvPr id="26" name="グループ化 25">
              <a:extLst>
                <a:ext uri="{FF2B5EF4-FFF2-40B4-BE49-F238E27FC236}">
                  <a16:creationId xmlns:a16="http://schemas.microsoft.com/office/drawing/2014/main" id="{16A28635-9A51-40F4-AEAF-06A9F4053B36}"/>
                </a:ext>
              </a:extLst>
            </p:cNvPr>
            <p:cNvGrpSpPr/>
            <p:nvPr/>
          </p:nvGrpSpPr>
          <p:grpSpPr>
            <a:xfrm rot="20021131">
              <a:off x="418166" y="3661093"/>
              <a:ext cx="288000" cy="399728"/>
              <a:chOff x="137453" y="2363570"/>
              <a:chExt cx="288000" cy="399728"/>
            </a:xfrm>
          </p:grpSpPr>
          <p:cxnSp>
            <p:nvCxnSpPr>
              <p:cNvPr id="27" name="直線コネクタ 26">
                <a:extLst>
                  <a:ext uri="{FF2B5EF4-FFF2-40B4-BE49-F238E27FC236}">
                    <a16:creationId xmlns:a16="http://schemas.microsoft.com/office/drawing/2014/main" id="{1E3B0814-B10D-4614-A4ED-3540558EA039}"/>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楕円 27">
                <a:extLst>
                  <a:ext uri="{FF2B5EF4-FFF2-40B4-BE49-F238E27FC236}">
                    <a16:creationId xmlns:a16="http://schemas.microsoft.com/office/drawing/2014/main" id="{BEF6D308-56A4-47B7-8A70-9C0FA03044D4}"/>
                  </a:ext>
                </a:extLst>
              </p:cNvPr>
              <p:cNvSpPr/>
              <p:nvPr/>
            </p:nvSpPr>
            <p:spPr>
              <a:xfrm>
                <a:off x="137453" y="2363570"/>
                <a:ext cx="288000" cy="288000"/>
              </a:xfrm>
              <a:prstGeom prst="ellipse">
                <a:avLst/>
              </a:prstGeom>
              <a:solidFill>
                <a:srgbClr val="00B0F0"/>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sp>
          <p:nvSpPr>
            <p:cNvPr id="29" name="正方形/長方形 28">
              <a:extLst>
                <a:ext uri="{FF2B5EF4-FFF2-40B4-BE49-F238E27FC236}">
                  <a16:creationId xmlns:a16="http://schemas.microsoft.com/office/drawing/2014/main" id="{F27C4EC1-458B-4071-970E-B848C1A34A1A}"/>
                </a:ext>
              </a:extLst>
            </p:cNvPr>
            <p:cNvSpPr/>
            <p:nvPr/>
          </p:nvSpPr>
          <p:spPr>
            <a:xfrm>
              <a:off x="836206" y="4379005"/>
              <a:ext cx="6160987" cy="2308324"/>
            </a:xfrm>
            <a:prstGeom prst="rect">
              <a:avLst/>
            </a:prstGeom>
          </p:spPr>
          <p:txBody>
            <a:bodyPr wrap="square">
              <a:spAutoFit/>
            </a:bodyPr>
            <a:lstStyle/>
            <a:p>
              <a:r>
                <a:rPr lang="ja-JP" altLang="en-US" sz="1600" dirty="0">
                  <a:latin typeface="游ゴシック" panose="020B0400000000000000" pitchFamily="50" charset="-128"/>
                  <a:ea typeface="游ゴシック" panose="020B0400000000000000" pitchFamily="50" charset="-128"/>
                </a:rPr>
                <a:t>相談者が、相談したい内容を正確に伝えられるよう、予め相談内容を記入できる「相談シート」を用意しました。相談者の基本情報、相談内容、発生後の状況等を記入する欄を設けています。職員に事前に配布する、いつでも手に入る場所におくなど、相談したい方が手に取りやすいようにしてください。</a:t>
              </a:r>
              <a:endParaRPr lang="en-US" altLang="ja-JP" sz="1600" dirty="0">
                <a:latin typeface="游ゴシック" panose="020B0400000000000000" pitchFamily="50" charset="-128"/>
                <a:ea typeface="游ゴシック" panose="020B0400000000000000" pitchFamily="50" charset="-128"/>
              </a:endParaRPr>
            </a:p>
            <a:p>
              <a:r>
                <a:rPr lang="ja-JP" altLang="en-US" sz="1600" dirty="0">
                  <a:latin typeface="游ゴシック" panose="020B0400000000000000" pitchFamily="50" charset="-128"/>
                  <a:ea typeface="游ゴシック" panose="020B0400000000000000" pitchFamily="50" charset="-128"/>
                </a:rPr>
                <a:t>なお、この「相談シート」は、相談を受け付ける際のあくまで補助的なものであり、記入や提出がなくても相談を受け付けてください。さらに、相談を受ける管理者等が、聞き取りの際に活用することもできます。</a:t>
              </a:r>
              <a:endParaRPr lang="en-US" altLang="ja-JP" sz="1600" dirty="0">
                <a:latin typeface="游ゴシック" panose="020B0400000000000000" pitchFamily="50" charset="-128"/>
                <a:ea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9F143964-26EC-42FF-AA67-000C47CFB820}"/>
              </a:ext>
            </a:extLst>
          </p:cNvPr>
          <p:cNvGrpSpPr/>
          <p:nvPr/>
        </p:nvGrpSpPr>
        <p:grpSpPr>
          <a:xfrm>
            <a:off x="498022" y="896342"/>
            <a:ext cx="8775458" cy="1949884"/>
            <a:chOff x="498022" y="896342"/>
            <a:chExt cx="8775458" cy="1949884"/>
          </a:xfrm>
        </p:grpSpPr>
        <p:sp>
          <p:nvSpPr>
            <p:cNvPr id="24" name="正方形/長方形 23">
              <a:extLst>
                <a:ext uri="{FF2B5EF4-FFF2-40B4-BE49-F238E27FC236}">
                  <a16:creationId xmlns:a16="http://schemas.microsoft.com/office/drawing/2014/main" id="{1A2AB5AA-FCDA-427F-9976-E4ED6CB33629}"/>
                </a:ext>
              </a:extLst>
            </p:cNvPr>
            <p:cNvSpPr/>
            <p:nvPr/>
          </p:nvSpPr>
          <p:spPr>
            <a:xfrm>
              <a:off x="620505" y="1026129"/>
              <a:ext cx="8652975" cy="1820097"/>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CD186B76-D8DA-443D-986B-2A06BA09220F}"/>
                </a:ext>
              </a:extLst>
            </p:cNvPr>
            <p:cNvSpPr/>
            <p:nvPr/>
          </p:nvSpPr>
          <p:spPr>
            <a:xfrm>
              <a:off x="846207" y="1553803"/>
              <a:ext cx="5482793" cy="983761"/>
            </a:xfrm>
            <a:prstGeom prst="rect">
              <a:avLst/>
            </a:prstGeom>
          </p:spPr>
          <p:txBody>
            <a:bodyPr wrap="square">
              <a:spAutoFit/>
            </a:bodyPr>
            <a:lstStyle/>
            <a:p>
              <a:r>
                <a:rPr lang="ja-JP" altLang="en-US" sz="1600" dirty="0">
                  <a:latin typeface="游ゴシック" panose="020B0400000000000000" pitchFamily="50" charset="-128"/>
                  <a:ea typeface="游ゴシック" panose="020B0400000000000000" pitchFamily="50" charset="-128"/>
                </a:rPr>
                <a:t>あなたの施設・事業所でのハラスメント対策の取組のために、是非「職員向け研修の手引き」と手引き内の「職員向け研修資料」を活用して、研修を実施してください。</a:t>
              </a:r>
              <a:endParaRPr lang="en-US" altLang="ja-JP" sz="1600" dirty="0">
                <a:latin typeface="游ゴシック" panose="020B0400000000000000" pitchFamily="50" charset="-128"/>
                <a:ea typeface="游ゴシック" panose="020B0400000000000000" pitchFamily="50" charset="-128"/>
              </a:endParaRPr>
            </a:p>
            <a:p>
              <a:endParaRPr lang="en-US" altLang="ja-JP" sz="1600" dirty="0">
                <a:latin typeface="游ゴシック" panose="020B0400000000000000" pitchFamily="50" charset="-128"/>
                <a:ea typeface="游ゴシック" panose="020B0400000000000000" pitchFamily="50" charset="-128"/>
              </a:endParaRPr>
            </a:p>
          </p:txBody>
        </p:sp>
        <p:grpSp>
          <p:nvGrpSpPr>
            <p:cNvPr id="19" name="グループ化 18">
              <a:extLst>
                <a:ext uri="{FF2B5EF4-FFF2-40B4-BE49-F238E27FC236}">
                  <a16:creationId xmlns:a16="http://schemas.microsoft.com/office/drawing/2014/main" id="{78BDEB4B-2889-40CF-A2A5-60F7FFEB2CFD}"/>
                </a:ext>
              </a:extLst>
            </p:cNvPr>
            <p:cNvGrpSpPr/>
            <p:nvPr/>
          </p:nvGrpSpPr>
          <p:grpSpPr>
            <a:xfrm>
              <a:off x="916063" y="1175149"/>
              <a:ext cx="4288353" cy="365397"/>
              <a:chOff x="2032890" y="1097275"/>
              <a:chExt cx="4288353" cy="400110"/>
            </a:xfrm>
          </p:grpSpPr>
          <p:sp>
            <p:nvSpPr>
              <p:cNvPr id="16" name="正方形/長方形 15">
                <a:extLst>
                  <a:ext uri="{FF2B5EF4-FFF2-40B4-BE49-F238E27FC236}">
                    <a16:creationId xmlns:a16="http://schemas.microsoft.com/office/drawing/2014/main" id="{D6D6AAA1-1049-43DF-BC89-B43825FA6207}"/>
                  </a:ext>
                </a:extLst>
              </p:cNvPr>
              <p:cNvSpPr/>
              <p:nvPr/>
            </p:nvSpPr>
            <p:spPr>
              <a:xfrm>
                <a:off x="2072680" y="1291473"/>
                <a:ext cx="4176000" cy="146783"/>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 name="正方形/長方形 5">
                <a:extLst>
                  <a:ext uri="{FF2B5EF4-FFF2-40B4-BE49-F238E27FC236}">
                    <a16:creationId xmlns:a16="http://schemas.microsoft.com/office/drawing/2014/main" id="{08DEF92F-BD31-4521-B1F8-BB127C402E33}"/>
                  </a:ext>
                </a:extLst>
              </p:cNvPr>
              <p:cNvSpPr/>
              <p:nvPr/>
            </p:nvSpPr>
            <p:spPr>
              <a:xfrm>
                <a:off x="2032890" y="1097275"/>
                <a:ext cx="4288353" cy="400110"/>
              </a:xfrm>
              <a:prstGeom prst="rect">
                <a:avLst/>
              </a:prstGeom>
            </p:spPr>
            <p:txBody>
              <a:bodyPr wrap="none">
                <a:spAutoFit/>
              </a:bodyPr>
              <a:lstStyle/>
              <a:p>
                <a:r>
                  <a:rPr lang="ja-JP" altLang="en-US" sz="2000" b="1" dirty="0">
                    <a:latin typeface="游ゴシック" panose="020B0400000000000000" pitchFamily="50" charset="-128"/>
                    <a:ea typeface="游ゴシック" panose="020B0400000000000000" pitchFamily="50" charset="-128"/>
                  </a:rPr>
                  <a:t>職員向けに研修を行うための手引き</a:t>
                </a:r>
                <a:endParaRPr lang="en-US" altLang="ja-JP" sz="2000" b="1" dirty="0">
                  <a:latin typeface="游ゴシック" panose="020B0400000000000000" pitchFamily="50" charset="-128"/>
                  <a:ea typeface="游ゴシック" panose="020B0400000000000000" pitchFamily="50" charset="-128"/>
                </a:endParaRPr>
              </a:p>
            </p:txBody>
          </p:sp>
        </p:grpSp>
        <p:grpSp>
          <p:nvGrpSpPr>
            <p:cNvPr id="21" name="グループ化 20">
              <a:extLst>
                <a:ext uri="{FF2B5EF4-FFF2-40B4-BE49-F238E27FC236}">
                  <a16:creationId xmlns:a16="http://schemas.microsoft.com/office/drawing/2014/main" id="{575379B9-F346-4082-B8D9-51E34926F453}"/>
                </a:ext>
              </a:extLst>
            </p:cNvPr>
            <p:cNvGrpSpPr/>
            <p:nvPr/>
          </p:nvGrpSpPr>
          <p:grpSpPr>
            <a:xfrm rot="20021131">
              <a:off x="498022" y="896342"/>
              <a:ext cx="288000" cy="365048"/>
              <a:chOff x="137453" y="2363570"/>
              <a:chExt cx="288000" cy="399728"/>
            </a:xfrm>
          </p:grpSpPr>
          <p:cxnSp>
            <p:nvCxnSpPr>
              <p:cNvPr id="22" name="直線コネクタ 21">
                <a:extLst>
                  <a:ext uri="{FF2B5EF4-FFF2-40B4-BE49-F238E27FC236}">
                    <a16:creationId xmlns:a16="http://schemas.microsoft.com/office/drawing/2014/main" id="{715CC2E0-E36A-409E-A824-F1CE235B2E0C}"/>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A74B4874-692C-4CB6-90FC-BA2A85F98273}"/>
                  </a:ext>
                </a:extLst>
              </p:cNvPr>
              <p:cNvSpPr/>
              <p:nvPr/>
            </p:nvSpPr>
            <p:spPr>
              <a:xfrm>
                <a:off x="137453" y="2363570"/>
                <a:ext cx="288000" cy="288000"/>
              </a:xfrm>
              <a:prstGeom prst="ellipse">
                <a:avLst/>
              </a:prstGeom>
              <a:solidFill>
                <a:srgbClr val="00B0F0"/>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pic>
          <p:nvPicPr>
            <p:cNvPr id="10" name="図 9">
              <a:extLst>
                <a:ext uri="{FF2B5EF4-FFF2-40B4-BE49-F238E27FC236}">
                  <a16:creationId xmlns:a16="http://schemas.microsoft.com/office/drawing/2014/main" id="{16A04E4D-94DE-4FEE-92CD-98BA15318297}"/>
                </a:ext>
              </a:extLst>
            </p:cNvPr>
            <p:cNvPicPr>
              <a:picLocks noChangeAspect="1"/>
            </p:cNvPicPr>
            <p:nvPr/>
          </p:nvPicPr>
          <p:blipFill>
            <a:blip r:embed="rId2"/>
            <a:stretch>
              <a:fillRect/>
            </a:stretch>
          </p:blipFill>
          <p:spPr>
            <a:xfrm>
              <a:off x="6992158" y="1214850"/>
              <a:ext cx="2088000" cy="1476339"/>
            </a:xfrm>
            <a:prstGeom prst="rect">
              <a:avLst/>
            </a:prstGeom>
            <a:ln>
              <a:solidFill>
                <a:schemeClr val="tx1"/>
              </a:solidFill>
            </a:ln>
          </p:spPr>
        </p:pic>
      </p:grpSp>
      <p:pic>
        <p:nvPicPr>
          <p:cNvPr id="30" name="図 29">
            <a:extLst>
              <a:ext uri="{FF2B5EF4-FFF2-40B4-BE49-F238E27FC236}">
                <a16:creationId xmlns:a16="http://schemas.microsoft.com/office/drawing/2014/main" id="{3CD858D7-07BF-4E66-8F6F-292CC8CD8170}"/>
              </a:ext>
            </a:extLst>
          </p:cNvPr>
          <p:cNvPicPr>
            <a:picLocks noChangeAspect="1"/>
          </p:cNvPicPr>
          <p:nvPr/>
        </p:nvPicPr>
        <p:blipFill rotWithShape="1">
          <a:blip r:embed="rId3"/>
          <a:srcRect t="3800"/>
          <a:stretch/>
        </p:blipFill>
        <p:spPr>
          <a:xfrm>
            <a:off x="7116840" y="3535398"/>
            <a:ext cx="1909976" cy="2586494"/>
          </a:xfrm>
          <a:prstGeom prst="rect">
            <a:avLst/>
          </a:prstGeom>
          <a:ln w="3175">
            <a:solidFill>
              <a:schemeClr val="tx1"/>
            </a:solidFill>
          </a:ln>
        </p:spPr>
      </p:pic>
    </p:spTree>
    <p:extLst>
      <p:ext uri="{BB962C8B-B14F-4D97-AF65-F5344CB8AC3E}">
        <p14:creationId xmlns:p14="http://schemas.microsoft.com/office/powerpoint/2010/main" val="244538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CF2E6-2137-4F4A-87D0-D22B04CAB667}"/>
              </a:ext>
            </a:extLst>
          </p:cNvPr>
          <p:cNvSpPr>
            <a:spLocks noGrp="1"/>
          </p:cNvSpPr>
          <p:nvPr>
            <p:ph type="title"/>
          </p:nvPr>
        </p:nvSpPr>
        <p:spPr>
          <a:xfrm>
            <a:off x="410400" y="260649"/>
            <a:ext cx="9086400" cy="558502"/>
          </a:xfrm>
        </p:spPr>
        <p:txBody>
          <a:bodyPr>
            <a:normAutofit fontScale="90000"/>
          </a:bodyPr>
          <a:lstStyle/>
          <a:p>
            <a:r>
              <a:rPr lang="ja-JP" altLang="en-US" sz="1800" dirty="0">
                <a:latin typeface="游ゴシック" panose="020B0400000000000000" pitchFamily="50" charset="-128"/>
                <a:ea typeface="游ゴシック" panose="020B0400000000000000" pitchFamily="50" charset="-128"/>
              </a:rPr>
              <a:t>手引きの目的等</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（３）手引きの活用方法</a:t>
            </a:r>
            <a:endParaRPr kumimoji="1" lang="ja-JP" altLang="en-US" dirty="0">
              <a:latin typeface="游ゴシック" panose="020B0400000000000000" pitchFamily="50" charset="-128"/>
              <a:ea typeface="游ゴシック" panose="020B0400000000000000" pitchFamily="50" charset="-128"/>
            </a:endParaRPr>
          </a:p>
        </p:txBody>
      </p:sp>
      <p:sp>
        <p:nvSpPr>
          <p:cNvPr id="3" name="テキスト プレースホルダー 2">
            <a:extLst>
              <a:ext uri="{FF2B5EF4-FFF2-40B4-BE49-F238E27FC236}">
                <a16:creationId xmlns:a16="http://schemas.microsoft.com/office/drawing/2014/main" id="{B6050B5F-9A68-4458-AC43-4F1DF791F7CE}"/>
              </a:ext>
            </a:extLst>
          </p:cNvPr>
          <p:cNvSpPr>
            <a:spLocks noGrp="1"/>
          </p:cNvSpPr>
          <p:nvPr>
            <p:ph type="body" sz="quarter" idx="10"/>
          </p:nvPr>
        </p:nvSpPr>
        <p:spPr>
          <a:xfrm>
            <a:off x="410400" y="908720"/>
            <a:ext cx="9295128" cy="5875968"/>
          </a:xfrm>
        </p:spPr>
        <p:txBody>
          <a:bodyPr/>
          <a:lstStyle/>
          <a:p>
            <a:r>
              <a:rPr lang="en-US" altLang="ja-JP" b="1" dirty="0">
                <a:latin typeface="游ゴシック" panose="020B0400000000000000" pitchFamily="50" charset="-128"/>
                <a:ea typeface="游ゴシック" panose="020B0400000000000000" pitchFamily="50" charset="-128"/>
              </a:rPr>
              <a:t>【</a:t>
            </a:r>
            <a:r>
              <a:rPr lang="ja-JP" altLang="en-US" b="1" dirty="0">
                <a:latin typeface="游ゴシック" panose="020B0400000000000000" pitchFamily="50" charset="-128"/>
                <a:ea typeface="游ゴシック" panose="020B0400000000000000" pitchFamily="50" charset="-128"/>
              </a:rPr>
              <a:t>想定している読み手</a:t>
            </a:r>
            <a:r>
              <a:rPr lang="en-US" altLang="ja-JP" b="1" dirty="0">
                <a:latin typeface="游ゴシック" panose="020B0400000000000000" pitchFamily="50" charset="-128"/>
                <a:ea typeface="游ゴシック" panose="020B0400000000000000" pitchFamily="50" charset="-128"/>
              </a:rPr>
              <a:t>】</a:t>
            </a:r>
          </a:p>
          <a:p>
            <a:pPr marL="342900" indent="-342900">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管理者向け研修等を企画あるいは実施する、各種関連団体及び行政等の関係者。</a:t>
            </a:r>
            <a:endParaRPr lang="en-US" altLang="ja-JP" sz="1800"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管理者向け研修資料</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の読み手として想定している対象は、管理者等（管理者、施設長、事業所長、事務局長、サービス提供責任者等）。</a:t>
            </a:r>
            <a:endParaRPr lang="en-US" altLang="ja-JP" sz="1800" dirty="0">
              <a:latin typeface="游ゴシック" panose="020B0400000000000000" pitchFamily="50" charset="-128"/>
              <a:ea typeface="游ゴシック" panose="020B0400000000000000" pitchFamily="50" charset="-128"/>
            </a:endParaRPr>
          </a:p>
          <a:p>
            <a:endParaRPr lang="en-US" altLang="ja-JP" sz="1050" b="1" dirty="0">
              <a:latin typeface="游ゴシック" panose="020B0400000000000000" pitchFamily="50" charset="-128"/>
              <a:ea typeface="游ゴシック" panose="020B0400000000000000" pitchFamily="50" charset="-128"/>
            </a:endParaRPr>
          </a:p>
          <a:p>
            <a:r>
              <a:rPr lang="en-US" altLang="ja-JP" b="1" dirty="0">
                <a:latin typeface="游ゴシック" panose="020B0400000000000000" pitchFamily="50" charset="-128"/>
                <a:ea typeface="游ゴシック" panose="020B0400000000000000" pitchFamily="50" charset="-128"/>
              </a:rPr>
              <a:t>【</a:t>
            </a:r>
            <a:r>
              <a:rPr lang="ja-JP" altLang="en-US" b="1" dirty="0">
                <a:latin typeface="游ゴシック" panose="020B0400000000000000" pitchFamily="50" charset="-128"/>
                <a:ea typeface="游ゴシック" panose="020B0400000000000000" pitchFamily="50" charset="-128"/>
              </a:rPr>
              <a:t>想定している使い方</a:t>
            </a:r>
            <a:r>
              <a:rPr lang="en-US" altLang="ja-JP" b="1" dirty="0">
                <a:latin typeface="游ゴシック" panose="020B0400000000000000" pitchFamily="50" charset="-128"/>
                <a:ea typeface="游ゴシック" panose="020B0400000000000000" pitchFamily="50" charset="-128"/>
              </a:rPr>
              <a:t>】</a:t>
            </a:r>
          </a:p>
          <a:p>
            <a:pPr marL="342900" indent="-342900">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研修を行う前に一読した上で、</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管理者向け研修資料</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a:t>
            </a:r>
            <a:r>
              <a:rPr lang="en-US" altLang="ja-JP" sz="1800" dirty="0">
                <a:latin typeface="游ゴシック" panose="020B0400000000000000" pitchFamily="50" charset="-128"/>
                <a:ea typeface="游ゴシック" panose="020B0400000000000000" pitchFamily="50" charset="-128"/>
              </a:rPr>
              <a:t>P.</a:t>
            </a:r>
            <a:r>
              <a:rPr lang="ja-JP" altLang="en-US" sz="1800" dirty="0">
                <a:latin typeface="游ゴシック" panose="020B0400000000000000" pitchFamily="50" charset="-128"/>
                <a:ea typeface="游ゴシック" panose="020B0400000000000000" pitchFamily="50" charset="-128"/>
              </a:rPr>
              <a:t>９から）を用いて、管理者等（管理者、施設長、事業所長、事務局長、サービス提供責任者、主任等）に研修を実施してください。</a:t>
            </a:r>
            <a:endParaRPr lang="en-US" altLang="ja-JP" sz="1800" dirty="0">
              <a:latin typeface="游ゴシック" panose="020B0400000000000000" pitchFamily="50" charset="-128"/>
              <a:ea typeface="游ゴシック" panose="020B0400000000000000" pitchFamily="50" charset="-128"/>
            </a:endParaRPr>
          </a:p>
          <a:p>
            <a:endParaRPr lang="en-US" altLang="ja-JP" sz="1050" b="1" dirty="0">
              <a:latin typeface="游ゴシック" panose="020B0400000000000000" pitchFamily="50" charset="-128"/>
              <a:ea typeface="游ゴシック" panose="020B0400000000000000" pitchFamily="50" charset="-128"/>
            </a:endParaRPr>
          </a:p>
          <a:p>
            <a:r>
              <a:rPr lang="en-US" altLang="ja-JP" b="1" dirty="0">
                <a:latin typeface="游ゴシック" panose="020B0400000000000000" pitchFamily="50" charset="-128"/>
                <a:ea typeface="游ゴシック" panose="020B0400000000000000" pitchFamily="50" charset="-128"/>
              </a:rPr>
              <a:t>【</a:t>
            </a:r>
            <a:r>
              <a:rPr lang="ja-JP" altLang="en-US" b="1" dirty="0">
                <a:latin typeface="游ゴシック" panose="020B0400000000000000" pitchFamily="50" charset="-128"/>
                <a:ea typeface="游ゴシック" panose="020B0400000000000000" pitchFamily="50" charset="-128"/>
              </a:rPr>
              <a:t>手引きにより期待していること</a:t>
            </a:r>
            <a:r>
              <a:rPr lang="en-US" altLang="ja-JP" b="1" dirty="0">
                <a:latin typeface="游ゴシック" panose="020B0400000000000000" pitchFamily="50" charset="-128"/>
                <a:ea typeface="游ゴシック" panose="020B0400000000000000" pitchFamily="50" charset="-128"/>
              </a:rPr>
              <a:t>】</a:t>
            </a:r>
            <a:endParaRPr lang="ja-JP" altLang="en-US" b="1"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管理者向けの研修により、管理者等が介護現場におけるハラスメントについて考えるきっかけとなることで、より良い介護サービスの提供につながること、職員の安心・安全だけでなく、職員が継続的に働ける労働環境の整備につながることを期待しています。</a:t>
            </a:r>
            <a:endParaRPr lang="en-US" altLang="ja-JP" sz="1800" dirty="0">
              <a:latin typeface="游ゴシック" panose="020B0400000000000000" pitchFamily="50" charset="-128"/>
              <a:ea typeface="游ゴシック" panose="020B0400000000000000" pitchFamily="50" charset="-128"/>
            </a:endParaRPr>
          </a:p>
          <a:p>
            <a:pPr marL="342900" indent="-342900">
              <a:buFont typeface="Arial" panose="020B0604020202020204" pitchFamily="34" charset="0"/>
              <a:buChar char="•"/>
            </a:pPr>
            <a:r>
              <a:rPr lang="ja-JP" altLang="en-US" sz="1800" dirty="0">
                <a:latin typeface="游ゴシック" panose="020B0400000000000000" pitchFamily="50" charset="-128"/>
                <a:ea typeface="游ゴシック" panose="020B0400000000000000" pitchFamily="50" charset="-128"/>
              </a:rPr>
              <a:t>さらに、研修を受けた管理者等が、施設・事業所で、職員向けに研修を実施するとともに、適切に相談に対応いただくことを期待しています。</a:t>
            </a:r>
            <a:endParaRPr lang="en-US" altLang="ja-JP" sz="1800" dirty="0">
              <a:latin typeface="游ゴシック" panose="020B0400000000000000" pitchFamily="50" charset="-128"/>
              <a:ea typeface="游ゴシック" panose="020B0400000000000000" pitchFamily="50" charset="-128"/>
            </a:endParaRPr>
          </a:p>
          <a:p>
            <a:endParaRPr lang="en-US" altLang="ja-JP" sz="1050" dirty="0">
              <a:latin typeface="游ゴシック" panose="020B0400000000000000" pitchFamily="50" charset="-128"/>
              <a:ea typeface="游ゴシック" panose="020B0400000000000000" pitchFamily="50" charset="-128"/>
            </a:endParaRPr>
          </a:p>
          <a:p>
            <a:pPr marL="179388" indent="-179388"/>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介護現場におけるハラスメントの例を、参考として次のページに掲載します。研修にあたり、必要がある場合には、例の一つとして活用ください。</a:t>
            </a:r>
          </a:p>
        </p:txBody>
      </p:sp>
    </p:spTree>
    <p:extLst>
      <p:ext uri="{BB962C8B-B14F-4D97-AF65-F5344CB8AC3E}">
        <p14:creationId xmlns:p14="http://schemas.microsoft.com/office/powerpoint/2010/main" val="567749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6473"/>
            <a:ext cx="9086400" cy="552677"/>
          </a:xfrm>
        </p:spPr>
        <p:txBody>
          <a:bodyPr>
            <a:normAutofit/>
          </a:bodyPr>
          <a:lstStyle/>
          <a:p>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ハラスメント対策の取組の補助ツールのご案内②</a:t>
            </a:r>
            <a:endParaRPr kumimoji="1" lang="ja-JP" altLang="en-US" sz="3200" dirty="0">
              <a:latin typeface="游ゴシック" panose="020B0400000000000000" pitchFamily="50" charset="-128"/>
              <a:ea typeface="游ゴシック" panose="020B0400000000000000" pitchFamily="50" charset="-128"/>
            </a:endParaRPr>
          </a:p>
        </p:txBody>
      </p:sp>
      <p:grpSp>
        <p:nvGrpSpPr>
          <p:cNvPr id="5" name="グループ化 4">
            <a:extLst>
              <a:ext uri="{FF2B5EF4-FFF2-40B4-BE49-F238E27FC236}">
                <a16:creationId xmlns:a16="http://schemas.microsoft.com/office/drawing/2014/main" id="{F68AFE35-9725-4743-B61A-9D34BAEC74D4}"/>
              </a:ext>
            </a:extLst>
          </p:cNvPr>
          <p:cNvGrpSpPr/>
          <p:nvPr/>
        </p:nvGrpSpPr>
        <p:grpSpPr>
          <a:xfrm>
            <a:off x="513848" y="996797"/>
            <a:ext cx="8759632" cy="5240515"/>
            <a:chOff x="418166" y="996797"/>
            <a:chExt cx="8759632" cy="5240515"/>
          </a:xfrm>
        </p:grpSpPr>
        <p:sp>
          <p:nvSpPr>
            <p:cNvPr id="12" name="正方形/長方形 11">
              <a:extLst>
                <a:ext uri="{FF2B5EF4-FFF2-40B4-BE49-F238E27FC236}">
                  <a16:creationId xmlns:a16="http://schemas.microsoft.com/office/drawing/2014/main" id="{F5806DFE-8CB3-43BF-94F8-D570FDE73A15}"/>
                </a:ext>
              </a:extLst>
            </p:cNvPr>
            <p:cNvSpPr/>
            <p:nvPr/>
          </p:nvSpPr>
          <p:spPr>
            <a:xfrm>
              <a:off x="524823" y="1052736"/>
              <a:ext cx="8652975" cy="5184576"/>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7C7615A2-DF7B-4F6E-B50B-7DECC3872782}"/>
                </a:ext>
              </a:extLst>
            </p:cNvPr>
            <p:cNvSpPr/>
            <p:nvPr/>
          </p:nvSpPr>
          <p:spPr>
            <a:xfrm>
              <a:off x="776536" y="1867155"/>
              <a:ext cx="5588518" cy="1569660"/>
            </a:xfrm>
            <a:prstGeom prst="rect">
              <a:avLst/>
            </a:prstGeom>
          </p:spPr>
          <p:txBody>
            <a:bodyPr wrap="square">
              <a:spAutoFit/>
            </a:bodyPr>
            <a:lstStyle/>
            <a:p>
              <a:r>
                <a:rPr lang="ja-JP" altLang="en-US" sz="1600" dirty="0">
                  <a:latin typeface="游ゴシック" panose="020B0400000000000000" pitchFamily="50" charset="-128"/>
                  <a:ea typeface="游ゴシック" panose="020B0400000000000000" pitchFamily="50" charset="-128"/>
                </a:rPr>
                <a:t>ハラスメント予防・対策のために、職員に日頃から意識いただきたいことを「職員向け研修の手引き」の中の「職員向け研修資料」でチェック項目として解説しています。</a:t>
              </a:r>
              <a:endParaRPr lang="en-US" altLang="ja-JP" sz="1600" dirty="0">
                <a:latin typeface="游ゴシック" panose="020B0400000000000000" pitchFamily="50" charset="-128"/>
                <a:ea typeface="游ゴシック" panose="020B0400000000000000" pitchFamily="50" charset="-128"/>
              </a:endParaRPr>
            </a:p>
            <a:p>
              <a:r>
                <a:rPr lang="ja-JP" altLang="en-US" sz="1600" dirty="0">
                  <a:latin typeface="游ゴシック" panose="020B0400000000000000" pitchFamily="50" charset="-128"/>
                  <a:ea typeface="游ゴシック" panose="020B0400000000000000" pitchFamily="50" charset="-128"/>
                </a:rPr>
                <a:t>「職員向け研修資料」の付録として、チェック項目を一覧化したチェックシートが</a:t>
              </a:r>
              <a:r>
                <a:rPr lang="en-US" altLang="ja-JP" sz="1600" dirty="0">
                  <a:latin typeface="游ゴシック" panose="020B0400000000000000" pitchFamily="50" charset="-128"/>
                  <a:ea typeface="游ゴシック" panose="020B0400000000000000" pitchFamily="50" charset="-128"/>
                </a:rPr>
                <a:t>2</a:t>
              </a:r>
              <a:r>
                <a:rPr lang="ja-JP" altLang="en-US" sz="1600" dirty="0">
                  <a:latin typeface="游ゴシック" panose="020B0400000000000000" pitchFamily="50" charset="-128"/>
                  <a:ea typeface="游ゴシック" panose="020B0400000000000000" pitchFamily="50" charset="-128"/>
                </a:rPr>
                <a:t>種類ありますので、ご活用ください。</a:t>
              </a:r>
              <a:endParaRPr lang="en-US" altLang="ja-JP" sz="1600" dirty="0">
                <a:latin typeface="游ゴシック" panose="020B0400000000000000" pitchFamily="50" charset="-128"/>
                <a:ea typeface="游ゴシック" panose="020B0400000000000000" pitchFamily="50" charset="-128"/>
              </a:endParaRPr>
            </a:p>
          </p:txBody>
        </p:sp>
        <p:grpSp>
          <p:nvGrpSpPr>
            <p:cNvPr id="15" name="グループ化 14">
              <a:extLst>
                <a:ext uri="{FF2B5EF4-FFF2-40B4-BE49-F238E27FC236}">
                  <a16:creationId xmlns:a16="http://schemas.microsoft.com/office/drawing/2014/main" id="{49311EC1-047D-4B99-936F-5F278241CB07}"/>
                </a:ext>
              </a:extLst>
            </p:cNvPr>
            <p:cNvGrpSpPr/>
            <p:nvPr/>
          </p:nvGrpSpPr>
          <p:grpSpPr>
            <a:xfrm>
              <a:off x="875997" y="1300698"/>
              <a:ext cx="5588519" cy="400110"/>
              <a:chOff x="972827" y="4520838"/>
              <a:chExt cx="6112387" cy="400110"/>
            </a:xfrm>
          </p:grpSpPr>
          <p:sp>
            <p:nvSpPr>
              <p:cNvPr id="16" name="正方形/長方形 15">
                <a:extLst>
                  <a:ext uri="{FF2B5EF4-FFF2-40B4-BE49-F238E27FC236}">
                    <a16:creationId xmlns:a16="http://schemas.microsoft.com/office/drawing/2014/main" id="{F7564E04-B58B-44A8-A2B5-9076091D12C7}"/>
                  </a:ext>
                </a:extLst>
              </p:cNvPr>
              <p:cNvSpPr/>
              <p:nvPr/>
            </p:nvSpPr>
            <p:spPr>
              <a:xfrm>
                <a:off x="1022206" y="4720893"/>
                <a:ext cx="5000579" cy="144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E0854F0-480C-49AE-BF76-5E9CBEAF7157}"/>
                  </a:ext>
                </a:extLst>
              </p:cNvPr>
              <p:cNvSpPr/>
              <p:nvPr/>
            </p:nvSpPr>
            <p:spPr>
              <a:xfrm>
                <a:off x="972827" y="4520838"/>
                <a:ext cx="6112387" cy="400110"/>
              </a:xfrm>
              <a:prstGeom prst="rect">
                <a:avLst/>
              </a:prstGeom>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「職員向けチェックシート（様式</a:t>
                </a:r>
                <a:r>
                  <a:rPr lang="en-US" altLang="ja-JP" sz="2000" b="1" dirty="0">
                    <a:latin typeface="游ゴシック" panose="020B0400000000000000" pitchFamily="50" charset="-128"/>
                    <a:ea typeface="游ゴシック" panose="020B0400000000000000" pitchFamily="50" charset="-128"/>
                  </a:rPr>
                  <a:t>A)</a:t>
                </a:r>
                <a:r>
                  <a:rPr lang="ja-JP" altLang="en-US" sz="2000" b="1" dirty="0">
                    <a:latin typeface="游ゴシック" panose="020B0400000000000000" pitchFamily="50" charset="-128"/>
                    <a:ea typeface="游ゴシック" panose="020B0400000000000000" pitchFamily="50" charset="-128"/>
                  </a:rPr>
                  <a:t>」</a:t>
                </a:r>
                <a:endParaRPr lang="en-US" altLang="ja-JP" sz="2000" b="1" dirty="0">
                  <a:latin typeface="游ゴシック" panose="020B0400000000000000" pitchFamily="50" charset="-128"/>
                  <a:ea typeface="游ゴシック" panose="020B0400000000000000" pitchFamily="50" charset="-128"/>
                </a:endParaRPr>
              </a:p>
            </p:txBody>
          </p:sp>
        </p:grpSp>
        <p:grpSp>
          <p:nvGrpSpPr>
            <p:cNvPr id="18" name="グループ化 17">
              <a:extLst>
                <a:ext uri="{FF2B5EF4-FFF2-40B4-BE49-F238E27FC236}">
                  <a16:creationId xmlns:a16="http://schemas.microsoft.com/office/drawing/2014/main" id="{97E00BB3-1C9C-460D-AEEE-698620C14FB3}"/>
                </a:ext>
              </a:extLst>
            </p:cNvPr>
            <p:cNvGrpSpPr/>
            <p:nvPr/>
          </p:nvGrpSpPr>
          <p:grpSpPr>
            <a:xfrm rot="20021131">
              <a:off x="418166" y="996797"/>
              <a:ext cx="288000" cy="399728"/>
              <a:chOff x="137453" y="2363570"/>
              <a:chExt cx="288000" cy="399728"/>
            </a:xfrm>
          </p:grpSpPr>
          <p:cxnSp>
            <p:nvCxnSpPr>
              <p:cNvPr id="19" name="直線コネクタ 18">
                <a:extLst>
                  <a:ext uri="{FF2B5EF4-FFF2-40B4-BE49-F238E27FC236}">
                    <a16:creationId xmlns:a16="http://schemas.microsoft.com/office/drawing/2014/main" id="{2E85EA29-76F7-49F1-9A61-FDDB2314A152}"/>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875149BD-B8FC-4B1E-868E-D37BE648662A}"/>
                  </a:ext>
                </a:extLst>
              </p:cNvPr>
              <p:cNvSpPr/>
              <p:nvPr/>
            </p:nvSpPr>
            <p:spPr>
              <a:xfrm>
                <a:off x="137453" y="2363570"/>
                <a:ext cx="288000" cy="288000"/>
              </a:xfrm>
              <a:prstGeom prst="ellipse">
                <a:avLst/>
              </a:prstGeom>
              <a:solidFill>
                <a:srgbClr val="00B0F0"/>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sp>
          <p:nvSpPr>
            <p:cNvPr id="13" name="正方形/長方形 12">
              <a:extLst>
                <a:ext uri="{FF2B5EF4-FFF2-40B4-BE49-F238E27FC236}">
                  <a16:creationId xmlns:a16="http://schemas.microsoft.com/office/drawing/2014/main" id="{78FE8209-CABD-4080-B9A5-B59136157914}"/>
                </a:ext>
              </a:extLst>
            </p:cNvPr>
            <p:cNvSpPr/>
            <p:nvPr/>
          </p:nvSpPr>
          <p:spPr>
            <a:xfrm>
              <a:off x="783167" y="3849384"/>
              <a:ext cx="8155342" cy="2062103"/>
            </a:xfrm>
            <a:prstGeom prst="rect">
              <a:avLst/>
            </a:prstGeom>
          </p:spPr>
          <p:txBody>
            <a:bodyPr wrap="square">
              <a:spAutoFit/>
            </a:bodyPr>
            <a:lstStyle/>
            <a:p>
              <a:r>
                <a:rPr lang="en-US" altLang="ja-JP" sz="1600" b="1" dirty="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様式</a:t>
              </a:r>
              <a:r>
                <a:rPr lang="en-US" altLang="ja-JP" sz="1600" b="1" dirty="0">
                  <a:latin typeface="游ゴシック" panose="020B0400000000000000" pitchFamily="50" charset="-128"/>
                  <a:ea typeface="游ゴシック" panose="020B0400000000000000" pitchFamily="50" charset="-128"/>
                </a:rPr>
                <a:t>A</a:t>
              </a:r>
              <a:r>
                <a:rPr lang="ja-JP" altLang="en-US" sz="1600" b="1" dirty="0">
                  <a:latin typeface="游ゴシック" panose="020B0400000000000000" pitchFamily="50" charset="-128"/>
                  <a:ea typeface="游ゴシック" panose="020B0400000000000000" pitchFamily="50" charset="-128"/>
                </a:rPr>
                <a:t>の使い方</a:t>
              </a:r>
              <a:r>
                <a:rPr lang="en-US" altLang="ja-JP" sz="1600" b="1" dirty="0">
                  <a:latin typeface="游ゴシック" panose="020B0400000000000000" pitchFamily="50" charset="-128"/>
                  <a:ea typeface="游ゴシック" panose="020B0400000000000000" pitchFamily="50" charset="-128"/>
                </a:rPr>
                <a:t>】</a:t>
              </a:r>
            </a:p>
            <a:p>
              <a:pPr marL="342900" indent="-342900">
                <a:buFont typeface="+mj-ea"/>
                <a:buAutoNum type="circleNumDbPlain"/>
                <a:tabLst>
                  <a:tab pos="6457950" algn="l"/>
                </a:tabLst>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研修開始前に、職員にチェックシートを配布し、</a:t>
              </a:r>
              <a:b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b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回答していただいてください。</a:t>
              </a:r>
            </a:p>
            <a:p>
              <a:pPr marL="342900" indent="-342900">
                <a:buFont typeface="+mj-ea"/>
                <a:buAutoNum type="circleNumDbPlain"/>
                <a:tabLst>
                  <a:tab pos="6457950" algn="l"/>
                </a:tabLst>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「職員向け研修資料」を使って、職員に各項目の解説を行ってください。</a:t>
              </a:r>
            </a:p>
            <a:p>
              <a:pPr marL="361950">
                <a:tabLst>
                  <a:tab pos="6457950" algn="l"/>
                </a:tabLst>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チェックシートで</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知っている／できている</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と回答されていた項目については、解説した内容を十分理解していたか、</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知らない／していない</a:t>
              </a:r>
              <a:r>
                <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と回答されていた項目については、解説を聞くことで内容を理解できたか、今後はできるようになれそうか、という視点を意識して、職員へ解説してください。</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grpSp>
      <p:pic>
        <p:nvPicPr>
          <p:cNvPr id="4" name="図 3">
            <a:extLst>
              <a:ext uri="{FF2B5EF4-FFF2-40B4-BE49-F238E27FC236}">
                <a16:creationId xmlns:a16="http://schemas.microsoft.com/office/drawing/2014/main" id="{C3E829BD-55C0-464A-AC51-3D2F56256512}"/>
              </a:ext>
            </a:extLst>
          </p:cNvPr>
          <p:cNvPicPr>
            <a:picLocks noChangeAspect="1"/>
          </p:cNvPicPr>
          <p:nvPr/>
        </p:nvPicPr>
        <p:blipFill>
          <a:blip r:embed="rId2"/>
          <a:stretch>
            <a:fillRect/>
          </a:stretch>
        </p:blipFill>
        <p:spPr>
          <a:xfrm>
            <a:off x="6658806" y="1223231"/>
            <a:ext cx="2478335" cy="3318611"/>
          </a:xfrm>
          <a:prstGeom prst="rect">
            <a:avLst/>
          </a:prstGeom>
          <a:ln w="9525">
            <a:solidFill>
              <a:schemeClr val="tx1"/>
            </a:solidFill>
          </a:ln>
        </p:spPr>
      </p:pic>
    </p:spTree>
    <p:extLst>
      <p:ext uri="{BB962C8B-B14F-4D97-AF65-F5344CB8AC3E}">
        <p14:creationId xmlns:p14="http://schemas.microsoft.com/office/powerpoint/2010/main" val="1173687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982B5-19A2-4996-A9BE-08388C8280FE}"/>
              </a:ext>
            </a:extLst>
          </p:cNvPr>
          <p:cNvSpPr>
            <a:spLocks noGrp="1"/>
          </p:cNvSpPr>
          <p:nvPr>
            <p:ph type="title"/>
          </p:nvPr>
        </p:nvSpPr>
        <p:spPr>
          <a:xfrm>
            <a:off x="410400" y="266473"/>
            <a:ext cx="9086400" cy="552677"/>
          </a:xfrm>
        </p:spPr>
        <p:txBody>
          <a:bodyPr>
            <a:normAutofit/>
          </a:bodyPr>
          <a:lstStyle/>
          <a:p>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ハラスメント対策の取組の補助ツールのご案内③</a:t>
            </a:r>
            <a:endParaRPr kumimoji="1" lang="ja-JP" altLang="en-US" sz="3200"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4D3AB7D2-1786-4012-AEF4-64B5A3A9CF4D}"/>
              </a:ext>
            </a:extLst>
          </p:cNvPr>
          <p:cNvGrpSpPr/>
          <p:nvPr/>
        </p:nvGrpSpPr>
        <p:grpSpPr>
          <a:xfrm>
            <a:off x="513848" y="996797"/>
            <a:ext cx="8759632" cy="4336355"/>
            <a:chOff x="513848" y="996797"/>
            <a:chExt cx="8759632" cy="4336355"/>
          </a:xfrm>
        </p:grpSpPr>
        <p:sp>
          <p:nvSpPr>
            <p:cNvPr id="12" name="正方形/長方形 11">
              <a:extLst>
                <a:ext uri="{FF2B5EF4-FFF2-40B4-BE49-F238E27FC236}">
                  <a16:creationId xmlns:a16="http://schemas.microsoft.com/office/drawing/2014/main" id="{F5806DFE-8CB3-43BF-94F8-D570FDE73A15}"/>
                </a:ext>
              </a:extLst>
            </p:cNvPr>
            <p:cNvSpPr/>
            <p:nvPr/>
          </p:nvSpPr>
          <p:spPr>
            <a:xfrm>
              <a:off x="620505" y="1052736"/>
              <a:ext cx="8652975" cy="4280416"/>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80000" rIns="72000" bIns="36000" numCol="1" spcCol="0" rtlCol="0" fromWordArt="0" anchor="t" anchorCtr="0" forceAA="0" compatLnSpc="1">
              <a:prstTxWarp prst="textNoShape">
                <a:avLst/>
              </a:prstTxWarp>
              <a:noAutofit/>
            </a:bodyPr>
            <a:lstStyle/>
            <a:p>
              <a:r>
                <a:rPr lang="ja-JP" altLang="en-US" sz="1800" b="1" dirty="0">
                  <a:solidFill>
                    <a:schemeClr val="tx1"/>
                  </a:solidFill>
                  <a:latin typeface="游ゴシック" panose="020B0400000000000000" pitchFamily="50" charset="-128"/>
                  <a:ea typeface="游ゴシック" panose="020B0400000000000000" pitchFamily="50" charset="-128"/>
                </a:rPr>
                <a:t>　</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grpSp>
          <p:nvGrpSpPr>
            <p:cNvPr id="15" name="グループ化 14">
              <a:extLst>
                <a:ext uri="{FF2B5EF4-FFF2-40B4-BE49-F238E27FC236}">
                  <a16:creationId xmlns:a16="http://schemas.microsoft.com/office/drawing/2014/main" id="{49311EC1-047D-4B99-936F-5F278241CB07}"/>
                </a:ext>
              </a:extLst>
            </p:cNvPr>
            <p:cNvGrpSpPr/>
            <p:nvPr/>
          </p:nvGrpSpPr>
          <p:grpSpPr>
            <a:xfrm>
              <a:off x="971679" y="1300698"/>
              <a:ext cx="5588519" cy="400110"/>
              <a:chOff x="972827" y="4520838"/>
              <a:chExt cx="6112387" cy="400110"/>
            </a:xfrm>
          </p:grpSpPr>
          <p:sp>
            <p:nvSpPr>
              <p:cNvPr id="16" name="正方形/長方形 15">
                <a:extLst>
                  <a:ext uri="{FF2B5EF4-FFF2-40B4-BE49-F238E27FC236}">
                    <a16:creationId xmlns:a16="http://schemas.microsoft.com/office/drawing/2014/main" id="{F7564E04-B58B-44A8-A2B5-9076091D12C7}"/>
                  </a:ext>
                </a:extLst>
              </p:cNvPr>
              <p:cNvSpPr/>
              <p:nvPr/>
            </p:nvSpPr>
            <p:spPr>
              <a:xfrm>
                <a:off x="1022206" y="4720893"/>
                <a:ext cx="5000579" cy="144000"/>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E0854F0-480C-49AE-BF76-5E9CBEAF7157}"/>
                  </a:ext>
                </a:extLst>
              </p:cNvPr>
              <p:cNvSpPr/>
              <p:nvPr/>
            </p:nvSpPr>
            <p:spPr>
              <a:xfrm>
                <a:off x="972827" y="4520838"/>
                <a:ext cx="6112387" cy="400110"/>
              </a:xfrm>
              <a:prstGeom prst="rect">
                <a:avLst/>
              </a:prstGeom>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「職員向けチェックシート（様式</a:t>
                </a:r>
                <a:r>
                  <a:rPr lang="en-US" altLang="ja-JP" sz="2000" b="1" dirty="0">
                    <a:latin typeface="游ゴシック" panose="020B0400000000000000" pitchFamily="50" charset="-128"/>
                    <a:ea typeface="游ゴシック" panose="020B0400000000000000" pitchFamily="50" charset="-128"/>
                  </a:rPr>
                  <a:t>B</a:t>
                </a:r>
                <a:r>
                  <a:rPr lang="ja-JP" altLang="en-US" sz="2000" b="1" dirty="0">
                    <a:latin typeface="游ゴシック" panose="020B0400000000000000" pitchFamily="50" charset="-128"/>
                    <a:ea typeface="游ゴシック" panose="020B0400000000000000" pitchFamily="50" charset="-128"/>
                  </a:rPr>
                  <a:t>）」</a:t>
                </a:r>
                <a:endParaRPr lang="en-US" altLang="ja-JP" sz="2000" b="1" dirty="0">
                  <a:latin typeface="游ゴシック" panose="020B0400000000000000" pitchFamily="50" charset="-128"/>
                  <a:ea typeface="游ゴシック" panose="020B0400000000000000" pitchFamily="50" charset="-128"/>
                </a:endParaRPr>
              </a:p>
            </p:txBody>
          </p:sp>
        </p:grpSp>
        <p:grpSp>
          <p:nvGrpSpPr>
            <p:cNvPr id="18" name="グループ化 17">
              <a:extLst>
                <a:ext uri="{FF2B5EF4-FFF2-40B4-BE49-F238E27FC236}">
                  <a16:creationId xmlns:a16="http://schemas.microsoft.com/office/drawing/2014/main" id="{97E00BB3-1C9C-460D-AEEE-698620C14FB3}"/>
                </a:ext>
              </a:extLst>
            </p:cNvPr>
            <p:cNvGrpSpPr/>
            <p:nvPr/>
          </p:nvGrpSpPr>
          <p:grpSpPr>
            <a:xfrm rot="20021131">
              <a:off x="513848" y="996797"/>
              <a:ext cx="288000" cy="399728"/>
              <a:chOff x="137453" y="2363570"/>
              <a:chExt cx="288000" cy="399728"/>
            </a:xfrm>
          </p:grpSpPr>
          <p:cxnSp>
            <p:nvCxnSpPr>
              <p:cNvPr id="19" name="直線コネクタ 18">
                <a:extLst>
                  <a:ext uri="{FF2B5EF4-FFF2-40B4-BE49-F238E27FC236}">
                    <a16:creationId xmlns:a16="http://schemas.microsoft.com/office/drawing/2014/main" id="{2E85EA29-76F7-49F1-9A61-FDDB2314A152}"/>
                  </a:ext>
                </a:extLst>
              </p:cNvPr>
              <p:cNvCxnSpPr>
                <a:cxnSpLocks/>
              </p:cNvCxnSpPr>
              <p:nvPr/>
            </p:nvCxnSpPr>
            <p:spPr>
              <a:xfrm>
                <a:off x="304244" y="2547274"/>
                <a:ext cx="106156" cy="21602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875149BD-B8FC-4B1E-868E-D37BE648662A}"/>
                  </a:ext>
                </a:extLst>
              </p:cNvPr>
              <p:cNvSpPr/>
              <p:nvPr/>
            </p:nvSpPr>
            <p:spPr>
              <a:xfrm>
                <a:off x="137453" y="2363570"/>
                <a:ext cx="288000" cy="288000"/>
              </a:xfrm>
              <a:prstGeom prst="ellipse">
                <a:avLst/>
              </a:prstGeom>
              <a:solidFill>
                <a:srgbClr val="00B0F0"/>
              </a:solidFill>
              <a:ln w="9525">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sp>
          <p:nvSpPr>
            <p:cNvPr id="13" name="正方形/長方形 12">
              <a:extLst>
                <a:ext uri="{FF2B5EF4-FFF2-40B4-BE49-F238E27FC236}">
                  <a16:creationId xmlns:a16="http://schemas.microsoft.com/office/drawing/2014/main" id="{78FE8209-CABD-4080-B9A5-B59136157914}"/>
                </a:ext>
              </a:extLst>
            </p:cNvPr>
            <p:cNvSpPr/>
            <p:nvPr/>
          </p:nvSpPr>
          <p:spPr>
            <a:xfrm>
              <a:off x="872218" y="1916832"/>
              <a:ext cx="5832648" cy="3416320"/>
            </a:xfrm>
            <a:prstGeom prst="rect">
              <a:avLst/>
            </a:prstGeom>
          </p:spPr>
          <p:txBody>
            <a:bodyPr wrap="square">
              <a:spAutoFit/>
            </a:bodyPr>
            <a:lstStyle/>
            <a:p>
              <a:r>
                <a:rPr lang="en-US" altLang="ja-JP" sz="1600" b="1" dirty="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様式</a:t>
              </a:r>
              <a:r>
                <a:rPr lang="en-US" altLang="ja-JP" sz="1600" b="1" dirty="0">
                  <a:latin typeface="游ゴシック" panose="020B0400000000000000" pitchFamily="50" charset="-128"/>
                  <a:ea typeface="游ゴシック" panose="020B0400000000000000" pitchFamily="50" charset="-128"/>
                </a:rPr>
                <a:t>B</a:t>
              </a:r>
              <a:r>
                <a:rPr lang="ja-JP" altLang="en-US" sz="1600" b="1" dirty="0">
                  <a:latin typeface="游ゴシック" panose="020B0400000000000000" pitchFamily="50" charset="-128"/>
                  <a:ea typeface="游ゴシック" panose="020B0400000000000000" pitchFamily="50" charset="-128"/>
                </a:rPr>
                <a:t>の使い方</a:t>
              </a:r>
              <a:r>
                <a:rPr lang="en-US" altLang="ja-JP" sz="1600" b="1" dirty="0">
                  <a:latin typeface="游ゴシック" panose="020B0400000000000000" pitchFamily="50" charset="-128"/>
                  <a:ea typeface="游ゴシック" panose="020B0400000000000000" pitchFamily="50" charset="-128"/>
                </a:rPr>
                <a:t>】</a:t>
              </a:r>
            </a:p>
            <a:p>
              <a:pPr marL="342900" indent="-342900">
                <a:buFont typeface="+mj-ea"/>
                <a:buAutoNum type="circleNumDbPlain"/>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職員向け動画を見る前に、職員にチェックシートを配布し、「研修前」の欄に回答していただきます。</a:t>
              </a:r>
            </a:p>
            <a:p>
              <a:pPr marL="342900" indent="-342900">
                <a:buFont typeface="+mj-ea"/>
                <a:buAutoNum type="circleNumDbPlain"/>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回答後、職員向け動画を職員に見ていただき、各項目の解説を確認します。</a:t>
              </a:r>
            </a:p>
            <a:p>
              <a:pPr marL="342900" indent="-342900">
                <a:buFont typeface="+mj-ea"/>
                <a:buAutoNum type="circleNumDbPlain"/>
              </a:pPr>
              <a:r>
                <a:rPr lang="ja-JP" altLang="en-US" sz="1600" kern="100" dirty="0">
                  <a:latin typeface="游ゴシック" panose="020B0400000000000000" pitchFamily="50" charset="-128"/>
                  <a:ea typeface="游ゴシック" panose="020B0400000000000000" pitchFamily="50" charset="-128"/>
                  <a:cs typeface="Times New Roman" panose="02020603050405020304" pitchFamily="18" charset="0"/>
                </a:rPr>
                <a:t>職員向け動画を見た後、チェックシートの「研修後」の欄に、再度回答してもらってください。研修を受ける前と後のチェック結果を比較してもらうことで、自分の理解度や今後意識すべきことの再確認を促します。</a:t>
              </a: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80975" indent="-180975"/>
              <a:endPar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180975" indent="-180975"/>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動画を使用した</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e-learning</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形式の場合、必ず様式</a:t>
              </a:r>
              <a:r>
                <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rPr>
                <a:t>B</a:t>
              </a:r>
              <a:r>
                <a:rPr lang="ja-JP" altLang="en-US" kern="100" dirty="0">
                  <a:latin typeface="游ゴシック" panose="020B0400000000000000" pitchFamily="50" charset="-128"/>
                  <a:ea typeface="游ゴシック" panose="020B0400000000000000" pitchFamily="50" charset="-128"/>
                  <a:cs typeface="Times New Roman" panose="02020603050405020304" pitchFamily="18" charset="0"/>
                </a:rPr>
                <a:t>を使わなければならないわけではありません。研修の結果を次の取組につなげるという視点で、使いやすい様式をお選びください。</a:t>
              </a:r>
              <a:endParaRPr lang="en-US" altLang="ja-JP"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marL="342900" indent="-342900">
                <a:buFont typeface="+mj-ea"/>
                <a:buAutoNum type="circleNumDbPlain"/>
              </a:pPr>
              <a:endParaRPr lang="en-US" altLang="ja-JP" sz="16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B5A50C2D-29D4-4611-93F0-705B613A0E89}"/>
                </a:ext>
              </a:extLst>
            </p:cNvPr>
            <p:cNvPicPr>
              <a:picLocks noChangeAspect="1"/>
            </p:cNvPicPr>
            <p:nvPr/>
          </p:nvPicPr>
          <p:blipFill>
            <a:blip r:embed="rId2"/>
            <a:stretch>
              <a:fillRect/>
            </a:stretch>
          </p:blipFill>
          <p:spPr>
            <a:xfrm>
              <a:off x="6787167" y="2077469"/>
              <a:ext cx="2371868" cy="3095437"/>
            </a:xfrm>
            <a:prstGeom prst="rect">
              <a:avLst/>
            </a:prstGeom>
            <a:ln w="6350">
              <a:solidFill>
                <a:schemeClr val="tx1"/>
              </a:solidFill>
            </a:ln>
          </p:spPr>
        </p:pic>
        <p:grpSp>
          <p:nvGrpSpPr>
            <p:cNvPr id="6" name="グループ化 5">
              <a:extLst>
                <a:ext uri="{FF2B5EF4-FFF2-40B4-BE49-F238E27FC236}">
                  <a16:creationId xmlns:a16="http://schemas.microsoft.com/office/drawing/2014/main" id="{0E936857-577F-41F0-A8B8-52A797C34C81}"/>
                </a:ext>
              </a:extLst>
            </p:cNvPr>
            <p:cNvGrpSpPr/>
            <p:nvPr/>
          </p:nvGrpSpPr>
          <p:grpSpPr>
            <a:xfrm>
              <a:off x="7704994" y="1443773"/>
              <a:ext cx="1296144" cy="401959"/>
              <a:chOff x="7582472" y="1226841"/>
              <a:chExt cx="1296144" cy="401959"/>
            </a:xfrm>
          </p:grpSpPr>
          <p:sp>
            <p:nvSpPr>
              <p:cNvPr id="5" name="吹き出し: 円形 4">
                <a:extLst>
                  <a:ext uri="{FF2B5EF4-FFF2-40B4-BE49-F238E27FC236}">
                    <a16:creationId xmlns:a16="http://schemas.microsoft.com/office/drawing/2014/main" id="{EE1B592C-934D-41BA-B554-84D098FE16B0}"/>
                  </a:ext>
                </a:extLst>
              </p:cNvPr>
              <p:cNvSpPr/>
              <p:nvPr/>
            </p:nvSpPr>
            <p:spPr>
              <a:xfrm>
                <a:off x="7582472" y="1226841"/>
                <a:ext cx="1296144" cy="400110"/>
              </a:xfrm>
              <a:prstGeom prst="wedgeEllipseCallout">
                <a:avLst>
                  <a:gd name="adj1" fmla="val 42799"/>
                  <a:gd name="adj2" fmla="val 219712"/>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1" name="正方形/長方形 20">
                <a:extLst>
                  <a:ext uri="{FF2B5EF4-FFF2-40B4-BE49-F238E27FC236}">
                    <a16:creationId xmlns:a16="http://schemas.microsoft.com/office/drawing/2014/main" id="{347BE5C4-E2EF-4E21-9DA1-0B6A190EB689}"/>
                  </a:ext>
                </a:extLst>
              </p:cNvPr>
              <p:cNvSpPr/>
              <p:nvPr/>
            </p:nvSpPr>
            <p:spPr>
              <a:xfrm>
                <a:off x="7582472" y="1283128"/>
                <a:ext cx="1216190" cy="345672"/>
              </a:xfrm>
              <a:prstGeom prst="rect">
                <a:avLst/>
              </a:prstGeom>
            </p:spPr>
            <p:txBody>
              <a:bodyPr wrap="square">
                <a:spAutoFit/>
              </a:bodyPr>
              <a:lstStyle/>
              <a:p>
                <a:pPr algn="ctr">
                  <a:lnSpc>
                    <a:spcPts val="1000"/>
                  </a:lnSpc>
                </a:pPr>
                <a:r>
                  <a:rPr lang="ja-JP" altLang="en-US" sz="8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様式</a:t>
                </a:r>
                <a:r>
                  <a:rPr lang="en-US" altLang="ja-JP" sz="8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B</a:t>
                </a:r>
                <a:r>
                  <a:rPr lang="ja-JP" altLang="en-US" sz="8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はチェック欄が</a:t>
                </a:r>
                <a:r>
                  <a:rPr lang="en-US" altLang="ja-JP" sz="8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8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rPr>
                  <a:t>つあります</a:t>
                </a:r>
                <a:endParaRPr lang="en-US" altLang="ja-JP" sz="800" b="1" kern="100" dirty="0">
                  <a:solidFill>
                    <a:schemeClr val="bg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spTree>
    <p:extLst>
      <p:ext uri="{BB962C8B-B14F-4D97-AF65-F5344CB8AC3E}">
        <p14:creationId xmlns:p14="http://schemas.microsoft.com/office/powerpoint/2010/main" val="3597794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3"/>
          <p:cNvSpPr>
            <a:spLocks noChangeShapeType="1"/>
          </p:cNvSpPr>
          <p:nvPr/>
        </p:nvSpPr>
        <p:spPr bwMode="gray">
          <a:xfrm>
            <a:off x="4521200" y="3789363"/>
            <a:ext cx="4895850" cy="0"/>
          </a:xfrm>
          <a:prstGeom prst="line">
            <a:avLst/>
          </a:prstGeom>
          <a:noFill/>
          <a:ln w="9525">
            <a:solidFill>
              <a:srgbClr val="3E5E84"/>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endParaRPr lang="ja-JP" altLang="en-US"/>
          </a:p>
        </p:txBody>
      </p:sp>
      <p:sp>
        <p:nvSpPr>
          <p:cNvPr id="6" name="Line 4"/>
          <p:cNvSpPr>
            <a:spLocks noChangeShapeType="1"/>
          </p:cNvSpPr>
          <p:nvPr/>
        </p:nvSpPr>
        <p:spPr bwMode="gray">
          <a:xfrm>
            <a:off x="4521200" y="6237288"/>
            <a:ext cx="4895850" cy="0"/>
          </a:xfrm>
          <a:prstGeom prst="line">
            <a:avLst/>
          </a:prstGeom>
          <a:noFill/>
          <a:ln w="9525">
            <a:solidFill>
              <a:srgbClr val="3E5E84"/>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endParaRPr lang="ja-JP" altLang="en-US"/>
          </a:p>
        </p:txBody>
      </p:sp>
      <p:sp>
        <p:nvSpPr>
          <p:cNvPr id="7" name="Text Box 5"/>
          <p:cNvSpPr txBox="1">
            <a:spLocks noChangeArrowheads="1"/>
          </p:cNvSpPr>
          <p:nvPr/>
        </p:nvSpPr>
        <p:spPr bwMode="gray">
          <a:xfrm>
            <a:off x="4521200" y="4266381"/>
            <a:ext cx="4895850" cy="15388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1" lang="en-US" altLang="ja-JP" sz="1800" b="1"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a:t>
            </a:r>
            <a:r>
              <a:rPr kumimoji="1" lang="ja-JP" sz="1800" b="1"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本資料に関するお問い合わせ先</a:t>
            </a:r>
            <a:r>
              <a:rPr kumimoji="1" lang="en-US" altLang="ja-JP" sz="1800" b="1"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a:t>
            </a:r>
          </a:p>
          <a:p>
            <a:pPr marL="0" marR="0" lvl="0" indent="0" algn="l" defTabSz="914400" rtl="0" eaLnBrk="1" fontAlgn="base" latinLnBrk="0" hangingPunct="1">
              <a:lnSpc>
                <a:spcPct val="100000"/>
              </a:lnSpc>
              <a:spcBef>
                <a:spcPts val="300"/>
              </a:spcBef>
              <a:spcAft>
                <a:spcPct val="0"/>
              </a:spcAft>
              <a:buClrTx/>
              <a:buSzTx/>
              <a:buFontTx/>
              <a:buNone/>
              <a:tabLst/>
            </a:pPr>
            <a:r>
              <a:rPr kumimoji="1" lang="ja-JP" altLang="en-US"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　</a:t>
            </a:r>
            <a:endParaRPr kumimoji="1" lang="en-US" altLang="ja-JP"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ja-JP" altLang="en-US"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　</a:t>
            </a:r>
            <a:r>
              <a:rPr kumimoji="1" lang="ja-JP"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株式会社 三菱総合研究所</a:t>
            </a:r>
            <a:endParaRPr kumimoji="1" lang="en-US" altLang="ja-JP"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lang="ja-JP" altLang="en-US" sz="1800" dirty="0">
                <a:latin typeface="游ゴシック" panose="020B0400000000000000" pitchFamily="50" charset="-128"/>
                <a:ea typeface="游ゴシック" panose="020B0400000000000000" pitchFamily="50" charset="-128"/>
              </a:rPr>
              <a:t>　</a:t>
            </a:r>
            <a:r>
              <a:rPr kumimoji="1" lang="ja-JP" altLang="en-US"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ヘルスケア・ウェルネス事業</a:t>
            </a:r>
            <a:r>
              <a:rPr kumimoji="1" lang="ja-JP"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rPr>
              <a:t>本部</a:t>
            </a:r>
            <a:endParaRPr kumimoji="1" lang="en-US" altLang="ja-JP" sz="1800" b="0" i="0" u="none" strike="noStrike" cap="none" normalizeH="0" dirty="0">
              <a:ln>
                <a:noFill/>
              </a:ln>
              <a:solidFill>
                <a:schemeClr val="tx1"/>
              </a:solidFill>
              <a:effectLst/>
              <a:latin typeface="游ゴシック" panose="020B0400000000000000" pitchFamily="50" charset="-128"/>
              <a:ea typeface="游ゴシック" panose="020B0400000000000000" pitchFamily="50" charset="-128"/>
            </a:endParaRPr>
          </a:p>
          <a:p>
            <a:pPr lvl="0" fontAlgn="base">
              <a:spcBef>
                <a:spcPts val="300"/>
              </a:spcBef>
              <a:spcAft>
                <a:spcPct val="0"/>
              </a:spcAft>
            </a:pPr>
            <a:r>
              <a:rPr lang="ja-JP" altLang="en-US" sz="1800" dirty="0">
                <a:latin typeface="游ゴシック" panose="020B0400000000000000" pitchFamily="50" charset="-128"/>
                <a:ea typeface="游ゴシック" panose="020B0400000000000000" pitchFamily="50" charset="-128"/>
              </a:rPr>
              <a:t>　</a:t>
            </a:r>
            <a:endParaRPr kumimoji="1" lang="ja-JP" sz="1800" b="0" i="0" u="none" strike="noStrike" cap="none" normalizeH="0" dirty="0">
              <a:ln>
                <a:noFill/>
              </a:ln>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9030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06202"/>
            <a:ext cx="9086400" cy="630510"/>
          </a:xfrm>
        </p:spPr>
        <p:txBody>
          <a:bodyPr>
            <a:normAutofit/>
          </a:bodyPr>
          <a:lstStyle/>
          <a:p>
            <a:pPr>
              <a:spcAft>
                <a:spcPts val="1200"/>
              </a:spcAf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介護現場におけるハラスメントの具体例①</a:t>
            </a:r>
            <a:endParaRPr lang="en-US" altLang="ja-JP" dirty="0">
              <a:latin typeface="游ゴシック" panose="020B0400000000000000" pitchFamily="50" charset="-128"/>
              <a:ea typeface="游ゴシック" panose="020B0400000000000000" pitchFamily="50" charset="-128"/>
            </a:endParaRPr>
          </a:p>
        </p:txBody>
      </p:sp>
      <p:grpSp>
        <p:nvGrpSpPr>
          <p:cNvPr id="9" name="グループ化 8">
            <a:extLst>
              <a:ext uri="{FF2B5EF4-FFF2-40B4-BE49-F238E27FC236}">
                <a16:creationId xmlns:a16="http://schemas.microsoft.com/office/drawing/2014/main" id="{1D640549-1FDA-4402-8168-1CC67B0462B6}"/>
              </a:ext>
            </a:extLst>
          </p:cNvPr>
          <p:cNvGrpSpPr/>
          <p:nvPr/>
        </p:nvGrpSpPr>
        <p:grpSpPr>
          <a:xfrm>
            <a:off x="410400" y="956028"/>
            <a:ext cx="9065690" cy="432267"/>
            <a:chOff x="410400" y="884943"/>
            <a:chExt cx="9065690" cy="432267"/>
          </a:xfrm>
        </p:grpSpPr>
        <p:sp>
          <p:nvSpPr>
            <p:cNvPr id="5" name="テキスト ボックス 4">
              <a:extLst>
                <a:ext uri="{FF2B5EF4-FFF2-40B4-BE49-F238E27FC236}">
                  <a16:creationId xmlns:a16="http://schemas.microsoft.com/office/drawing/2014/main" id="{9F6645E0-9CCE-43EB-B5EB-A0FFAE873D10}"/>
                </a:ext>
              </a:extLst>
            </p:cNvPr>
            <p:cNvSpPr txBox="1"/>
            <p:nvPr/>
          </p:nvSpPr>
          <p:spPr>
            <a:xfrm>
              <a:off x="920552" y="884943"/>
              <a:ext cx="8555538" cy="430887"/>
            </a:xfrm>
            <a:prstGeom prst="rect">
              <a:avLst/>
            </a:prstGeom>
            <a:noFill/>
            <a:ln>
              <a:noFill/>
            </a:ln>
          </p:spPr>
          <p:txBody>
            <a:bodyPr wrap="square" lIns="0" tIns="0" rIns="0" bIns="0" rtlCol="0">
              <a:spAutoFit/>
            </a:bodyPr>
            <a:lstStyle/>
            <a:p>
              <a:r>
                <a:rPr kumimoji="1" lang="ja-JP" altLang="en-US" b="1" dirty="0">
                  <a:latin typeface="游ゴシック" panose="020B0400000000000000" pitchFamily="50" charset="-128"/>
                  <a:ea typeface="游ゴシック" panose="020B0400000000000000" pitchFamily="50" charset="-128"/>
                </a:rPr>
                <a:t>下記の事例は、わかりやすくするために多少の脚色等を加えています。また、対応方法や解決として望ましいか、望ましくないか、ということを示すものではないことに注意して下さい。</a:t>
              </a:r>
            </a:p>
          </p:txBody>
        </p:sp>
        <p:pic>
          <p:nvPicPr>
            <p:cNvPr id="7" name="グラフィックス 6" descr="警告">
              <a:extLst>
                <a:ext uri="{FF2B5EF4-FFF2-40B4-BE49-F238E27FC236}">
                  <a16:creationId xmlns:a16="http://schemas.microsoft.com/office/drawing/2014/main" id="{8A07D30D-7CF3-4461-AF3A-0294CEF95E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400" y="885210"/>
              <a:ext cx="432000" cy="432000"/>
            </a:xfrm>
            <a:prstGeom prst="rect">
              <a:avLst/>
            </a:prstGeom>
          </p:spPr>
        </p:pic>
      </p:grpSp>
      <p:grpSp>
        <p:nvGrpSpPr>
          <p:cNvPr id="11" name="グループ化 10">
            <a:extLst>
              <a:ext uri="{FF2B5EF4-FFF2-40B4-BE49-F238E27FC236}">
                <a16:creationId xmlns:a16="http://schemas.microsoft.com/office/drawing/2014/main" id="{A00E1DCD-D383-4653-922F-ECD044B0D507}"/>
              </a:ext>
            </a:extLst>
          </p:cNvPr>
          <p:cNvGrpSpPr/>
          <p:nvPr/>
        </p:nvGrpSpPr>
        <p:grpSpPr>
          <a:xfrm>
            <a:off x="429910" y="1506231"/>
            <a:ext cx="9203610" cy="5019113"/>
            <a:chOff x="429910" y="1506231"/>
            <a:chExt cx="9203610" cy="5019113"/>
          </a:xfrm>
        </p:grpSpPr>
        <p:sp>
          <p:nvSpPr>
            <p:cNvPr id="3" name="正方形/長方形 2">
              <a:extLst>
                <a:ext uri="{FF2B5EF4-FFF2-40B4-BE49-F238E27FC236}">
                  <a16:creationId xmlns:a16="http://schemas.microsoft.com/office/drawing/2014/main" id="{15F073DB-F01A-4A44-98DB-D6E81BD22235}"/>
                </a:ext>
              </a:extLst>
            </p:cNvPr>
            <p:cNvSpPr/>
            <p:nvPr/>
          </p:nvSpPr>
          <p:spPr>
            <a:xfrm>
              <a:off x="429910" y="1506231"/>
              <a:ext cx="9203610" cy="5019113"/>
            </a:xfrm>
            <a:prstGeom prst="rect">
              <a:avLst/>
            </a:prstGeom>
            <a:pattFill prst="dkUpDiag">
              <a:fgClr>
                <a:schemeClr val="accent6">
                  <a:lumMod val="40000"/>
                  <a:lumOff val="60000"/>
                </a:schemeClr>
              </a:fgClr>
              <a:bgClr>
                <a:schemeClr val="bg1"/>
              </a:bgClr>
            </a:patt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just"/>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EDE575DA-1BE9-4155-B22C-6ECBEDC21A2D}"/>
                </a:ext>
              </a:extLst>
            </p:cNvPr>
            <p:cNvGrpSpPr/>
            <p:nvPr/>
          </p:nvGrpSpPr>
          <p:grpSpPr>
            <a:xfrm>
              <a:off x="5011298" y="1623675"/>
              <a:ext cx="4464792" cy="4804171"/>
              <a:chOff x="5011298" y="1623675"/>
              <a:chExt cx="4464792" cy="4804171"/>
            </a:xfrm>
          </p:grpSpPr>
          <p:sp>
            <p:nvSpPr>
              <p:cNvPr id="12" name="正方形/長方形 11">
                <a:extLst>
                  <a:ext uri="{FF2B5EF4-FFF2-40B4-BE49-F238E27FC236}">
                    <a16:creationId xmlns:a16="http://schemas.microsoft.com/office/drawing/2014/main" id="{489CAE4D-903A-4B6C-B441-027E59989EC5}"/>
                  </a:ext>
                </a:extLst>
              </p:cNvPr>
              <p:cNvSpPr/>
              <p:nvPr/>
            </p:nvSpPr>
            <p:spPr>
              <a:xfrm>
                <a:off x="5011298" y="1623675"/>
                <a:ext cx="4464792" cy="4804171"/>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p>
                <a:pPr algn="just">
                  <a:spcAft>
                    <a:spcPts val="0"/>
                  </a:spcAf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B0E9DC4C-E023-454D-82A0-735C1732C1C3}"/>
                  </a:ext>
                </a:extLst>
              </p:cNvPr>
              <p:cNvSpPr/>
              <p:nvPr/>
            </p:nvSpPr>
            <p:spPr>
              <a:xfrm>
                <a:off x="5091193" y="1772815"/>
                <a:ext cx="4254295" cy="4536505"/>
              </a:xfrm>
              <a:prstGeom prst="rect">
                <a:avLst/>
              </a:prstGeom>
              <a:solidFill>
                <a:schemeClr val="bg1"/>
              </a:solidFill>
              <a:ln w="12700" cap="rnd">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p>
                <a:pPr algn="ct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事例２（利用者・精神的暴力）</a:t>
                </a: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endPar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台風が近づき、スタッフが早く帰宅する必要があった時に、通常は料理をするが、担当ヘルパーが早く帰宅する必要がある旨を利用者に説明したうえで、今日に限りお弁当での対応をお願いしたところ、 利用者は納得せず、</a:t>
                </a:r>
                <a:r>
                  <a:rPr lang="ja-JP" altLang="en-US" sz="16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「お前らは槍が降ろうが鉄砲が降ろうが、何があっても来い！」</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と暴言を吐いた。</a:t>
                </a:r>
              </a:p>
              <a:p>
                <a:pPr algn="just"/>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その後の対応</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担当ヘルパーはいったん事業所へ戻り、管理者に報告。その後、管理者から利用者に電話で連絡し、台風で危ない中に職員を向かわせられないことを再度伝えた。ただし、その時には利用者は暴言を吐いたことを忘れていた。</a:t>
                </a: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6" name="グループ化 5">
              <a:extLst>
                <a:ext uri="{FF2B5EF4-FFF2-40B4-BE49-F238E27FC236}">
                  <a16:creationId xmlns:a16="http://schemas.microsoft.com/office/drawing/2014/main" id="{C23F2A1E-04CB-425D-8DFE-2821AB6027C0}"/>
                </a:ext>
              </a:extLst>
            </p:cNvPr>
            <p:cNvGrpSpPr/>
            <p:nvPr/>
          </p:nvGrpSpPr>
          <p:grpSpPr>
            <a:xfrm>
              <a:off x="560215" y="1623675"/>
              <a:ext cx="4320777" cy="4804171"/>
              <a:chOff x="560215" y="1623675"/>
              <a:chExt cx="4320777" cy="4804171"/>
            </a:xfrm>
          </p:grpSpPr>
          <p:sp>
            <p:nvSpPr>
              <p:cNvPr id="8" name="正方形/長方形 7">
                <a:extLst>
                  <a:ext uri="{FF2B5EF4-FFF2-40B4-BE49-F238E27FC236}">
                    <a16:creationId xmlns:a16="http://schemas.microsoft.com/office/drawing/2014/main" id="{BC9F85F1-3947-45D9-ABE6-36E46ECDE051}"/>
                  </a:ext>
                </a:extLst>
              </p:cNvPr>
              <p:cNvSpPr/>
              <p:nvPr/>
            </p:nvSpPr>
            <p:spPr>
              <a:xfrm>
                <a:off x="560215" y="1623675"/>
                <a:ext cx="4320777" cy="4804171"/>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p>
                <a:pPr algn="just">
                  <a:spcAft>
                    <a:spcPts val="0"/>
                  </a:spcAft>
                </a:pP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DED85A68-9611-40D2-87E3-6773121AE722}"/>
                  </a:ext>
                </a:extLst>
              </p:cNvPr>
              <p:cNvSpPr/>
              <p:nvPr/>
            </p:nvSpPr>
            <p:spPr>
              <a:xfrm>
                <a:off x="560512" y="1772816"/>
                <a:ext cx="4248472" cy="4536504"/>
              </a:xfrm>
              <a:prstGeom prst="rect">
                <a:avLst/>
              </a:prstGeom>
              <a:solidFill>
                <a:schemeClr val="bg1"/>
              </a:solidFill>
              <a:ln w="9525" cap="rnd">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p>
                <a:pPr algn="ct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事例１（利用者・身体的暴力）</a:t>
                </a: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lnSpc>
                    <a:spcPts val="1500"/>
                  </a:lnSpc>
                </a:pPr>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以前から暴力的な言動をする男性利用者で、担当の女性ヘルパーは訪問した際には利用者宅にある包丁などの刃物類を、万が一のために浴槽に隠していた。</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ある日、</a:t>
                </a:r>
                <a:r>
                  <a:rPr lang="ja-JP" altLang="en-US" sz="16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サービス提供中に利用者が暴れだし、スタッフは利用者から蹴られて足を骨折</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してしまった。</a:t>
                </a:r>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その後の対応</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ヘルパーは管理者に報告したが、この利用者が在宅介護のモデルケースになっていることから、関係機関等や警察に通報しないよう管理者は指示し、担当も変えなかった。ヘルパーは自身の年齢から再就職を不安に思い、恐怖を感じながらも業務を続けた。最終的には、ヘルパーの家族が強制的に仕事を止めさせた。</a:t>
                </a:r>
              </a:p>
            </p:txBody>
          </p:sp>
        </p:grpSp>
      </p:grpSp>
    </p:spTree>
    <p:extLst>
      <p:ext uri="{BB962C8B-B14F-4D97-AF65-F5344CB8AC3E}">
        <p14:creationId xmlns:p14="http://schemas.microsoft.com/office/powerpoint/2010/main" val="111779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06202"/>
            <a:ext cx="9086400" cy="630510"/>
          </a:xfrm>
        </p:spPr>
        <p:txBody>
          <a:bodyPr>
            <a:normAutofit/>
          </a:bodyPr>
          <a:lstStyle/>
          <a:p>
            <a:pPr>
              <a:spcAft>
                <a:spcPts val="1200"/>
              </a:spcAft>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参考</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介護現場におけるハラスメントの具体例②</a:t>
            </a:r>
            <a:endParaRPr lang="en-US" altLang="ja-JP" dirty="0">
              <a:latin typeface="游ゴシック" panose="020B0400000000000000" pitchFamily="50" charset="-128"/>
              <a:ea typeface="游ゴシック" panose="020B0400000000000000" pitchFamily="50" charset="-128"/>
            </a:endParaRPr>
          </a:p>
        </p:txBody>
      </p:sp>
      <p:grpSp>
        <p:nvGrpSpPr>
          <p:cNvPr id="14" name="グループ化 13">
            <a:extLst>
              <a:ext uri="{FF2B5EF4-FFF2-40B4-BE49-F238E27FC236}">
                <a16:creationId xmlns:a16="http://schemas.microsoft.com/office/drawing/2014/main" id="{B0821185-8DC1-4A48-A1FD-8BB60842A246}"/>
              </a:ext>
            </a:extLst>
          </p:cNvPr>
          <p:cNvGrpSpPr/>
          <p:nvPr/>
        </p:nvGrpSpPr>
        <p:grpSpPr>
          <a:xfrm>
            <a:off x="429910" y="1508076"/>
            <a:ext cx="9066890" cy="5017268"/>
            <a:chOff x="429910" y="1508076"/>
            <a:chExt cx="9066890" cy="5017268"/>
          </a:xfrm>
        </p:grpSpPr>
        <p:sp>
          <p:nvSpPr>
            <p:cNvPr id="3" name="正方形/長方形 2">
              <a:extLst>
                <a:ext uri="{FF2B5EF4-FFF2-40B4-BE49-F238E27FC236}">
                  <a16:creationId xmlns:a16="http://schemas.microsoft.com/office/drawing/2014/main" id="{15F073DB-F01A-4A44-98DB-D6E81BD22235}"/>
                </a:ext>
              </a:extLst>
            </p:cNvPr>
            <p:cNvSpPr/>
            <p:nvPr/>
          </p:nvSpPr>
          <p:spPr>
            <a:xfrm>
              <a:off x="429910" y="1508076"/>
              <a:ext cx="9066890" cy="5017268"/>
            </a:xfrm>
            <a:prstGeom prst="rect">
              <a:avLst/>
            </a:prstGeom>
            <a:pattFill prst="dkUpDiag">
              <a:fgClr>
                <a:schemeClr val="accent6">
                  <a:lumMod val="40000"/>
                  <a:lumOff val="60000"/>
                </a:schemeClr>
              </a:fgClr>
              <a:bgClr>
                <a:schemeClr val="bg1"/>
              </a:bgClr>
            </a:patt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just"/>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AE14AF9E-F40D-414D-B956-C953FED7D66E}"/>
                </a:ext>
              </a:extLst>
            </p:cNvPr>
            <p:cNvGrpSpPr/>
            <p:nvPr/>
          </p:nvGrpSpPr>
          <p:grpSpPr>
            <a:xfrm>
              <a:off x="557344" y="1628800"/>
              <a:ext cx="4323168" cy="4752527"/>
              <a:chOff x="557344" y="1628800"/>
              <a:chExt cx="4323168" cy="4752527"/>
            </a:xfrm>
          </p:grpSpPr>
          <p:sp>
            <p:nvSpPr>
              <p:cNvPr id="8" name="正方形/長方形 7">
                <a:extLst>
                  <a:ext uri="{FF2B5EF4-FFF2-40B4-BE49-F238E27FC236}">
                    <a16:creationId xmlns:a16="http://schemas.microsoft.com/office/drawing/2014/main" id="{BC9F85F1-3947-45D9-ABE6-36E46ECDE051}"/>
                  </a:ext>
                </a:extLst>
              </p:cNvPr>
              <p:cNvSpPr/>
              <p:nvPr/>
            </p:nvSpPr>
            <p:spPr>
              <a:xfrm>
                <a:off x="560512" y="1628800"/>
                <a:ext cx="4320000" cy="4752527"/>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just">
                  <a:spcAft>
                    <a:spcPts val="0"/>
                  </a:spcAft>
                </a:pPr>
                <a:r>
                  <a:rPr lang="ja-JP" altLang="en-US" sz="20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6EE0335E-9551-425E-A6F9-CA6AF559F3BA}"/>
                  </a:ext>
                </a:extLst>
              </p:cNvPr>
              <p:cNvSpPr/>
              <p:nvPr/>
            </p:nvSpPr>
            <p:spPr>
              <a:xfrm>
                <a:off x="557344" y="1760314"/>
                <a:ext cx="4248370" cy="4404989"/>
              </a:xfrm>
              <a:prstGeom prst="rect">
                <a:avLst/>
              </a:prstGeom>
              <a:solidFill>
                <a:schemeClr val="bg1"/>
              </a:solidFill>
              <a:ln w="12700" cap="rnd">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p>
                <a:pPr algn="ct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事例３（利用者・セクハラ）</a:t>
                </a: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endPar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女性ヘルパーが男性利用者の排尿介助の際、</a:t>
                </a:r>
                <a:r>
                  <a:rPr lang="ja-JP" altLang="en-US" sz="16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陰部を尿器に差し込んでいるときに、利用者から「何度も振ってほしい」と言われた。</a:t>
                </a:r>
                <a:endParaRPr lang="en-US" altLang="ja-JP" sz="16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その後の対応</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女性ヘルパーはセクハラと気づいていなかったため、サービス提供者会議で「そういう場合はどうすればいいか、どの位の時間振り続けたら良いのか」と質問したことで発覚。</a:t>
                </a:r>
              </a:p>
              <a:p>
                <a:pPr algn="just"/>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事業所からケアマネジャーに報告し、ケアマネジャーから利用者の妻に相談した。その後、利用者の妻がケアマネジャーの眼前で利用者にお灸を据えたことで、問題は収まった。</a:t>
                </a:r>
              </a:p>
            </p:txBody>
          </p:sp>
        </p:grpSp>
        <p:grpSp>
          <p:nvGrpSpPr>
            <p:cNvPr id="13" name="グループ化 12">
              <a:extLst>
                <a:ext uri="{FF2B5EF4-FFF2-40B4-BE49-F238E27FC236}">
                  <a16:creationId xmlns:a16="http://schemas.microsoft.com/office/drawing/2014/main" id="{50F4DA09-DE1E-4650-BD8B-ADBD7AF2585D}"/>
                </a:ext>
              </a:extLst>
            </p:cNvPr>
            <p:cNvGrpSpPr/>
            <p:nvPr/>
          </p:nvGrpSpPr>
          <p:grpSpPr>
            <a:xfrm>
              <a:off x="5028656" y="1628800"/>
              <a:ext cx="4320000" cy="4752527"/>
              <a:chOff x="5028656" y="1628800"/>
              <a:chExt cx="4320000" cy="4752527"/>
            </a:xfrm>
          </p:grpSpPr>
          <p:sp>
            <p:nvSpPr>
              <p:cNvPr id="11" name="正方形/長方形 10">
                <a:extLst>
                  <a:ext uri="{FF2B5EF4-FFF2-40B4-BE49-F238E27FC236}">
                    <a16:creationId xmlns:a16="http://schemas.microsoft.com/office/drawing/2014/main" id="{16012A72-71DA-43F4-AAE5-BF1699815047}"/>
                  </a:ext>
                </a:extLst>
              </p:cNvPr>
              <p:cNvSpPr/>
              <p:nvPr/>
            </p:nvSpPr>
            <p:spPr>
              <a:xfrm>
                <a:off x="5028656" y="1628800"/>
                <a:ext cx="4320000" cy="4752527"/>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just">
                  <a:spcAft>
                    <a:spcPts val="0"/>
                  </a:spcAft>
                </a:pPr>
                <a:r>
                  <a:rPr lang="ja-JP" altLang="en-US" sz="20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0"/>
                  </a:spcAft>
                </a:pPr>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4C87D58E-E35B-485D-8237-AB615FF1AA58}"/>
                  </a:ext>
                </a:extLst>
              </p:cNvPr>
              <p:cNvSpPr/>
              <p:nvPr/>
            </p:nvSpPr>
            <p:spPr>
              <a:xfrm>
                <a:off x="5100288" y="1760314"/>
                <a:ext cx="4104000" cy="4404989"/>
              </a:xfrm>
              <a:prstGeom prst="rect">
                <a:avLst/>
              </a:prstGeom>
              <a:solidFill>
                <a:schemeClr val="bg1"/>
              </a:solidFill>
              <a:ln w="12700" cap="rnd">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108000" numCol="1" spcCol="0" rtlCol="0" fromWordArt="0" anchor="t" anchorCtr="0" forceAA="0" compatLnSpc="1">
                <a:prstTxWarp prst="textNoShape">
                  <a:avLst/>
                </a:prstTxWarp>
                <a:noAutofit/>
              </a:bodyPr>
              <a:lstStyle/>
              <a:p>
                <a:pPr algn="ct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事例４（家族・セクハラ）</a:t>
                </a:r>
                <a:r>
                  <a:rPr lang="en-US" altLang="ja-JP" sz="1800" b="1"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endParaRPr lang="en-US" altLang="ja-JP" sz="11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8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寝たきりの女性利用者の自宅に訪問して、清拭等の身体介護中の両手が塞がっていた状態だった時に、 </a:t>
                </a:r>
                <a:r>
                  <a:rPr lang="ja-JP" altLang="en-US" sz="1600" b="1" u="sng"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利用者の夫が女性スタッフに背後から抱きついてきた</a:t>
                </a:r>
                <a:r>
                  <a:rPr lang="ja-JP" altLang="en-US" sz="16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endPar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その後の対応</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p>
              <a:p>
                <a:pPr algn="just"/>
                <a:r>
                  <a:rPr lang="ja-JP" altLang="en-US"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人での介護は難しい、利用者の安全を確保するため」と利用者家族の了解を取り、</a:t>
                </a:r>
                <a:r>
                  <a:rPr lang="en-US" altLang="ja-JP"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人介護の単位を取得し、複数名介護を行うようにした。その後は同様の問題は発生しないようになった。</a:t>
                </a:r>
              </a:p>
            </p:txBody>
          </p:sp>
        </p:grpSp>
      </p:grpSp>
      <p:grpSp>
        <p:nvGrpSpPr>
          <p:cNvPr id="5" name="グループ化 4">
            <a:extLst>
              <a:ext uri="{FF2B5EF4-FFF2-40B4-BE49-F238E27FC236}">
                <a16:creationId xmlns:a16="http://schemas.microsoft.com/office/drawing/2014/main" id="{790C4D46-89EA-4C2C-B550-6DC28528DDC1}"/>
              </a:ext>
            </a:extLst>
          </p:cNvPr>
          <p:cNvGrpSpPr/>
          <p:nvPr/>
        </p:nvGrpSpPr>
        <p:grpSpPr>
          <a:xfrm>
            <a:off x="410400" y="968006"/>
            <a:ext cx="9065690" cy="432267"/>
            <a:chOff x="410400" y="884943"/>
            <a:chExt cx="9065690" cy="432267"/>
          </a:xfrm>
        </p:grpSpPr>
        <p:sp>
          <p:nvSpPr>
            <p:cNvPr id="10" name="テキスト ボックス 9">
              <a:extLst>
                <a:ext uri="{FF2B5EF4-FFF2-40B4-BE49-F238E27FC236}">
                  <a16:creationId xmlns:a16="http://schemas.microsoft.com/office/drawing/2014/main" id="{F2FBAFC4-064F-44BD-A62D-CCEF9ADFA60A}"/>
                </a:ext>
              </a:extLst>
            </p:cNvPr>
            <p:cNvSpPr txBox="1"/>
            <p:nvPr/>
          </p:nvSpPr>
          <p:spPr>
            <a:xfrm>
              <a:off x="920552" y="884943"/>
              <a:ext cx="8555538" cy="430887"/>
            </a:xfrm>
            <a:prstGeom prst="rect">
              <a:avLst/>
            </a:prstGeom>
            <a:noFill/>
            <a:ln>
              <a:noFill/>
            </a:ln>
          </p:spPr>
          <p:txBody>
            <a:bodyPr wrap="square" lIns="0" tIns="0" rIns="0" bIns="0" rtlCol="0">
              <a:spAutoFit/>
            </a:bodyPr>
            <a:lstStyle/>
            <a:p>
              <a:r>
                <a:rPr lang="ja-JP" altLang="en-US" b="1" dirty="0">
                  <a:latin typeface="游ゴシック" panose="020B0400000000000000" pitchFamily="50" charset="-128"/>
                  <a:ea typeface="游ゴシック" panose="020B0400000000000000" pitchFamily="50" charset="-128"/>
                </a:rPr>
                <a:t>下記の事例は、わかりやすくするために多少の脚色等を加えています。また、対応方法や解決として望ましいか、望ましくないか、ということを示すものではないことに注意して下さい。</a:t>
              </a:r>
            </a:p>
          </p:txBody>
        </p:sp>
        <p:pic>
          <p:nvPicPr>
            <p:cNvPr id="12" name="グラフィックス 11" descr="警告">
              <a:extLst>
                <a:ext uri="{FF2B5EF4-FFF2-40B4-BE49-F238E27FC236}">
                  <a16:creationId xmlns:a16="http://schemas.microsoft.com/office/drawing/2014/main" id="{CA466E8F-D4DC-4BEC-B58B-0012099091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400" y="885210"/>
              <a:ext cx="432000" cy="432000"/>
            </a:xfrm>
            <a:prstGeom prst="rect">
              <a:avLst/>
            </a:prstGeom>
          </p:spPr>
        </p:pic>
      </p:grpSp>
    </p:spTree>
    <p:extLst>
      <p:ext uri="{BB962C8B-B14F-4D97-AF65-F5344CB8AC3E}">
        <p14:creationId xmlns:p14="http://schemas.microsoft.com/office/powerpoint/2010/main" val="198993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0928"/>
            <a:ext cx="9086400" cy="649872"/>
          </a:xfrm>
        </p:spPr>
        <p:txBody>
          <a:bodyPr>
            <a:normAutofit/>
          </a:bodyPr>
          <a:lstStyle/>
          <a:p>
            <a:r>
              <a:rPr lang="ja-JP" altLang="en-US" dirty="0">
                <a:latin typeface="游ゴシック" panose="020B0400000000000000" pitchFamily="50" charset="-128"/>
                <a:ea typeface="游ゴシック" panose="020B0400000000000000" pitchFamily="50" charset="-128"/>
              </a:rPr>
              <a:t>１．　ハラスメント対策の必要性とその考え方</a:t>
            </a:r>
            <a:endParaRPr kumimoji="1" lang="ja-JP" altLang="en-US" dirty="0">
              <a:latin typeface="游ゴシック" panose="020B0400000000000000" pitchFamily="50" charset="-128"/>
              <a:ea typeface="游ゴシック" panose="020B0400000000000000" pitchFamily="50" charset="-128"/>
            </a:endParaRPr>
          </a:p>
        </p:txBody>
      </p:sp>
      <p:sp>
        <p:nvSpPr>
          <p:cNvPr id="5" name="四角形: 角を丸くする 4">
            <a:extLst>
              <a:ext uri="{FF2B5EF4-FFF2-40B4-BE49-F238E27FC236}">
                <a16:creationId xmlns:a16="http://schemas.microsoft.com/office/drawing/2014/main" id="{6E57A0A0-8528-4FDF-A11C-6807FF97F879}"/>
              </a:ext>
            </a:extLst>
          </p:cNvPr>
          <p:cNvSpPr/>
          <p:nvPr/>
        </p:nvSpPr>
        <p:spPr>
          <a:xfrm>
            <a:off x="5745088" y="476952"/>
            <a:ext cx="3888432" cy="792088"/>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2800" b="1" dirty="0">
                <a:solidFill>
                  <a:srgbClr val="002060"/>
                </a:solidFill>
                <a:latin typeface="游ゴシック" panose="020B0400000000000000" pitchFamily="50" charset="-128"/>
                <a:ea typeface="游ゴシック" panose="020B0400000000000000" pitchFamily="50" charset="-128"/>
              </a:rPr>
              <a:t>管理者向け研修資料</a:t>
            </a:r>
          </a:p>
        </p:txBody>
      </p:sp>
      <p:grpSp>
        <p:nvGrpSpPr>
          <p:cNvPr id="6" name="Group 2">
            <a:extLst>
              <a:ext uri="{FF2B5EF4-FFF2-40B4-BE49-F238E27FC236}">
                <a16:creationId xmlns:a16="http://schemas.microsoft.com/office/drawing/2014/main" id="{05C606A5-F92D-41C5-975E-C4A37F40D6E8}"/>
              </a:ext>
            </a:extLst>
          </p:cNvPr>
          <p:cNvGrpSpPr>
            <a:grpSpLocks noChangeAspect="1"/>
          </p:cNvGrpSpPr>
          <p:nvPr/>
        </p:nvGrpSpPr>
        <p:grpSpPr bwMode="auto">
          <a:xfrm>
            <a:off x="7120800" y="4977988"/>
            <a:ext cx="2376000" cy="1340204"/>
            <a:chOff x="2437" y="1195"/>
            <a:chExt cx="1418" cy="800"/>
          </a:xfrm>
        </p:grpSpPr>
        <p:sp>
          <p:nvSpPr>
            <p:cNvPr id="7" name="Oval 3">
              <a:extLst>
                <a:ext uri="{FF2B5EF4-FFF2-40B4-BE49-F238E27FC236}">
                  <a16:creationId xmlns:a16="http://schemas.microsoft.com/office/drawing/2014/main" id="{97673A89-2C45-44AC-A1ED-D5395056095A}"/>
                </a:ext>
              </a:extLst>
            </p:cNvPr>
            <p:cNvSpPr>
              <a:spLocks noChangeAspect="1" noChangeArrowheads="1"/>
            </p:cNvSpPr>
            <p:nvPr/>
          </p:nvSpPr>
          <p:spPr bwMode="auto">
            <a:xfrm>
              <a:off x="3070" y="1199"/>
              <a:ext cx="140" cy="137"/>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4">
              <a:extLst>
                <a:ext uri="{FF2B5EF4-FFF2-40B4-BE49-F238E27FC236}">
                  <a16:creationId xmlns:a16="http://schemas.microsoft.com/office/drawing/2014/main" id="{B5FDB589-EF84-4FB6-AB4F-C5A6B05B4F57}"/>
                </a:ext>
              </a:extLst>
            </p:cNvPr>
            <p:cNvSpPr>
              <a:spLocks noChangeAspect="1" noEditPoints="1"/>
            </p:cNvSpPr>
            <p:nvPr/>
          </p:nvSpPr>
          <p:spPr bwMode="auto">
            <a:xfrm>
              <a:off x="2437" y="1355"/>
              <a:ext cx="1413" cy="584"/>
            </a:xfrm>
            <a:custGeom>
              <a:avLst/>
              <a:gdLst>
                <a:gd name="T0" fmla="*/ 553 w 598"/>
                <a:gd name="T1" fmla="*/ 220 h 247"/>
                <a:gd name="T2" fmla="*/ 531 w 598"/>
                <a:gd name="T3" fmla="*/ 206 h 247"/>
                <a:gd name="T4" fmla="*/ 553 w 598"/>
                <a:gd name="T5" fmla="*/ 84 h 247"/>
                <a:gd name="T6" fmla="*/ 513 w 598"/>
                <a:gd name="T7" fmla="*/ 40 h 247"/>
                <a:gd name="T8" fmla="*/ 472 w 598"/>
                <a:gd name="T9" fmla="*/ 166 h 247"/>
                <a:gd name="T10" fmla="*/ 516 w 598"/>
                <a:gd name="T11" fmla="*/ 82 h 247"/>
                <a:gd name="T12" fmla="*/ 520 w 598"/>
                <a:gd name="T13" fmla="*/ 83 h 247"/>
                <a:gd name="T14" fmla="*/ 472 w 598"/>
                <a:gd name="T15" fmla="*/ 170 h 247"/>
                <a:gd name="T16" fmla="*/ 472 w 598"/>
                <a:gd name="T17" fmla="*/ 169 h 247"/>
                <a:gd name="T18" fmla="*/ 469 w 598"/>
                <a:gd name="T19" fmla="*/ 163 h 247"/>
                <a:gd name="T20" fmla="*/ 395 w 598"/>
                <a:gd name="T21" fmla="*/ 124 h 247"/>
                <a:gd name="T22" fmla="*/ 369 w 598"/>
                <a:gd name="T23" fmla="*/ 17 h 247"/>
                <a:gd name="T24" fmla="*/ 243 w 598"/>
                <a:gd name="T25" fmla="*/ 0 h 247"/>
                <a:gd name="T26" fmla="*/ 226 w 598"/>
                <a:gd name="T27" fmla="*/ 108 h 247"/>
                <a:gd name="T28" fmla="*/ 181 w 598"/>
                <a:gd name="T29" fmla="*/ 134 h 247"/>
                <a:gd name="T30" fmla="*/ 182 w 598"/>
                <a:gd name="T31" fmla="*/ 138 h 247"/>
                <a:gd name="T32" fmla="*/ 155 w 598"/>
                <a:gd name="T33" fmla="*/ 138 h 247"/>
                <a:gd name="T34" fmla="*/ 139 w 598"/>
                <a:gd name="T35" fmla="*/ 53 h 247"/>
                <a:gd name="T36" fmla="*/ 158 w 598"/>
                <a:gd name="T37" fmla="*/ 134 h 247"/>
                <a:gd name="T38" fmla="*/ 177 w 598"/>
                <a:gd name="T39" fmla="*/ 50 h 247"/>
                <a:gd name="T40" fmla="*/ 110 w 598"/>
                <a:gd name="T41" fmla="*/ 50 h 247"/>
                <a:gd name="T42" fmla="*/ 132 w 598"/>
                <a:gd name="T43" fmla="*/ 167 h 247"/>
                <a:gd name="T44" fmla="*/ 129 w 598"/>
                <a:gd name="T45" fmla="*/ 170 h 247"/>
                <a:gd name="T46" fmla="*/ 110 w 598"/>
                <a:gd name="T47" fmla="*/ 182 h 247"/>
                <a:gd name="T48" fmla="*/ 56 w 598"/>
                <a:gd name="T49" fmla="*/ 196 h 247"/>
                <a:gd name="T50" fmla="*/ 37 w 598"/>
                <a:gd name="T51" fmla="*/ 102 h 247"/>
                <a:gd name="T52" fmla="*/ 59 w 598"/>
                <a:gd name="T53" fmla="*/ 192 h 247"/>
                <a:gd name="T54" fmla="*/ 86 w 598"/>
                <a:gd name="T55" fmla="*/ 98 h 247"/>
                <a:gd name="T56" fmla="*/ 0 w 598"/>
                <a:gd name="T57" fmla="*/ 102 h 247"/>
                <a:gd name="T58" fmla="*/ 28 w 598"/>
                <a:gd name="T59" fmla="*/ 231 h 247"/>
                <a:gd name="T60" fmla="*/ 0 w 598"/>
                <a:gd name="T61" fmla="*/ 124 h 247"/>
                <a:gd name="T62" fmla="*/ 85 w 598"/>
                <a:gd name="T63" fmla="*/ 247 h 247"/>
                <a:gd name="T64" fmla="*/ 250 w 598"/>
                <a:gd name="T65" fmla="*/ 98 h 247"/>
                <a:gd name="T66" fmla="*/ 254 w 598"/>
                <a:gd name="T67" fmla="*/ 44 h 247"/>
                <a:gd name="T68" fmla="*/ 341 w 598"/>
                <a:gd name="T69" fmla="*/ 97 h 247"/>
                <a:gd name="T70" fmla="*/ 345 w 598"/>
                <a:gd name="T71" fmla="*/ 44 h 247"/>
                <a:gd name="T72" fmla="*/ 345 w 598"/>
                <a:gd name="T73" fmla="*/ 100 h 247"/>
                <a:gd name="T74" fmla="*/ 250 w 598"/>
                <a:gd name="T75" fmla="*/ 101 h 247"/>
                <a:gd name="T76" fmla="*/ 240 w 598"/>
                <a:gd name="T77" fmla="*/ 10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8" h="247">
                  <a:moveTo>
                    <a:pt x="598" y="247"/>
                  </a:moveTo>
                  <a:cubicBezTo>
                    <a:pt x="553" y="220"/>
                    <a:pt x="553" y="220"/>
                    <a:pt x="553" y="220"/>
                  </a:cubicBezTo>
                  <a:cubicBezTo>
                    <a:pt x="553" y="102"/>
                    <a:pt x="553" y="102"/>
                    <a:pt x="553" y="102"/>
                  </a:cubicBezTo>
                  <a:cubicBezTo>
                    <a:pt x="531" y="206"/>
                    <a:pt x="531" y="206"/>
                    <a:pt x="531" y="206"/>
                  </a:cubicBezTo>
                  <a:cubicBezTo>
                    <a:pt x="527" y="204"/>
                    <a:pt x="527" y="204"/>
                    <a:pt x="527" y="204"/>
                  </a:cubicBezTo>
                  <a:cubicBezTo>
                    <a:pt x="528" y="199"/>
                    <a:pt x="551" y="95"/>
                    <a:pt x="553" y="84"/>
                  </a:cubicBezTo>
                  <a:cubicBezTo>
                    <a:pt x="553" y="81"/>
                    <a:pt x="553" y="81"/>
                    <a:pt x="553" y="81"/>
                  </a:cubicBezTo>
                  <a:cubicBezTo>
                    <a:pt x="553" y="58"/>
                    <a:pt x="535" y="40"/>
                    <a:pt x="513" y="40"/>
                  </a:cubicBezTo>
                  <a:cubicBezTo>
                    <a:pt x="491" y="40"/>
                    <a:pt x="472" y="58"/>
                    <a:pt x="472" y="77"/>
                  </a:cubicBezTo>
                  <a:cubicBezTo>
                    <a:pt x="472" y="166"/>
                    <a:pt x="472" y="166"/>
                    <a:pt x="472" y="166"/>
                  </a:cubicBezTo>
                  <a:cubicBezTo>
                    <a:pt x="498" y="166"/>
                    <a:pt x="498" y="166"/>
                    <a:pt x="498" y="166"/>
                  </a:cubicBezTo>
                  <a:cubicBezTo>
                    <a:pt x="498" y="163"/>
                    <a:pt x="516" y="82"/>
                    <a:pt x="516" y="82"/>
                  </a:cubicBezTo>
                  <a:cubicBezTo>
                    <a:pt x="516" y="81"/>
                    <a:pt x="518" y="80"/>
                    <a:pt x="518" y="81"/>
                  </a:cubicBezTo>
                  <a:cubicBezTo>
                    <a:pt x="520" y="81"/>
                    <a:pt x="520" y="82"/>
                    <a:pt x="520" y="83"/>
                  </a:cubicBezTo>
                  <a:cubicBezTo>
                    <a:pt x="501" y="170"/>
                    <a:pt x="501" y="170"/>
                    <a:pt x="501" y="170"/>
                  </a:cubicBezTo>
                  <a:cubicBezTo>
                    <a:pt x="490" y="170"/>
                    <a:pt x="480" y="170"/>
                    <a:pt x="472" y="170"/>
                  </a:cubicBezTo>
                  <a:cubicBezTo>
                    <a:pt x="469" y="169"/>
                    <a:pt x="469" y="169"/>
                    <a:pt x="469" y="169"/>
                  </a:cubicBezTo>
                  <a:cubicBezTo>
                    <a:pt x="472" y="169"/>
                    <a:pt x="472" y="169"/>
                    <a:pt x="472" y="169"/>
                  </a:cubicBezTo>
                  <a:cubicBezTo>
                    <a:pt x="472" y="167"/>
                    <a:pt x="472" y="167"/>
                    <a:pt x="472" y="167"/>
                  </a:cubicBezTo>
                  <a:cubicBezTo>
                    <a:pt x="471" y="165"/>
                    <a:pt x="470" y="164"/>
                    <a:pt x="469" y="163"/>
                  </a:cubicBezTo>
                  <a:cubicBezTo>
                    <a:pt x="469" y="169"/>
                    <a:pt x="469" y="169"/>
                    <a:pt x="469" y="169"/>
                  </a:cubicBezTo>
                  <a:cubicBezTo>
                    <a:pt x="395" y="124"/>
                    <a:pt x="395" y="124"/>
                    <a:pt x="395" y="124"/>
                  </a:cubicBezTo>
                  <a:cubicBezTo>
                    <a:pt x="369" y="124"/>
                    <a:pt x="369" y="124"/>
                    <a:pt x="369" y="124"/>
                  </a:cubicBezTo>
                  <a:cubicBezTo>
                    <a:pt x="369" y="17"/>
                    <a:pt x="369" y="17"/>
                    <a:pt x="369" y="17"/>
                  </a:cubicBezTo>
                  <a:cubicBezTo>
                    <a:pt x="369" y="9"/>
                    <a:pt x="362" y="0"/>
                    <a:pt x="351" y="0"/>
                  </a:cubicBezTo>
                  <a:cubicBezTo>
                    <a:pt x="243" y="0"/>
                    <a:pt x="243" y="0"/>
                    <a:pt x="243" y="0"/>
                  </a:cubicBezTo>
                  <a:cubicBezTo>
                    <a:pt x="233" y="0"/>
                    <a:pt x="226" y="10"/>
                    <a:pt x="226" y="17"/>
                  </a:cubicBezTo>
                  <a:cubicBezTo>
                    <a:pt x="226" y="66"/>
                    <a:pt x="226" y="93"/>
                    <a:pt x="226" y="108"/>
                  </a:cubicBezTo>
                  <a:cubicBezTo>
                    <a:pt x="181" y="108"/>
                    <a:pt x="181" y="108"/>
                    <a:pt x="181" y="108"/>
                  </a:cubicBezTo>
                  <a:cubicBezTo>
                    <a:pt x="181" y="134"/>
                    <a:pt x="181" y="134"/>
                    <a:pt x="181" y="134"/>
                  </a:cubicBezTo>
                  <a:cubicBezTo>
                    <a:pt x="184" y="134"/>
                    <a:pt x="186" y="134"/>
                    <a:pt x="188" y="134"/>
                  </a:cubicBezTo>
                  <a:cubicBezTo>
                    <a:pt x="182" y="138"/>
                    <a:pt x="182" y="138"/>
                    <a:pt x="182" y="138"/>
                  </a:cubicBezTo>
                  <a:cubicBezTo>
                    <a:pt x="170" y="138"/>
                    <a:pt x="170" y="138"/>
                    <a:pt x="170" y="138"/>
                  </a:cubicBezTo>
                  <a:cubicBezTo>
                    <a:pt x="161" y="138"/>
                    <a:pt x="155" y="138"/>
                    <a:pt x="155" y="138"/>
                  </a:cubicBezTo>
                  <a:cubicBezTo>
                    <a:pt x="137" y="55"/>
                    <a:pt x="137" y="55"/>
                    <a:pt x="137" y="55"/>
                  </a:cubicBezTo>
                  <a:cubicBezTo>
                    <a:pt x="137" y="54"/>
                    <a:pt x="138" y="53"/>
                    <a:pt x="139" y="53"/>
                  </a:cubicBezTo>
                  <a:cubicBezTo>
                    <a:pt x="140" y="53"/>
                    <a:pt x="141" y="54"/>
                    <a:pt x="141" y="55"/>
                  </a:cubicBezTo>
                  <a:cubicBezTo>
                    <a:pt x="141" y="55"/>
                    <a:pt x="157" y="131"/>
                    <a:pt x="158" y="134"/>
                  </a:cubicBezTo>
                  <a:cubicBezTo>
                    <a:pt x="177" y="134"/>
                    <a:pt x="177" y="134"/>
                    <a:pt x="177" y="134"/>
                  </a:cubicBezTo>
                  <a:cubicBezTo>
                    <a:pt x="177" y="89"/>
                    <a:pt x="177" y="50"/>
                    <a:pt x="177" y="50"/>
                  </a:cubicBezTo>
                  <a:cubicBezTo>
                    <a:pt x="177" y="32"/>
                    <a:pt x="162" y="17"/>
                    <a:pt x="143" y="17"/>
                  </a:cubicBezTo>
                  <a:cubicBezTo>
                    <a:pt x="125" y="17"/>
                    <a:pt x="110" y="32"/>
                    <a:pt x="110" y="50"/>
                  </a:cubicBezTo>
                  <a:cubicBezTo>
                    <a:pt x="110" y="50"/>
                    <a:pt x="110" y="54"/>
                    <a:pt x="110" y="61"/>
                  </a:cubicBezTo>
                  <a:cubicBezTo>
                    <a:pt x="110" y="61"/>
                    <a:pt x="132" y="164"/>
                    <a:pt x="132" y="167"/>
                  </a:cubicBezTo>
                  <a:cubicBezTo>
                    <a:pt x="133" y="167"/>
                    <a:pt x="133" y="167"/>
                    <a:pt x="133" y="167"/>
                  </a:cubicBezTo>
                  <a:cubicBezTo>
                    <a:pt x="129" y="170"/>
                    <a:pt x="129" y="170"/>
                    <a:pt x="129" y="170"/>
                  </a:cubicBezTo>
                  <a:cubicBezTo>
                    <a:pt x="110" y="79"/>
                    <a:pt x="110" y="79"/>
                    <a:pt x="110" y="79"/>
                  </a:cubicBezTo>
                  <a:cubicBezTo>
                    <a:pt x="110" y="105"/>
                    <a:pt x="110" y="144"/>
                    <a:pt x="110" y="182"/>
                  </a:cubicBezTo>
                  <a:cubicBezTo>
                    <a:pt x="86" y="196"/>
                    <a:pt x="86" y="196"/>
                    <a:pt x="86" y="196"/>
                  </a:cubicBezTo>
                  <a:cubicBezTo>
                    <a:pt x="56" y="196"/>
                    <a:pt x="56" y="196"/>
                    <a:pt x="56" y="196"/>
                  </a:cubicBezTo>
                  <a:cubicBezTo>
                    <a:pt x="36" y="104"/>
                    <a:pt x="36" y="104"/>
                    <a:pt x="36" y="104"/>
                  </a:cubicBezTo>
                  <a:cubicBezTo>
                    <a:pt x="35" y="103"/>
                    <a:pt x="36" y="102"/>
                    <a:pt x="37" y="102"/>
                  </a:cubicBezTo>
                  <a:cubicBezTo>
                    <a:pt x="38" y="102"/>
                    <a:pt x="39" y="102"/>
                    <a:pt x="40" y="103"/>
                  </a:cubicBezTo>
                  <a:cubicBezTo>
                    <a:pt x="40" y="103"/>
                    <a:pt x="59" y="189"/>
                    <a:pt x="59" y="192"/>
                  </a:cubicBezTo>
                  <a:cubicBezTo>
                    <a:pt x="86" y="192"/>
                    <a:pt x="86" y="192"/>
                    <a:pt x="86" y="192"/>
                  </a:cubicBezTo>
                  <a:cubicBezTo>
                    <a:pt x="86" y="98"/>
                    <a:pt x="86" y="98"/>
                    <a:pt x="86" y="98"/>
                  </a:cubicBezTo>
                  <a:cubicBezTo>
                    <a:pt x="86" y="78"/>
                    <a:pt x="67" y="59"/>
                    <a:pt x="43" y="59"/>
                  </a:cubicBezTo>
                  <a:cubicBezTo>
                    <a:pt x="20" y="59"/>
                    <a:pt x="0" y="78"/>
                    <a:pt x="0" y="102"/>
                  </a:cubicBezTo>
                  <a:cubicBezTo>
                    <a:pt x="0" y="105"/>
                    <a:pt x="0" y="105"/>
                    <a:pt x="0" y="105"/>
                  </a:cubicBezTo>
                  <a:cubicBezTo>
                    <a:pt x="3" y="117"/>
                    <a:pt x="25" y="220"/>
                    <a:pt x="28" y="231"/>
                  </a:cubicBezTo>
                  <a:cubicBezTo>
                    <a:pt x="24" y="233"/>
                    <a:pt x="24" y="233"/>
                    <a:pt x="24" y="233"/>
                  </a:cubicBezTo>
                  <a:cubicBezTo>
                    <a:pt x="0" y="124"/>
                    <a:pt x="0" y="124"/>
                    <a:pt x="0" y="124"/>
                  </a:cubicBezTo>
                  <a:cubicBezTo>
                    <a:pt x="0" y="247"/>
                    <a:pt x="0" y="247"/>
                    <a:pt x="0" y="247"/>
                  </a:cubicBezTo>
                  <a:cubicBezTo>
                    <a:pt x="85" y="247"/>
                    <a:pt x="85" y="247"/>
                    <a:pt x="85" y="247"/>
                  </a:cubicBezTo>
                  <a:lnTo>
                    <a:pt x="598" y="247"/>
                  </a:lnTo>
                  <a:close/>
                  <a:moveTo>
                    <a:pt x="250" y="98"/>
                  </a:moveTo>
                  <a:cubicBezTo>
                    <a:pt x="250" y="69"/>
                    <a:pt x="250" y="44"/>
                    <a:pt x="250" y="44"/>
                  </a:cubicBezTo>
                  <a:cubicBezTo>
                    <a:pt x="254" y="44"/>
                    <a:pt x="254" y="44"/>
                    <a:pt x="254" y="44"/>
                  </a:cubicBezTo>
                  <a:cubicBezTo>
                    <a:pt x="254" y="44"/>
                    <a:pt x="254" y="56"/>
                    <a:pt x="254" y="97"/>
                  </a:cubicBezTo>
                  <a:cubicBezTo>
                    <a:pt x="341" y="97"/>
                    <a:pt x="341" y="97"/>
                    <a:pt x="341" y="97"/>
                  </a:cubicBezTo>
                  <a:cubicBezTo>
                    <a:pt x="341" y="56"/>
                    <a:pt x="341" y="44"/>
                    <a:pt x="341" y="44"/>
                  </a:cubicBezTo>
                  <a:cubicBezTo>
                    <a:pt x="345" y="44"/>
                    <a:pt x="345" y="44"/>
                    <a:pt x="345" y="44"/>
                  </a:cubicBezTo>
                  <a:cubicBezTo>
                    <a:pt x="345" y="44"/>
                    <a:pt x="345" y="68"/>
                    <a:pt x="345" y="97"/>
                  </a:cubicBezTo>
                  <a:cubicBezTo>
                    <a:pt x="345" y="100"/>
                    <a:pt x="345" y="100"/>
                    <a:pt x="345" y="100"/>
                  </a:cubicBezTo>
                  <a:cubicBezTo>
                    <a:pt x="254" y="100"/>
                    <a:pt x="254" y="100"/>
                    <a:pt x="254" y="100"/>
                  </a:cubicBezTo>
                  <a:cubicBezTo>
                    <a:pt x="253" y="100"/>
                    <a:pt x="251" y="100"/>
                    <a:pt x="250" y="101"/>
                  </a:cubicBezTo>
                  <a:cubicBezTo>
                    <a:pt x="247" y="102"/>
                    <a:pt x="244" y="105"/>
                    <a:pt x="243" y="108"/>
                  </a:cubicBezTo>
                  <a:cubicBezTo>
                    <a:pt x="242" y="108"/>
                    <a:pt x="241" y="108"/>
                    <a:pt x="240" y="108"/>
                  </a:cubicBezTo>
                  <a:cubicBezTo>
                    <a:pt x="241" y="103"/>
                    <a:pt x="245" y="99"/>
                    <a:pt x="250" y="98"/>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Rectangle 5">
              <a:extLst>
                <a:ext uri="{FF2B5EF4-FFF2-40B4-BE49-F238E27FC236}">
                  <a16:creationId xmlns:a16="http://schemas.microsoft.com/office/drawing/2014/main" id="{307457A1-5369-423C-BA7B-A69A12253B89}"/>
                </a:ext>
              </a:extLst>
            </p:cNvPr>
            <p:cNvSpPr>
              <a:spLocks noChangeAspect="1" noChangeArrowheads="1"/>
            </p:cNvSpPr>
            <p:nvPr/>
          </p:nvSpPr>
          <p:spPr bwMode="auto">
            <a:xfrm>
              <a:off x="2437" y="1948"/>
              <a:ext cx="1418" cy="47"/>
            </a:xfrm>
            <a:prstGeom prst="rect">
              <a:avLst/>
            </a:prstGeom>
            <a:solidFill>
              <a:srgbClr val="647E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 name="Freeform 6">
              <a:extLst>
                <a:ext uri="{FF2B5EF4-FFF2-40B4-BE49-F238E27FC236}">
                  <a16:creationId xmlns:a16="http://schemas.microsoft.com/office/drawing/2014/main" id="{3873CE39-C9C3-45D9-9991-7DD618D4D8D0}"/>
                </a:ext>
              </a:extLst>
            </p:cNvPr>
            <p:cNvSpPr>
              <a:spLocks noChangeAspect="1"/>
            </p:cNvSpPr>
            <p:nvPr/>
          </p:nvSpPr>
          <p:spPr bwMode="auto">
            <a:xfrm>
              <a:off x="2685" y="1195"/>
              <a:ext cx="196" cy="179"/>
            </a:xfrm>
            <a:custGeom>
              <a:avLst/>
              <a:gdLst>
                <a:gd name="T0" fmla="*/ 0 w 83"/>
                <a:gd name="T1" fmla="*/ 68 h 76"/>
                <a:gd name="T2" fmla="*/ 27 w 83"/>
                <a:gd name="T3" fmla="*/ 71 h 76"/>
                <a:gd name="T4" fmla="*/ 45 w 83"/>
                <a:gd name="T5" fmla="*/ 76 h 76"/>
                <a:gd name="T6" fmla="*/ 83 w 83"/>
                <a:gd name="T7" fmla="*/ 38 h 76"/>
                <a:gd name="T8" fmla="*/ 45 w 83"/>
                <a:gd name="T9" fmla="*/ 0 h 76"/>
                <a:gd name="T10" fmla="*/ 7 w 83"/>
                <a:gd name="T11" fmla="*/ 38 h 76"/>
                <a:gd name="T12" fmla="*/ 14 w 83"/>
                <a:gd name="T13" fmla="*/ 60 h 76"/>
                <a:gd name="T14" fmla="*/ 0 w 83"/>
                <a:gd name="T15" fmla="*/ 68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76">
                  <a:moveTo>
                    <a:pt x="0" y="68"/>
                  </a:moveTo>
                  <a:cubicBezTo>
                    <a:pt x="6" y="75"/>
                    <a:pt x="21" y="74"/>
                    <a:pt x="27" y="71"/>
                  </a:cubicBezTo>
                  <a:cubicBezTo>
                    <a:pt x="32" y="74"/>
                    <a:pt x="39" y="76"/>
                    <a:pt x="45" y="76"/>
                  </a:cubicBezTo>
                  <a:cubicBezTo>
                    <a:pt x="66" y="76"/>
                    <a:pt x="83" y="59"/>
                    <a:pt x="83" y="38"/>
                  </a:cubicBezTo>
                  <a:cubicBezTo>
                    <a:pt x="83" y="17"/>
                    <a:pt x="66" y="0"/>
                    <a:pt x="45" y="0"/>
                  </a:cubicBezTo>
                  <a:cubicBezTo>
                    <a:pt x="25" y="0"/>
                    <a:pt x="7" y="17"/>
                    <a:pt x="7" y="38"/>
                  </a:cubicBezTo>
                  <a:cubicBezTo>
                    <a:pt x="7" y="46"/>
                    <a:pt x="10" y="53"/>
                    <a:pt x="14" y="60"/>
                  </a:cubicBezTo>
                  <a:cubicBezTo>
                    <a:pt x="12" y="63"/>
                    <a:pt x="7" y="68"/>
                    <a:pt x="0" y="68"/>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Oval 7">
              <a:extLst>
                <a:ext uri="{FF2B5EF4-FFF2-40B4-BE49-F238E27FC236}">
                  <a16:creationId xmlns:a16="http://schemas.microsoft.com/office/drawing/2014/main" id="{29EC5F87-11EF-42A9-BB48-953964082BA9}"/>
                </a:ext>
              </a:extLst>
            </p:cNvPr>
            <p:cNvSpPr>
              <a:spLocks noChangeAspect="1" noChangeArrowheads="1"/>
            </p:cNvSpPr>
            <p:nvPr/>
          </p:nvSpPr>
          <p:spPr bwMode="auto">
            <a:xfrm>
              <a:off x="2451" y="1277"/>
              <a:ext cx="199" cy="199"/>
            </a:xfrm>
            <a:prstGeom prst="ellipse">
              <a:avLst/>
            </a:pr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8">
              <a:extLst>
                <a:ext uri="{FF2B5EF4-FFF2-40B4-BE49-F238E27FC236}">
                  <a16:creationId xmlns:a16="http://schemas.microsoft.com/office/drawing/2014/main" id="{C8AFE283-F317-46A6-B1D5-CAA65DB50BCC}"/>
                </a:ext>
              </a:extLst>
            </p:cNvPr>
            <p:cNvSpPr>
              <a:spLocks noChangeAspect="1"/>
            </p:cNvSpPr>
            <p:nvPr/>
          </p:nvSpPr>
          <p:spPr bwMode="auto">
            <a:xfrm>
              <a:off x="3543" y="1220"/>
              <a:ext cx="189" cy="213"/>
            </a:xfrm>
            <a:custGeom>
              <a:avLst/>
              <a:gdLst>
                <a:gd name="T0" fmla="*/ 0 w 80"/>
                <a:gd name="T1" fmla="*/ 50 h 90"/>
                <a:gd name="T2" fmla="*/ 40 w 80"/>
                <a:gd name="T3" fmla="*/ 90 h 90"/>
                <a:gd name="T4" fmla="*/ 80 w 80"/>
                <a:gd name="T5" fmla="*/ 50 h 90"/>
                <a:gd name="T6" fmla="*/ 45 w 80"/>
                <a:gd name="T7" fmla="*/ 10 h 90"/>
                <a:gd name="T8" fmla="*/ 44 w 80"/>
                <a:gd name="T9" fmla="*/ 10 h 90"/>
                <a:gd name="T10" fmla="*/ 20 w 80"/>
                <a:gd name="T11" fmla="*/ 0 h 90"/>
                <a:gd name="T12" fmla="*/ 22 w 80"/>
                <a:gd name="T13" fmla="*/ 12 h 90"/>
                <a:gd name="T14" fmla="*/ 7 w 80"/>
                <a:gd name="T15" fmla="*/ 10 h 90"/>
                <a:gd name="T16" fmla="*/ 13 w 80"/>
                <a:gd name="T17" fmla="*/ 20 h 90"/>
                <a:gd name="T18" fmla="*/ 0 w 80"/>
                <a:gd name="T1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90">
                  <a:moveTo>
                    <a:pt x="0" y="50"/>
                  </a:moveTo>
                  <a:cubicBezTo>
                    <a:pt x="0" y="72"/>
                    <a:pt x="18" y="90"/>
                    <a:pt x="40" y="90"/>
                  </a:cubicBezTo>
                  <a:cubicBezTo>
                    <a:pt x="62" y="90"/>
                    <a:pt x="80" y="72"/>
                    <a:pt x="80" y="50"/>
                  </a:cubicBezTo>
                  <a:cubicBezTo>
                    <a:pt x="80" y="29"/>
                    <a:pt x="65" y="12"/>
                    <a:pt x="45" y="10"/>
                  </a:cubicBezTo>
                  <a:cubicBezTo>
                    <a:pt x="45" y="10"/>
                    <a:pt x="44" y="10"/>
                    <a:pt x="44" y="10"/>
                  </a:cubicBezTo>
                  <a:cubicBezTo>
                    <a:pt x="41" y="9"/>
                    <a:pt x="26" y="7"/>
                    <a:pt x="20" y="0"/>
                  </a:cubicBezTo>
                  <a:cubicBezTo>
                    <a:pt x="19" y="7"/>
                    <a:pt x="21" y="10"/>
                    <a:pt x="22" y="12"/>
                  </a:cubicBezTo>
                  <a:cubicBezTo>
                    <a:pt x="22" y="12"/>
                    <a:pt x="13" y="14"/>
                    <a:pt x="7" y="10"/>
                  </a:cubicBezTo>
                  <a:cubicBezTo>
                    <a:pt x="8" y="13"/>
                    <a:pt x="11" y="17"/>
                    <a:pt x="13" y="20"/>
                  </a:cubicBezTo>
                  <a:cubicBezTo>
                    <a:pt x="5" y="28"/>
                    <a:pt x="0" y="38"/>
                    <a:pt x="0" y="50"/>
                  </a:cubicBez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9">
              <a:extLst>
                <a:ext uri="{FF2B5EF4-FFF2-40B4-BE49-F238E27FC236}">
                  <a16:creationId xmlns:a16="http://schemas.microsoft.com/office/drawing/2014/main" id="{D8557575-0CE9-4118-B068-69ED3E6D67E3}"/>
                </a:ext>
              </a:extLst>
            </p:cNvPr>
            <p:cNvSpPr>
              <a:spLocks noChangeAspect="1"/>
            </p:cNvSpPr>
            <p:nvPr/>
          </p:nvSpPr>
          <p:spPr bwMode="auto">
            <a:xfrm>
              <a:off x="3363" y="1502"/>
              <a:ext cx="182" cy="238"/>
            </a:xfrm>
            <a:custGeom>
              <a:avLst/>
              <a:gdLst>
                <a:gd name="T0" fmla="*/ 45 w 77"/>
                <a:gd name="T1" fmla="*/ 21 h 101"/>
                <a:gd name="T2" fmla="*/ 31 w 77"/>
                <a:gd name="T3" fmla="*/ 7 h 101"/>
                <a:gd name="T4" fmla="*/ 7 w 77"/>
                <a:gd name="T5" fmla="*/ 7 h 101"/>
                <a:gd name="T6" fmla="*/ 7 w 77"/>
                <a:gd name="T7" fmla="*/ 31 h 101"/>
                <a:gd name="T8" fmla="*/ 21 w 77"/>
                <a:gd name="T9" fmla="*/ 45 h 101"/>
                <a:gd name="T10" fmla="*/ 77 w 77"/>
                <a:gd name="T11" fmla="*/ 101 h 101"/>
                <a:gd name="T12" fmla="*/ 77 w 77"/>
                <a:gd name="T13" fmla="*/ 53 h 101"/>
                <a:gd name="T14" fmla="*/ 45 w 77"/>
                <a:gd name="T15" fmla="*/ 2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01">
                  <a:moveTo>
                    <a:pt x="45" y="21"/>
                  </a:moveTo>
                  <a:cubicBezTo>
                    <a:pt x="31" y="7"/>
                    <a:pt x="31" y="7"/>
                    <a:pt x="31" y="7"/>
                  </a:cubicBezTo>
                  <a:cubicBezTo>
                    <a:pt x="24" y="0"/>
                    <a:pt x="14" y="0"/>
                    <a:pt x="7" y="7"/>
                  </a:cubicBezTo>
                  <a:cubicBezTo>
                    <a:pt x="0" y="13"/>
                    <a:pt x="0" y="24"/>
                    <a:pt x="7" y="31"/>
                  </a:cubicBezTo>
                  <a:cubicBezTo>
                    <a:pt x="21" y="45"/>
                    <a:pt x="21" y="45"/>
                    <a:pt x="21" y="45"/>
                  </a:cubicBezTo>
                  <a:cubicBezTo>
                    <a:pt x="21" y="45"/>
                    <a:pt x="56" y="80"/>
                    <a:pt x="77" y="101"/>
                  </a:cubicBezTo>
                  <a:cubicBezTo>
                    <a:pt x="77" y="53"/>
                    <a:pt x="77" y="53"/>
                    <a:pt x="77" y="53"/>
                  </a:cubicBezTo>
                  <a:lnTo>
                    <a:pt x="45" y="21"/>
                  </a:lnTo>
                  <a:close/>
                </a:path>
              </a:pathLst>
            </a:custGeom>
            <a:solidFill>
              <a:srgbClr val="647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Tree>
    <p:extLst>
      <p:ext uri="{BB962C8B-B14F-4D97-AF65-F5344CB8AC3E}">
        <p14:creationId xmlns:p14="http://schemas.microsoft.com/office/powerpoint/2010/main" val="3976468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LEASENO" val="2011.08"/>
</p:tagLst>
</file>

<file path=ppt/tags/tag2.xml><?xml version="1.0" encoding="utf-8"?>
<p:tagLst xmlns:a="http://schemas.openxmlformats.org/drawingml/2006/main" xmlns:r="http://schemas.openxmlformats.org/officeDocument/2006/relationships" xmlns:p="http://schemas.openxmlformats.org/presentationml/2006/main">
  <p:tag name="M_DAISI" val="MAIN"/>
</p:tagLst>
</file>

<file path=ppt/theme/theme1.xml><?xml version="1.0" encoding="utf-8"?>
<a:theme xmlns:a="http://schemas.openxmlformats.org/drawingml/2006/main" name="P03_プレゼン_A4横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P03_プレゼン_A4横_日本語版</Template>
  <TotalTime>0</TotalTime>
  <Words>8487</Words>
  <PresentationFormat>A4 210 x 297 mm</PresentationFormat>
  <Paragraphs>628</Paragraphs>
  <Slides>62</Slides>
  <Notes>43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62</vt:i4>
      </vt:variant>
    </vt:vector>
  </HeadingPairs>
  <TitlesOfParts>
    <vt:vector size="71" baseType="lpstr">
      <vt:lpstr>ＭＳ Ｐゴシック</vt:lpstr>
      <vt:lpstr>Yu Gothic Medium</vt:lpstr>
      <vt:lpstr>メイリオ</vt:lpstr>
      <vt:lpstr>游ゴシック</vt:lpstr>
      <vt:lpstr>游ゴシック Light</vt:lpstr>
      <vt:lpstr>Arial</vt:lpstr>
      <vt:lpstr>Calibri</vt:lpstr>
      <vt:lpstr>Wingdings</vt:lpstr>
      <vt:lpstr>P03_プレゼン_A4横_日本語版</vt:lpstr>
      <vt:lpstr>管理者向け研修のための手引き</vt:lpstr>
      <vt:lpstr>目次</vt:lpstr>
      <vt:lpstr>手引きの目的等</vt:lpstr>
      <vt:lpstr>手引きの目的等 （１）背景</vt:lpstr>
      <vt:lpstr>手引きの目的等 （２）目的</vt:lpstr>
      <vt:lpstr>手引きの目的等 （３）手引きの活用方法</vt:lpstr>
      <vt:lpstr>【参考】介護現場におけるハラスメントの具体例①</vt:lpstr>
      <vt:lpstr>【参考】介護現場におけるハラスメントの具体例②</vt:lpstr>
      <vt:lpstr>１．　ハラスメント対策の必要性とその考え方</vt:lpstr>
      <vt:lpstr>【参考】介護現場におけるハラスメントとは①</vt:lpstr>
      <vt:lpstr>【参考】介護現場におけるハラスメントとは②</vt:lpstr>
      <vt:lpstr>【参考】介護現場におけるハラスメントとは③</vt:lpstr>
      <vt:lpstr>１．ハラスメント対策の必要性とその考え方 （１）ハラスメントによる影響・懸念</vt:lpstr>
      <vt:lpstr>１．ハラスメント対策の必要性とその考え方 （２）ハラスメント被害のリスク①</vt:lpstr>
      <vt:lpstr>１．ハラスメント対策の必要性とその考え方 （２）ハラスメント被害のリスク②</vt:lpstr>
      <vt:lpstr>１．ハラスメント対策の必要性とその考え方 （２）ハラスメント被害のリスク③</vt:lpstr>
      <vt:lpstr>１．ハラスメント対策の必要性とその考え方 （２）ハラスメント被害のリスク④</vt:lpstr>
      <vt:lpstr>１．ハラスメント対策の必要性とその考え方 （２）ハラスメント被害のリスク⑤</vt:lpstr>
      <vt:lpstr>１．ハラスメント対策の必要性とその考え方 （２）ハラスメント被害のリスク⑥</vt:lpstr>
      <vt:lpstr>１．ハラスメント対策の必要性とその考え方 （３）ハラスメント対策のための基本的な考え方①</vt:lpstr>
      <vt:lpstr>１．ハラスメント対策の必要性とその考え方 （３）ハラスメント対策のための基本的な考え方②</vt:lpstr>
      <vt:lpstr>１．ハラスメント対策の必要性とその考え方 （３）ハラスメント対策のための基本的な考え方③</vt:lpstr>
      <vt:lpstr>１．ハラスメント対策の必要性とその考え方 （３）ハラスメント対策のための基本的な考え方④</vt:lpstr>
      <vt:lpstr>１．ハラスメント対策の必要性とその考え方 （３）ハラスメント対策のための基本的な考え方⑤</vt:lpstr>
      <vt:lpstr>１．ハラスメント対策の必要性とその考え方 （３）ハラスメント対策のための基本的な考え方⑥</vt:lpstr>
      <vt:lpstr>１．ハラスメント対策の必要性とその考え方 （３）ハラスメント対策のための基本的な考え方⑦</vt:lpstr>
      <vt:lpstr>１．ハラスメント対策の必要性とその考え方 （４）ハラスメントの要因分析①　</vt:lpstr>
      <vt:lpstr>１．ハラスメント対策の必要性とその考え方 （４）ハラスメントの要因分析②　</vt:lpstr>
      <vt:lpstr>１．ハラスメント対策の必要性とその考え方 （４）ハラスメントの要因分析③　～段階ごとの振り返り～</vt:lpstr>
      <vt:lpstr>２．　施設・事業所として考えるべきこと、対応すべきこと</vt:lpstr>
      <vt:lpstr>２．施設・事業所として考えるべきこと、対応すべきこと （１）施設・事業所としてハラスメント対策に取り組む意思を明確にする</vt:lpstr>
      <vt:lpstr>２．施設・事業所として考えるべきこと、対応すべきこと （２）対応マニュアルの作成と共有・運用①</vt:lpstr>
      <vt:lpstr>２．施設・事業所として考えるべきこと、対応すべきこと （２）対応マニュアルの作成と共有・運用②</vt:lpstr>
      <vt:lpstr>２．施設・事業所として考えるべきこと、対応すべきこと （３）利用者や家族等への周知①</vt:lpstr>
      <vt:lpstr>２．施設・事業所として考えるべきこと、対応すべきこと （３）利用者や家族等への周知②</vt:lpstr>
      <vt:lpstr>２．施設・事業所として考えるべきこと、対応すべきこと （４）利用者等への周知　実践事例①</vt:lpstr>
      <vt:lpstr>２．事業所として考えるべきこと、対応すべきこと （４）利用者等への周知　実践事例②</vt:lpstr>
      <vt:lpstr>２．施設・事業所として考えるべきこと、対応すべきこと （５）介護保険サービスの業務範囲等への理解と統一</vt:lpstr>
      <vt:lpstr>２．施設・事業所として考えるべきこと、対応すべきこと （６）職員を対象とした研修等の実施、充実</vt:lpstr>
      <vt:lpstr>２．施設・事業所として考えるべきこと、対応すべきこと （７）管理者をサポートする体制の整備</vt:lpstr>
      <vt:lpstr>２．施設・事業所として考えるべきこと、対応すべきこと （８）ハラスメントに係る個人情報の取扱方法の整備</vt:lpstr>
      <vt:lpstr>３．　相談の受付と対応</vt:lpstr>
      <vt:lpstr>３．相談の受付と対応 （１）相談のための体制整備（相談窓口の設置等）</vt:lpstr>
      <vt:lpstr>３．相談の受付と対応 （２）相談を受け付ける側の心構え①</vt:lpstr>
      <vt:lpstr>３．相談の受付と対応 （２）相談を受け付ける側の心構え②</vt:lpstr>
      <vt:lpstr>３．相談の受付と対応 （２）相談を受け付ける側の心構え③</vt:lpstr>
      <vt:lpstr>３．相談の受付と対応 （３）相談受付とその対応①</vt:lpstr>
      <vt:lpstr>３．相談の受付と対応 （３）相談受付とその対応②</vt:lpstr>
      <vt:lpstr>３．相談の受付と対応 （３）相談受付とその対応③</vt:lpstr>
      <vt:lpstr>３．相談の受付と対応 （３）相談受付とその対応④</vt:lpstr>
      <vt:lpstr>３．相談の受付と対応 （４）外部機関との連携、活用</vt:lpstr>
      <vt:lpstr>３．相談の受付と対応 【参考】相談窓口の情報</vt:lpstr>
      <vt:lpstr>３．相談の受付と対応 【参考】業界団体等への相談</vt:lpstr>
      <vt:lpstr>３．相談の受付と対応 （５）法人や団体、地域での相談受付の取組の周知</vt:lpstr>
      <vt:lpstr>４．　最後に</vt:lpstr>
      <vt:lpstr>４．最後に （１）研修を終えて、振り返っていただきたいこと</vt:lpstr>
      <vt:lpstr>４．最後に （２）研修後にまず取り組んでいただきたいこと</vt:lpstr>
      <vt:lpstr>４．最後に （３）おわりに</vt:lpstr>
      <vt:lpstr>【参考】ハラスメント対策の取組の補助ツールのご案内①</vt:lpstr>
      <vt:lpstr>【参考】ハラスメント対策の取組の補助ツールのご案内②</vt:lpstr>
      <vt:lpstr>【参考】ハラスメント対策の取組の補助ツールのご案内③</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2020-01-10T09:49:32Z</dcterms:created>
  <dcterms:modified xsi:type="dcterms:W3CDTF">2020-05-11T09:19:21Z</dcterms:modified>
</cp:coreProperties>
</file>