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7561263" cy="10693400"/>
  <p:notesSz cx="7099300" cy="10234613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C38"/>
    <a:srgbClr val="FCCC22"/>
    <a:srgbClr val="952E00"/>
    <a:srgbClr val="F9B900"/>
    <a:srgbClr val="FADBDA"/>
    <a:srgbClr val="FADB73"/>
    <a:srgbClr val="D7ECE7"/>
    <a:srgbClr val="D6EEFB"/>
    <a:srgbClr val="E5E5F3"/>
    <a:srgbClr val="FA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882" y="-10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954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7D0E-003C-4768-AF68-0CCC69741A73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5B9D3-7EC9-4499-A410-270D123F7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85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D37C-CB9A-496E-9586-86F5AE1D797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8350"/>
            <a:ext cx="2714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F52C-394D-4605-ABFE-96F96C56A4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6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iro\Desktop\0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8" y="98598"/>
            <a:ext cx="7212013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iro\Desktop\1502002_看護師\00_部材\看護職員募集のご案内\ボック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" y="5850756"/>
            <a:ext cx="7486935" cy="48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iro\Desktop\1502002_看護師\00_部材\看護職員募集のご案内\わくけい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0" y="8731075"/>
            <a:ext cx="2761501" cy="14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5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2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93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62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1" cy="91240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7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31" y="201463"/>
            <a:ext cx="7202488" cy="103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2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31" y="201462"/>
            <a:ext cx="7202487" cy="103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31" y="201463"/>
            <a:ext cx="7202488" cy="103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2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4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63" y="2495128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3642" y="2495128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3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16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0045-BB7F-4013-A56F-5781F9C6F5FD}" type="datetimeFigureOut">
              <a:rPr kumimoji="1" lang="ja-JP" altLang="en-US" smtClean="0"/>
              <a:t>2015/3/30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正方形/長方形 2048"/>
          <p:cNvSpPr/>
          <p:nvPr/>
        </p:nvSpPr>
        <p:spPr>
          <a:xfrm>
            <a:off x="188882" y="1566025"/>
            <a:ext cx="7200000" cy="792000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291360" y="1537447"/>
            <a:ext cx="6986510" cy="466389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私たちと一緒に働きませんか？</a:t>
            </a:r>
            <a:endParaRPr lang="ja-JP" altLang="en-US" sz="32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1557651" y="6477620"/>
            <a:ext cx="4525353" cy="3987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私たちの施設はこんなところ！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763729" y="7002884"/>
            <a:ext cx="1432189" cy="285208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r>
              <a:rPr lang="ja-JP" altLang="en-US" sz="1200" b="1" dirty="0">
                <a:solidFill>
                  <a:schemeClr val="accent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●法人・施設概要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2514" y="7329015"/>
            <a:ext cx="1240437" cy="742768"/>
          </a:xfrm>
          <a:prstGeom prst="rect">
            <a:avLst/>
          </a:prstGeom>
          <a:noFill/>
        </p:spPr>
        <p:txBody>
          <a:bodyPr wrap="square" lIns="0" tIns="0" rIns="0" bIns="49785" numCol="1" rtlCol="0">
            <a:spAutoFit/>
          </a:bodyPr>
          <a:lstStyle/>
          <a:p>
            <a:pPr>
              <a:tabLst>
                <a:tab pos="1960020" algn="r"/>
              </a:tabLst>
            </a:pPr>
            <a:r>
              <a:rPr lang="ja-JP" altLang="en-US" sz="900" b="1" dirty="0">
                <a:latin typeface="+mn-ea"/>
              </a:rPr>
              <a:t>法人概要</a:t>
            </a:r>
            <a:endParaRPr lang="en-US" altLang="ja-JP" sz="900" b="1" dirty="0">
              <a:latin typeface="+mn-ea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+mn-ea"/>
              </a:rPr>
              <a:t>本社所在地</a:t>
            </a:r>
            <a:r>
              <a:rPr lang="en-US" altLang="ja-JP" sz="900" dirty="0">
                <a:latin typeface="+mn-ea"/>
              </a:rPr>
              <a:t>	</a:t>
            </a:r>
            <a:r>
              <a:rPr lang="ja-JP" altLang="en-US" sz="900" dirty="0">
                <a:latin typeface="+mn-ea"/>
              </a:rPr>
              <a:t>●●●県</a:t>
            </a:r>
            <a:endParaRPr lang="en-US" altLang="ja-JP" sz="900" dirty="0">
              <a:latin typeface="+mn-ea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+mn-ea"/>
              </a:rPr>
              <a:t>従業員数</a:t>
            </a:r>
            <a:r>
              <a:rPr lang="en-US" altLang="ja-JP" sz="900" dirty="0">
                <a:latin typeface="+mn-ea"/>
              </a:rPr>
              <a:t>	</a:t>
            </a:r>
            <a:r>
              <a:rPr lang="ja-JP" altLang="en-US" sz="900" dirty="0">
                <a:latin typeface="+mn-ea"/>
              </a:rPr>
              <a:t>○名</a:t>
            </a:r>
            <a:endParaRPr lang="en-US" altLang="ja-JP" sz="900" dirty="0">
              <a:latin typeface="+mn-ea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+mn-ea"/>
              </a:rPr>
              <a:t>　うち看護職員</a:t>
            </a:r>
            <a:r>
              <a:rPr lang="en-US" altLang="ja-JP" sz="900" dirty="0">
                <a:latin typeface="+mn-ea"/>
              </a:rPr>
              <a:t>	</a:t>
            </a:r>
            <a:r>
              <a:rPr lang="ja-JP" altLang="en-US" sz="900" dirty="0">
                <a:latin typeface="+mn-ea"/>
              </a:rPr>
              <a:t>○名</a:t>
            </a:r>
            <a:endParaRPr lang="en-US" altLang="ja-JP" sz="900" dirty="0">
              <a:latin typeface="+mn-ea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+mn-ea"/>
              </a:rPr>
              <a:t>事業所数</a:t>
            </a:r>
            <a:r>
              <a:rPr lang="en-US" altLang="ja-JP" sz="900" dirty="0">
                <a:latin typeface="+mn-ea"/>
              </a:rPr>
              <a:t>	</a:t>
            </a:r>
            <a:r>
              <a:rPr lang="ja-JP" altLang="en-US" sz="900" dirty="0">
                <a:latin typeface="+mn-ea"/>
              </a:rPr>
              <a:t> ■ ■ ■</a:t>
            </a:r>
            <a:endParaRPr lang="en-US" altLang="ja-JP" sz="9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1735" y="7329015"/>
            <a:ext cx="1270275" cy="742768"/>
          </a:xfrm>
          <a:prstGeom prst="rect">
            <a:avLst/>
          </a:prstGeom>
          <a:noFill/>
        </p:spPr>
        <p:txBody>
          <a:bodyPr wrap="square" lIns="0" tIns="0" rIns="0" bIns="49785" rtlCol="0">
            <a:spAutoFit/>
          </a:bodyPr>
          <a:lstStyle/>
          <a:p>
            <a:pPr>
              <a:tabLst>
                <a:tab pos="1960020" algn="r"/>
              </a:tabLst>
            </a:pPr>
            <a:r>
              <a:rPr lang="ja-JP" altLang="en-US" sz="9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施設概要</a:t>
            </a:r>
            <a:endParaRPr lang="en-US" altLang="ja-JP" sz="9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所在地</a:t>
            </a:r>
            <a:r>
              <a:rPr lang="en-US" altLang="ja-JP" sz="900" dirty="0">
                <a:latin typeface="+mn-ea"/>
              </a:rPr>
              <a:t>	</a:t>
            </a:r>
            <a:r>
              <a:rPr lang="ja-JP" altLang="en-US" sz="900" dirty="0">
                <a:latin typeface="+mn-ea"/>
              </a:rPr>
              <a:t>●●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県</a:t>
            </a:r>
            <a:r>
              <a:rPr lang="ja-JP" altLang="en-US" sz="900" dirty="0">
                <a:latin typeface="+mn-ea"/>
              </a:rPr>
              <a:t>●●●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従業員数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○名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（うち看護職員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○名）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tabLst>
                <a:tab pos="1960020" algn="r"/>
              </a:tabLst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入居者数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○名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24961"/>
              </p:ext>
            </p:extLst>
          </p:nvPr>
        </p:nvGraphicFramePr>
        <p:xfrm>
          <a:off x="3780631" y="7266016"/>
          <a:ext cx="2937510" cy="1054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352"/>
                <a:gridCol w="1387158"/>
              </a:tblGrid>
              <a:tr h="1857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働き方に関する指標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502" marR="10502" marT="10282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平成●年●月時点の実績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502" marR="10502" marT="10282" marB="0" anchor="ctr">
                    <a:solidFill>
                      <a:schemeClr val="accent6"/>
                    </a:solidFill>
                  </a:tcPr>
                </a:tc>
              </a:tr>
              <a:tr h="2170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年次有給休暇取得率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ＸＸ</a:t>
                      </a:r>
                      <a:r>
                        <a:rPr 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0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平均所定外労働時間（月間）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ＺＺ</a:t>
                      </a:r>
                      <a:r>
                        <a:rPr lang="ja-JP" alt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時間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0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 smtClean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介護職一人</a:t>
                      </a:r>
                      <a:r>
                        <a:rPr lang="ja-JP" alt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当たり夜勤</a:t>
                      </a:r>
                      <a:r>
                        <a:rPr lang="ja-JP" altLang="en-US" sz="900" u="none" strike="noStrike" dirty="0" smtClean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回数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Ａ</a:t>
                      </a:r>
                      <a:r>
                        <a:rPr lang="ja-JP" altLang="en-US" sz="900" u="none" strike="noStrike" dirty="0" smtClean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回／月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0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 smtClean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看護職オンコール対応回数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Ｂ</a:t>
                      </a:r>
                      <a:r>
                        <a:rPr lang="ja-JP" altLang="en-US" sz="900" u="none" strike="noStrike" dirty="0" smtClean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回／月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502" marR="10502" marT="102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780631" y="8443044"/>
            <a:ext cx="2937510" cy="469874"/>
          </a:xfrm>
          <a:prstGeom prst="rect">
            <a:avLst/>
          </a:prstGeom>
        </p:spPr>
        <p:txBody>
          <a:bodyPr wrap="square" lIns="0" tIns="49785" rIns="0" bIns="49785">
            <a:spAutoFit/>
          </a:bodyPr>
          <a:lstStyle/>
          <a:p>
            <a:pPr marL="165948" indent="-497845"/>
            <a:r>
              <a:rPr lang="ja-JP" altLang="en-US" sz="1200" b="1" dirty="0">
                <a:solidFill>
                  <a:schemeClr val="accent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●福利厚生・ワーク・ライフ・バランスに関する取組など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49384" y="8443044"/>
            <a:ext cx="2613679" cy="285208"/>
          </a:xfrm>
          <a:prstGeom prst="rect">
            <a:avLst/>
          </a:prstGeom>
        </p:spPr>
        <p:txBody>
          <a:bodyPr wrap="square" lIns="0" tIns="49785" rIns="0" bIns="49785">
            <a:spAutoFit/>
          </a:bodyPr>
          <a:lstStyle/>
          <a:p>
            <a:pPr marL="165948" indent="-497845"/>
            <a:r>
              <a:rPr lang="ja-JP" altLang="en-US" sz="1200" b="1" dirty="0" smtClean="0">
                <a:solidFill>
                  <a:schemeClr val="accent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●採用に関するお問合せ先</a:t>
            </a:r>
            <a:endParaRPr lang="ja-JP" altLang="en-US" sz="1200" b="1" dirty="0">
              <a:solidFill>
                <a:schemeClr val="accent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74369" y="7002884"/>
            <a:ext cx="1432189" cy="285208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r>
              <a:rPr lang="ja-JP" altLang="en-US" sz="1200" b="1" dirty="0">
                <a:solidFill>
                  <a:schemeClr val="accent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●法人・施設概要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1" y="9013036"/>
            <a:ext cx="117620" cy="11516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1" y="9178499"/>
            <a:ext cx="117620" cy="11516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1" y="9343961"/>
            <a:ext cx="117620" cy="11516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1" y="9509424"/>
            <a:ext cx="117620" cy="11516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1" y="9674888"/>
            <a:ext cx="117620" cy="115160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99010"/>
              </p:ext>
            </p:extLst>
          </p:nvPr>
        </p:nvGraphicFramePr>
        <p:xfrm>
          <a:off x="4018808" y="8949246"/>
          <a:ext cx="2699333" cy="924208"/>
        </p:xfrm>
        <a:graphic>
          <a:graphicData uri="http://schemas.openxmlformats.org/drawingml/2006/table">
            <a:tbl>
              <a:tblPr/>
              <a:tblGrid>
                <a:gridCol w="1418007"/>
                <a:gridCol w="1281326"/>
              </a:tblGrid>
              <a:tr h="861950">
                <a:tc>
                  <a:txBody>
                    <a:bodyPr/>
                    <a:lstStyle/>
                    <a:p>
                      <a:pPr algn="dist">
                        <a:lnSpc>
                          <a:spcPts val="1300"/>
                        </a:lnSpc>
                      </a:pPr>
                      <a:r>
                        <a:rPr kumimoji="1" lang="ja-JP" altLang="en-US" sz="9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社会保険・・・・・・・・・・・・・</a:t>
                      </a:r>
                      <a:endParaRPr kumimoji="1" lang="ja-JP" altLang="en-US" sz="900" b="0" dirty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dist">
                        <a:lnSpc>
                          <a:spcPts val="1300"/>
                        </a:lnSpc>
                      </a:pPr>
                      <a:r>
                        <a:rPr kumimoji="1" lang="ja-JP" altLang="en-US" sz="9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休暇制度・・・・・・・・・・・・・</a:t>
                      </a:r>
                      <a:endParaRPr kumimoji="1" lang="ja-JP" altLang="en-US" sz="900" b="0" dirty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dist">
                        <a:lnSpc>
                          <a:spcPts val="1300"/>
                        </a:lnSpc>
                      </a:pPr>
                      <a:r>
                        <a:rPr kumimoji="1" lang="ja-JP" altLang="en-US" sz="9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家賃補助・・・・・・・・・・・・・</a:t>
                      </a:r>
                      <a:endParaRPr kumimoji="1" lang="ja-JP" altLang="en-US" sz="900" b="0" dirty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dist">
                        <a:lnSpc>
                          <a:spcPts val="1300"/>
                        </a:lnSpc>
                      </a:pPr>
                      <a:r>
                        <a:rPr kumimoji="1" lang="ja-JP" altLang="en-US" sz="9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育児・介護休業制度・・・・・</a:t>
                      </a:r>
                      <a:endParaRPr kumimoji="1" lang="ja-JP" altLang="en-US" sz="900" b="0" dirty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dist">
                        <a:lnSpc>
                          <a:spcPts val="1300"/>
                        </a:lnSpc>
                      </a:pPr>
                      <a:r>
                        <a:rPr kumimoji="1" lang="zh-TW" altLang="en-US" sz="9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短時間勤務制度</a:t>
                      </a:r>
                      <a:r>
                        <a:rPr kumimoji="1" lang="ja-JP" altLang="en-US" sz="9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・・・・・・・・</a:t>
                      </a:r>
                      <a:endParaRPr kumimoji="1" lang="ja-JP" altLang="en-US" sz="900" b="0" dirty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0" marR="0" marT="38862" marB="388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0817" marR="100817" marT="49354" marB="493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1085434" y="8865567"/>
            <a:ext cx="2381765" cy="1153137"/>
          </a:xfrm>
          <a:prstGeom prst="rect">
            <a:avLst/>
          </a:prstGeom>
          <a:noFill/>
        </p:spPr>
        <p:txBody>
          <a:bodyPr wrap="square" lIns="0" tIns="0" rIns="0" bIns="49785" numCol="1" rtlCol="0">
            <a:spAutoFit/>
          </a:bodyPr>
          <a:lstStyle/>
          <a:p>
            <a:pPr>
              <a:spcBef>
                <a:spcPts val="800"/>
              </a:spcBef>
              <a:tabLst>
                <a:tab pos="1960020" algn="r"/>
              </a:tabLst>
            </a:pPr>
            <a:r>
              <a:rPr lang="ja-JP" altLang="en-US" sz="900" dirty="0" smtClean="0">
                <a:latin typeface="+mn-ea"/>
              </a:rPr>
              <a:t>問合せ先：</a:t>
            </a:r>
            <a:endParaRPr lang="en-US" altLang="ja-JP" sz="900" dirty="0" smtClean="0">
              <a:latin typeface="+mn-ea"/>
            </a:endParaRPr>
          </a:p>
          <a:p>
            <a:pPr>
              <a:spcBef>
                <a:spcPts val="800"/>
              </a:spcBef>
              <a:tabLst>
                <a:tab pos="1960020" algn="r"/>
              </a:tabLst>
            </a:pPr>
            <a:endParaRPr lang="en-US" altLang="ja-JP" sz="900" dirty="0" smtClean="0">
              <a:latin typeface="+mn-ea"/>
            </a:endParaRPr>
          </a:p>
          <a:p>
            <a:pPr>
              <a:spcBef>
                <a:spcPts val="800"/>
              </a:spcBef>
              <a:tabLst>
                <a:tab pos="1960020" algn="r"/>
              </a:tabLst>
            </a:pPr>
            <a:r>
              <a:rPr lang="ja-JP" altLang="en-US" sz="900" dirty="0" smtClean="0">
                <a:latin typeface="+mn-ea"/>
              </a:rPr>
              <a:t>連絡先　</a:t>
            </a:r>
            <a:r>
              <a:rPr lang="en-US" altLang="ja-JP" sz="900" dirty="0" smtClean="0">
                <a:latin typeface="+mn-ea"/>
              </a:rPr>
              <a:t>TEL</a:t>
            </a:r>
            <a:r>
              <a:rPr lang="ja-JP" altLang="en-US" sz="900" dirty="0" smtClean="0">
                <a:latin typeface="+mn-ea"/>
              </a:rPr>
              <a:t>：</a:t>
            </a:r>
            <a:r>
              <a:rPr lang="en-US" altLang="ja-JP" sz="900" dirty="0" smtClean="0">
                <a:latin typeface="+mn-ea"/>
              </a:rPr>
              <a:t>00-0000-0000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 err="1" smtClean="0">
                <a:latin typeface="+mn-ea"/>
              </a:rPr>
              <a:t>FAX00</a:t>
            </a:r>
            <a:r>
              <a:rPr lang="en-US" altLang="ja-JP" sz="900" dirty="0" smtClean="0">
                <a:latin typeface="+mn-ea"/>
              </a:rPr>
              <a:t>-0000-0000</a:t>
            </a:r>
          </a:p>
          <a:p>
            <a:pPr>
              <a:spcBef>
                <a:spcPts val="800"/>
              </a:spcBef>
              <a:tabLst>
                <a:tab pos="1960020" algn="r"/>
              </a:tabLst>
            </a:pPr>
            <a:r>
              <a:rPr lang="en-US" altLang="ja-JP" sz="900" dirty="0" smtClean="0">
                <a:latin typeface="+mn-ea"/>
              </a:rPr>
              <a:t>e-mail</a:t>
            </a:r>
            <a:r>
              <a:rPr lang="ja-JP" altLang="en-US" sz="900" dirty="0" smtClean="0">
                <a:latin typeface="+mn-ea"/>
              </a:rPr>
              <a:t>：</a:t>
            </a:r>
            <a:r>
              <a:rPr lang="en-US" altLang="ja-JP" sz="900" dirty="0" err="1" smtClean="0">
                <a:latin typeface="+mn-ea"/>
              </a:rPr>
              <a:t>aaaaaaaa@bbb.co.jp</a:t>
            </a:r>
            <a:endParaRPr lang="en-US" altLang="ja-JP" sz="900" dirty="0" smtClean="0">
              <a:latin typeface="+mn-ea"/>
            </a:endParaRPr>
          </a:p>
          <a:p>
            <a:pPr>
              <a:spcBef>
                <a:spcPts val="800"/>
              </a:spcBef>
              <a:tabLst>
                <a:tab pos="1960020" algn="r"/>
              </a:tabLst>
            </a:pPr>
            <a:r>
              <a:rPr lang="ja-JP" altLang="en-US" sz="900" dirty="0" smtClean="0">
                <a:latin typeface="+mn-ea"/>
              </a:rPr>
              <a:t>担当者名：</a:t>
            </a:r>
            <a:endParaRPr lang="en-US" altLang="ja-JP" sz="900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8" b="9387"/>
          <a:stretch/>
        </p:blipFill>
        <p:spPr bwMode="auto">
          <a:xfrm>
            <a:off x="1160690" y="2826420"/>
            <a:ext cx="5222211" cy="23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タイトル 1"/>
          <p:cNvSpPr txBox="1">
            <a:spLocks/>
          </p:cNvSpPr>
          <p:nvPr/>
        </p:nvSpPr>
        <p:spPr>
          <a:xfrm>
            <a:off x="287377" y="605067"/>
            <a:ext cx="6986510" cy="466389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社会福祉法人●●●●会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287377" y="1071458"/>
            <a:ext cx="6986510" cy="466389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■■■■■苑</a:t>
            </a:r>
          </a:p>
        </p:txBody>
      </p:sp>
      <p:grpSp>
        <p:nvGrpSpPr>
          <p:cNvPr id="2048" name="グループ化 2047"/>
          <p:cNvGrpSpPr/>
          <p:nvPr/>
        </p:nvGrpSpPr>
        <p:grpSpPr>
          <a:xfrm>
            <a:off x="2660253" y="5343525"/>
            <a:ext cx="504056" cy="504056"/>
            <a:chOff x="2660253" y="5343525"/>
            <a:chExt cx="504056" cy="504056"/>
          </a:xfrm>
        </p:grpSpPr>
        <p:sp>
          <p:nvSpPr>
            <p:cNvPr id="11" name="円/楕円 10"/>
            <p:cNvSpPr/>
            <p:nvPr/>
          </p:nvSpPr>
          <p:spPr>
            <a:xfrm>
              <a:off x="2660253" y="5343525"/>
              <a:ext cx="504056" cy="504056"/>
            </a:xfrm>
            <a:prstGeom prst="ellipse">
              <a:avLst/>
            </a:prstGeom>
            <a:solidFill>
              <a:srgbClr val="F9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748136" y="5420734"/>
              <a:ext cx="328290" cy="314973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kumimoji="1" lang="ja-JP" altLang="en-US" sz="2800" b="1" dirty="0" smtClean="0">
                  <a:solidFill>
                    <a:srgbClr val="952E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施</a:t>
              </a:r>
              <a:endParaRPr kumimoji="1" lang="ja-JP" altLang="en-US" sz="2800" b="1" dirty="0">
                <a:solidFill>
                  <a:srgbClr val="952E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809603" y="5343525"/>
            <a:ext cx="504056" cy="504056"/>
            <a:chOff x="3809603" y="5343525"/>
            <a:chExt cx="504056" cy="504056"/>
          </a:xfrm>
        </p:grpSpPr>
        <p:sp>
          <p:nvSpPr>
            <p:cNvPr id="29" name="円/楕円 28"/>
            <p:cNvSpPr/>
            <p:nvPr/>
          </p:nvSpPr>
          <p:spPr>
            <a:xfrm>
              <a:off x="3809603" y="5343525"/>
              <a:ext cx="504056" cy="504056"/>
            </a:xfrm>
            <a:prstGeom prst="ellipse">
              <a:avLst/>
            </a:prstGeom>
            <a:solidFill>
              <a:srgbClr val="F9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95376" y="5418709"/>
              <a:ext cx="332511" cy="319023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ja-JP" altLang="en-US" sz="2800" b="1" dirty="0" smtClean="0">
                  <a:solidFill>
                    <a:srgbClr val="952E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概</a:t>
              </a:r>
              <a:endParaRPr kumimoji="1" lang="ja-JP" altLang="en-US" sz="2800" b="1" dirty="0">
                <a:solidFill>
                  <a:srgbClr val="952E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3234928" y="5343525"/>
            <a:ext cx="504056" cy="504056"/>
            <a:chOff x="3234928" y="5343525"/>
            <a:chExt cx="504056" cy="504056"/>
          </a:xfrm>
        </p:grpSpPr>
        <p:sp>
          <p:nvSpPr>
            <p:cNvPr id="28" name="円/楕円 27"/>
            <p:cNvSpPr/>
            <p:nvPr/>
          </p:nvSpPr>
          <p:spPr>
            <a:xfrm>
              <a:off x="3234928" y="5343525"/>
              <a:ext cx="504056" cy="504056"/>
            </a:xfrm>
            <a:prstGeom prst="ellipse">
              <a:avLst/>
            </a:prstGeom>
            <a:solidFill>
              <a:srgbClr val="F9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339081" y="5436343"/>
              <a:ext cx="295751" cy="28375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kumimoji="1" lang="ja-JP" altLang="en-US" sz="2800" b="1" dirty="0" smtClean="0">
                  <a:solidFill>
                    <a:srgbClr val="952E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設</a:t>
              </a:r>
              <a:endParaRPr kumimoji="1" lang="ja-JP" altLang="en-US" sz="2800" b="1" dirty="0">
                <a:solidFill>
                  <a:srgbClr val="952E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384278" y="5343525"/>
            <a:ext cx="504056" cy="504056"/>
            <a:chOff x="4384278" y="5343525"/>
            <a:chExt cx="504056" cy="504056"/>
          </a:xfrm>
        </p:grpSpPr>
        <p:sp>
          <p:nvSpPr>
            <p:cNvPr id="30" name="円/楕円 29"/>
            <p:cNvSpPr/>
            <p:nvPr/>
          </p:nvSpPr>
          <p:spPr>
            <a:xfrm>
              <a:off x="4384278" y="5343525"/>
              <a:ext cx="504056" cy="504056"/>
            </a:xfrm>
            <a:prstGeom prst="ellipse">
              <a:avLst/>
            </a:prstGeom>
            <a:solidFill>
              <a:srgbClr val="F9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470050" y="5418708"/>
              <a:ext cx="332512" cy="31902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ja-JP" altLang="en-US" sz="2800" b="1" dirty="0" smtClean="0">
                  <a:solidFill>
                    <a:srgbClr val="952E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要</a:t>
              </a:r>
              <a:endParaRPr kumimoji="1" lang="ja-JP" altLang="en-US" sz="2800" b="1" dirty="0">
                <a:solidFill>
                  <a:srgbClr val="952E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2700512" y="362505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</a:t>
            </a:r>
            <a:endParaRPr kumimoji="1" lang="ja-JP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291360" y="1927983"/>
            <a:ext cx="6986510" cy="466389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～看護</a:t>
            </a:r>
            <a:r>
              <a:rPr lang="ja-JP" altLang="en-US" sz="2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職員募集の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ご案内～</a:t>
            </a:r>
            <a:endParaRPr lang="ja-JP" altLang="en-US" sz="2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5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741914" y="7056617"/>
            <a:ext cx="937173" cy="1152128"/>
            <a:chOff x="154558" y="7058998"/>
            <a:chExt cx="937173" cy="1152128"/>
          </a:xfrm>
        </p:grpSpPr>
        <p:sp>
          <p:nvSpPr>
            <p:cNvPr id="35" name="正方形/長方形 34"/>
            <p:cNvSpPr/>
            <p:nvPr/>
          </p:nvSpPr>
          <p:spPr>
            <a:xfrm>
              <a:off x="154558" y="7058998"/>
              <a:ext cx="937173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Picture 5" descr="C:\Users\hiro\Desktop\1502002_看護師\00_部材\施設\n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88" y="7164411"/>
              <a:ext cx="722312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4537297" y="3620311"/>
            <a:ext cx="937173" cy="1152128"/>
            <a:chOff x="4537297" y="3620311"/>
            <a:chExt cx="937173" cy="1152128"/>
          </a:xfrm>
        </p:grpSpPr>
        <p:sp>
          <p:nvSpPr>
            <p:cNvPr id="30" name="正方形/長方形 29"/>
            <p:cNvSpPr/>
            <p:nvPr/>
          </p:nvSpPr>
          <p:spPr>
            <a:xfrm>
              <a:off x="4537297" y="3620311"/>
              <a:ext cx="937173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9" name="Picture 5" descr="C:\Users\hiro\Desktop\1502002_看護師\00_部材\施設\n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727" y="3696313"/>
              <a:ext cx="722312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739533" y="1818308"/>
            <a:ext cx="937173" cy="1152128"/>
            <a:chOff x="739533" y="1818308"/>
            <a:chExt cx="937173" cy="1152128"/>
          </a:xfrm>
        </p:grpSpPr>
        <p:sp>
          <p:nvSpPr>
            <p:cNvPr id="3" name="正方形/長方形 2"/>
            <p:cNvSpPr/>
            <p:nvPr/>
          </p:nvSpPr>
          <p:spPr>
            <a:xfrm>
              <a:off x="739533" y="1818308"/>
              <a:ext cx="937173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C:\Users\hiro\Desktop\1502002_看護師\00_部材\施設\d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8" y="1892528"/>
              <a:ext cx="728663" cy="103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サブタイトル 2"/>
          <p:cNvSpPr txBox="1">
            <a:spLocks/>
          </p:cNvSpPr>
          <p:nvPr/>
        </p:nvSpPr>
        <p:spPr>
          <a:xfrm>
            <a:off x="324247" y="533500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看護職員募集のご案内</a:t>
            </a:r>
            <a:endParaRPr lang="ja-JP" altLang="en-US" sz="14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4951" y="5102523"/>
            <a:ext cx="5796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1000" dirty="0">
                <a:latin typeface="+mn-ea"/>
              </a:rPr>
              <a:t>【</a:t>
            </a:r>
            <a:r>
              <a:rPr lang="ja-JP" altLang="en-US" sz="1000" dirty="0">
                <a:latin typeface="+mn-ea"/>
              </a:rPr>
              <a:t>当該施設における看護及び介護方針（看護師の立場から）</a:t>
            </a:r>
            <a:r>
              <a:rPr lang="en-US" altLang="ja-JP" sz="1000" dirty="0">
                <a:latin typeface="+mn-ea"/>
              </a:rPr>
              <a:t>】</a:t>
            </a:r>
          </a:p>
          <a:p>
            <a:r>
              <a:rPr lang="en-US" altLang="ja-JP" sz="1000" dirty="0">
                <a:latin typeface="+mn-ea"/>
              </a:rPr>
              <a:t>【</a:t>
            </a:r>
            <a:r>
              <a:rPr lang="ja-JP" altLang="en-US" sz="1000" dirty="0">
                <a:latin typeface="+mn-ea"/>
              </a:rPr>
              <a:t>施設と病院の看護の違い（当該施設において看護職に期待されること）</a:t>
            </a:r>
            <a:r>
              <a:rPr lang="en-US" altLang="ja-JP" sz="1000" dirty="0">
                <a:latin typeface="+mn-ea"/>
              </a:rPr>
              <a:t>】</a:t>
            </a:r>
          </a:p>
          <a:p>
            <a:r>
              <a:rPr lang="en-US" altLang="ja-JP" sz="1000" dirty="0">
                <a:latin typeface="+mn-ea"/>
              </a:rPr>
              <a:t>【</a:t>
            </a:r>
            <a:r>
              <a:rPr lang="ja-JP" altLang="en-US" sz="1000" dirty="0">
                <a:latin typeface="+mn-ea"/>
              </a:rPr>
              <a:t>（ターゲット層にあわせ）子育て中の看護職の有無や管理職としての配慮等</a:t>
            </a:r>
            <a:r>
              <a:rPr lang="en-US" altLang="ja-JP" sz="1000" dirty="0">
                <a:latin typeface="+mn-ea"/>
              </a:rPr>
              <a:t>】</a:t>
            </a:r>
          </a:p>
          <a:p>
            <a:r>
              <a:rPr lang="en-US" altLang="ja-JP" sz="1000" dirty="0">
                <a:latin typeface="+mn-ea"/>
              </a:rPr>
              <a:t>【</a:t>
            </a:r>
            <a:r>
              <a:rPr lang="ja-JP" altLang="en-US" sz="1000" dirty="0">
                <a:latin typeface="+mn-ea"/>
              </a:rPr>
              <a:t>自身のキャリア形成の経験談（介護領域への進出、家庭との両立、マネジメントの苦労等）</a:t>
            </a:r>
            <a:r>
              <a:rPr lang="en-US" altLang="ja-JP" sz="1000" dirty="0">
                <a:latin typeface="+mn-ea"/>
              </a:rPr>
              <a:t>】</a:t>
            </a:r>
          </a:p>
          <a:p>
            <a:r>
              <a:rPr lang="en-US" altLang="ja-JP" sz="1000" dirty="0">
                <a:latin typeface="+mn-ea"/>
              </a:rPr>
              <a:t>【</a:t>
            </a:r>
            <a:r>
              <a:rPr lang="ja-JP" altLang="en-US" sz="1000" dirty="0">
                <a:latin typeface="+mn-ea"/>
              </a:rPr>
              <a:t>当該施設で働くことの魅力</a:t>
            </a:r>
            <a:r>
              <a:rPr lang="en-US" altLang="ja-JP" sz="1000" dirty="0">
                <a:latin typeface="+mn-ea"/>
              </a:rPr>
              <a:t>】</a:t>
            </a:r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294967295"/>
          </p:nvPr>
        </p:nvSpPr>
        <p:spPr>
          <a:xfrm>
            <a:off x="765206" y="1853828"/>
            <a:ext cx="885826" cy="1081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294967295"/>
          </p:nvPr>
        </p:nvSpPr>
        <p:spPr>
          <a:xfrm>
            <a:off x="4562970" y="3655831"/>
            <a:ext cx="885826" cy="1081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ja-JP" altLang="en-US" sz="8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58199" y="3088938"/>
            <a:ext cx="1142603" cy="722734"/>
            <a:chOff x="758199" y="3088938"/>
            <a:chExt cx="1142603" cy="722734"/>
          </a:xfrm>
        </p:grpSpPr>
        <p:sp>
          <p:nvSpPr>
            <p:cNvPr id="15" name="正方形/長方形 14"/>
            <p:cNvSpPr/>
            <p:nvPr/>
          </p:nvSpPr>
          <p:spPr>
            <a:xfrm>
              <a:off x="758200" y="3088938"/>
              <a:ext cx="89945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900" dirty="0">
                  <a:latin typeface="+mn-ea"/>
                </a:rPr>
                <a:t>【</a:t>
              </a:r>
              <a:r>
                <a:rPr lang="ja-JP" altLang="en-US" sz="900" dirty="0">
                  <a:latin typeface="+mn-ea"/>
                </a:rPr>
                <a:t>施設長</a:t>
              </a:r>
              <a:r>
                <a:rPr lang="en-US" altLang="ja-JP" sz="900" dirty="0" smtClean="0">
                  <a:latin typeface="+mn-ea"/>
                </a:rPr>
                <a:t>】</a:t>
              </a:r>
            </a:p>
            <a:p>
              <a:r>
                <a:rPr lang="en-US" altLang="ja-JP" sz="900" dirty="0">
                  <a:latin typeface="+mn-ea"/>
                </a:rPr>
                <a:t>●●</a:t>
              </a:r>
              <a:r>
                <a:rPr lang="ja-JP" altLang="en-US" sz="900" dirty="0">
                  <a:latin typeface="+mn-ea"/>
                </a:rPr>
                <a:t>　●</a:t>
              </a:r>
              <a:r>
                <a:rPr lang="ja-JP" altLang="en-US" sz="900" dirty="0" smtClean="0">
                  <a:latin typeface="+mn-ea"/>
                </a:rPr>
                <a:t>●</a:t>
              </a:r>
              <a:endParaRPr lang="en-US" altLang="ja-JP" sz="900" dirty="0" smtClean="0">
                <a:latin typeface="+mn-ea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58199" y="3442340"/>
              <a:ext cx="11426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800" dirty="0">
                  <a:latin typeface="+mn-ea"/>
                </a:rPr>
                <a:t>■職歴</a:t>
              </a:r>
            </a:p>
            <a:p>
              <a:r>
                <a:rPr lang="en-US" altLang="ja-JP" sz="800" dirty="0">
                  <a:latin typeface="+mn-ea"/>
                </a:rPr>
                <a:t>【</a:t>
              </a:r>
              <a:r>
                <a:rPr lang="ja-JP" altLang="en-US" sz="800" dirty="0">
                  <a:latin typeface="+mn-ea"/>
                </a:rPr>
                <a:t>仕事における座右の銘</a:t>
              </a:r>
              <a:r>
                <a:rPr lang="en-US" altLang="ja-JP" sz="800" dirty="0">
                  <a:latin typeface="+mn-ea"/>
                </a:rPr>
                <a:t>】</a:t>
              </a:r>
            </a:p>
            <a:p>
              <a:r>
                <a:rPr lang="en-US" altLang="ja-JP" sz="800" dirty="0">
                  <a:latin typeface="+mn-ea"/>
                </a:rPr>
                <a:t>【</a:t>
              </a:r>
              <a:r>
                <a:rPr lang="ja-JP" altLang="en-US" sz="800" dirty="0">
                  <a:latin typeface="+mn-ea"/>
                </a:rPr>
                <a:t>趣味・家族構成等</a:t>
              </a:r>
              <a:r>
                <a:rPr lang="en-US" altLang="ja-JP" sz="800" dirty="0">
                  <a:latin typeface="+mn-ea"/>
                </a:rPr>
                <a:t>】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596899" y="3782358"/>
            <a:ext cx="1142603" cy="722734"/>
            <a:chOff x="758199" y="3088938"/>
            <a:chExt cx="1142603" cy="722734"/>
          </a:xfrm>
        </p:grpSpPr>
        <p:sp>
          <p:nvSpPr>
            <p:cNvPr id="18" name="正方形/長方形 17"/>
            <p:cNvSpPr/>
            <p:nvPr/>
          </p:nvSpPr>
          <p:spPr>
            <a:xfrm>
              <a:off x="758200" y="3088938"/>
              <a:ext cx="89945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900" dirty="0" smtClean="0">
                  <a:latin typeface="+mn-ea"/>
                </a:rPr>
                <a:t>【</a:t>
              </a:r>
              <a:r>
                <a:rPr lang="ja-JP" altLang="en-US" sz="900" dirty="0" smtClean="0">
                  <a:latin typeface="+mn-ea"/>
                </a:rPr>
                <a:t>看護部</a:t>
              </a:r>
              <a:r>
                <a:rPr lang="en-US" altLang="ja-JP" sz="900" dirty="0" smtClean="0">
                  <a:latin typeface="+mn-ea"/>
                </a:rPr>
                <a:t>】</a:t>
              </a:r>
            </a:p>
            <a:p>
              <a:r>
                <a:rPr lang="ja-JP" altLang="en-US" sz="900" dirty="0">
                  <a:latin typeface="+mn-ea"/>
                </a:rPr>
                <a:t>●●　●●  部長</a:t>
              </a:r>
              <a:endParaRPr lang="en-US" altLang="ja-JP" sz="900" dirty="0" smtClean="0">
                <a:latin typeface="+mn-ea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8199" y="3442340"/>
              <a:ext cx="11426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800" dirty="0">
                  <a:latin typeface="+mn-ea"/>
                </a:rPr>
                <a:t>■職歴</a:t>
              </a:r>
            </a:p>
            <a:p>
              <a:r>
                <a:rPr lang="en-US" altLang="ja-JP" sz="800" dirty="0">
                  <a:latin typeface="+mn-ea"/>
                </a:rPr>
                <a:t>【</a:t>
              </a:r>
              <a:r>
                <a:rPr lang="ja-JP" altLang="en-US" sz="800" dirty="0">
                  <a:latin typeface="+mn-ea"/>
                </a:rPr>
                <a:t>仕事における座右の銘</a:t>
              </a:r>
              <a:r>
                <a:rPr lang="en-US" altLang="ja-JP" sz="800" dirty="0">
                  <a:latin typeface="+mn-ea"/>
                </a:rPr>
                <a:t>】</a:t>
              </a:r>
            </a:p>
            <a:p>
              <a:r>
                <a:rPr lang="en-US" altLang="ja-JP" sz="800" dirty="0">
                  <a:latin typeface="+mn-ea"/>
                </a:rPr>
                <a:t>【</a:t>
              </a:r>
              <a:r>
                <a:rPr lang="ja-JP" altLang="en-US" sz="800" dirty="0">
                  <a:latin typeface="+mn-ea"/>
                </a:rPr>
                <a:t>趣味・家族構成等</a:t>
              </a:r>
              <a:r>
                <a:rPr lang="en-US" altLang="ja-JP" sz="800" dirty="0">
                  <a:latin typeface="+mn-ea"/>
                </a:rPr>
                <a:t>】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765819" y="8354358"/>
            <a:ext cx="9985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【</a:t>
            </a:r>
            <a:r>
              <a:rPr lang="ja-JP" altLang="en-US" sz="900" dirty="0" smtClean="0">
                <a:latin typeface="+mn-ea"/>
              </a:rPr>
              <a:t>採用</a:t>
            </a:r>
            <a:r>
              <a:rPr lang="ja-JP" altLang="en-US" sz="900" dirty="0">
                <a:latin typeface="+mn-ea"/>
              </a:rPr>
              <a:t>担当・人事</a:t>
            </a:r>
            <a:r>
              <a:rPr lang="en-US" altLang="ja-JP" sz="900" dirty="0">
                <a:latin typeface="+mn-ea"/>
              </a:rPr>
              <a:t>】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●●　●●</a:t>
            </a:r>
            <a:endParaRPr lang="en-US" altLang="ja-JP" sz="900" dirty="0" smtClean="0">
              <a:latin typeface="+mn-ea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20483" y="4446826"/>
            <a:ext cx="3456000" cy="288000"/>
          </a:xfrm>
          <a:prstGeom prst="roundRect">
            <a:avLst/>
          </a:prstGeom>
          <a:solidFill>
            <a:srgbClr val="F18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どんな職場？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720483" y="1213609"/>
            <a:ext cx="3456000" cy="288000"/>
          </a:xfrm>
          <a:prstGeom prst="roundRect">
            <a:avLst/>
          </a:prstGeom>
          <a:solidFill>
            <a:srgbClr val="22AC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こんな期待に応える施設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です</a:t>
            </a:r>
            <a:endParaRPr lang="ja-JP" altLang="en-US" sz="1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角丸四角形吹き出し 5" hidden="1"/>
          <p:cNvSpPr/>
          <p:nvPr/>
        </p:nvSpPr>
        <p:spPr>
          <a:xfrm rot="10800000">
            <a:off x="-1419185" y="1962324"/>
            <a:ext cx="2733445" cy="126511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1836967" y="1618206"/>
            <a:ext cx="5004000" cy="1998119"/>
          </a:xfrm>
          <a:custGeom>
            <a:avLst/>
            <a:gdLst>
              <a:gd name="connsiteX0" fmla="*/ 0 w 5004000"/>
              <a:gd name="connsiteY0" fmla="*/ 64245 h 1764000"/>
              <a:gd name="connsiteX1" fmla="*/ 64245 w 5004000"/>
              <a:gd name="connsiteY1" fmla="*/ 0 h 1764000"/>
              <a:gd name="connsiteX2" fmla="*/ 4939755 w 5004000"/>
              <a:gd name="connsiteY2" fmla="*/ 0 h 1764000"/>
              <a:gd name="connsiteX3" fmla="*/ 5004000 w 5004000"/>
              <a:gd name="connsiteY3" fmla="*/ 64245 h 1764000"/>
              <a:gd name="connsiteX4" fmla="*/ 5004000 w 5004000"/>
              <a:gd name="connsiteY4" fmla="*/ 1699755 h 1764000"/>
              <a:gd name="connsiteX5" fmla="*/ 4939755 w 5004000"/>
              <a:gd name="connsiteY5" fmla="*/ 1764000 h 1764000"/>
              <a:gd name="connsiteX6" fmla="*/ 64245 w 5004000"/>
              <a:gd name="connsiteY6" fmla="*/ 1764000 h 1764000"/>
              <a:gd name="connsiteX7" fmla="*/ 0 w 5004000"/>
              <a:gd name="connsiteY7" fmla="*/ 1699755 h 1764000"/>
              <a:gd name="connsiteX8" fmla="*/ 0 w 5004000"/>
              <a:gd name="connsiteY8" fmla="*/ 64245 h 1764000"/>
              <a:gd name="connsiteX0" fmla="*/ 0 w 5004000"/>
              <a:gd name="connsiteY0" fmla="*/ 64245 h 1764000"/>
              <a:gd name="connsiteX1" fmla="*/ 64245 w 5004000"/>
              <a:gd name="connsiteY1" fmla="*/ 0 h 1764000"/>
              <a:gd name="connsiteX2" fmla="*/ 4939755 w 5004000"/>
              <a:gd name="connsiteY2" fmla="*/ 0 h 1764000"/>
              <a:gd name="connsiteX3" fmla="*/ 5004000 w 5004000"/>
              <a:gd name="connsiteY3" fmla="*/ 64245 h 1764000"/>
              <a:gd name="connsiteX4" fmla="*/ 5004000 w 5004000"/>
              <a:gd name="connsiteY4" fmla="*/ 1699755 h 1764000"/>
              <a:gd name="connsiteX5" fmla="*/ 4939755 w 5004000"/>
              <a:gd name="connsiteY5" fmla="*/ 1764000 h 1764000"/>
              <a:gd name="connsiteX6" fmla="*/ 814158 w 5004000"/>
              <a:gd name="connsiteY6" fmla="*/ 1763169 h 1764000"/>
              <a:gd name="connsiteX7" fmla="*/ 64245 w 5004000"/>
              <a:gd name="connsiteY7" fmla="*/ 1764000 h 1764000"/>
              <a:gd name="connsiteX8" fmla="*/ 0 w 5004000"/>
              <a:gd name="connsiteY8" fmla="*/ 1699755 h 1764000"/>
              <a:gd name="connsiteX9" fmla="*/ 0 w 5004000"/>
              <a:gd name="connsiteY9" fmla="*/ 64245 h 1764000"/>
              <a:gd name="connsiteX0" fmla="*/ 0 w 5004000"/>
              <a:gd name="connsiteY0" fmla="*/ 64245 h 1764000"/>
              <a:gd name="connsiteX1" fmla="*/ 64245 w 5004000"/>
              <a:gd name="connsiteY1" fmla="*/ 0 h 1764000"/>
              <a:gd name="connsiteX2" fmla="*/ 4939755 w 5004000"/>
              <a:gd name="connsiteY2" fmla="*/ 0 h 1764000"/>
              <a:gd name="connsiteX3" fmla="*/ 5004000 w 5004000"/>
              <a:gd name="connsiteY3" fmla="*/ 64245 h 1764000"/>
              <a:gd name="connsiteX4" fmla="*/ 5004000 w 5004000"/>
              <a:gd name="connsiteY4" fmla="*/ 1699755 h 1764000"/>
              <a:gd name="connsiteX5" fmla="*/ 4939755 w 5004000"/>
              <a:gd name="connsiteY5" fmla="*/ 1764000 h 1764000"/>
              <a:gd name="connsiteX6" fmla="*/ 814158 w 5004000"/>
              <a:gd name="connsiteY6" fmla="*/ 1763169 h 1764000"/>
              <a:gd name="connsiteX7" fmla="*/ 480783 w 5004000"/>
              <a:gd name="connsiteY7" fmla="*/ 1763169 h 1764000"/>
              <a:gd name="connsiteX8" fmla="*/ 64245 w 5004000"/>
              <a:gd name="connsiteY8" fmla="*/ 1764000 h 1764000"/>
              <a:gd name="connsiteX9" fmla="*/ 0 w 5004000"/>
              <a:gd name="connsiteY9" fmla="*/ 1699755 h 1764000"/>
              <a:gd name="connsiteX10" fmla="*/ 0 w 5004000"/>
              <a:gd name="connsiteY10" fmla="*/ 64245 h 1764000"/>
              <a:gd name="connsiteX0" fmla="*/ 0 w 5004000"/>
              <a:gd name="connsiteY0" fmla="*/ 64245 h 1764000"/>
              <a:gd name="connsiteX1" fmla="*/ 64245 w 5004000"/>
              <a:gd name="connsiteY1" fmla="*/ 0 h 1764000"/>
              <a:gd name="connsiteX2" fmla="*/ 4939755 w 5004000"/>
              <a:gd name="connsiteY2" fmla="*/ 0 h 1764000"/>
              <a:gd name="connsiteX3" fmla="*/ 5004000 w 5004000"/>
              <a:gd name="connsiteY3" fmla="*/ 64245 h 1764000"/>
              <a:gd name="connsiteX4" fmla="*/ 5004000 w 5004000"/>
              <a:gd name="connsiteY4" fmla="*/ 1699755 h 1764000"/>
              <a:gd name="connsiteX5" fmla="*/ 4939755 w 5004000"/>
              <a:gd name="connsiteY5" fmla="*/ 1764000 h 1764000"/>
              <a:gd name="connsiteX6" fmla="*/ 1138008 w 5004000"/>
              <a:gd name="connsiteY6" fmla="*/ 1763169 h 1764000"/>
              <a:gd name="connsiteX7" fmla="*/ 814158 w 5004000"/>
              <a:gd name="connsiteY7" fmla="*/ 1763169 h 1764000"/>
              <a:gd name="connsiteX8" fmla="*/ 480783 w 5004000"/>
              <a:gd name="connsiteY8" fmla="*/ 1763169 h 1764000"/>
              <a:gd name="connsiteX9" fmla="*/ 64245 w 5004000"/>
              <a:gd name="connsiteY9" fmla="*/ 1764000 h 1764000"/>
              <a:gd name="connsiteX10" fmla="*/ 0 w 5004000"/>
              <a:gd name="connsiteY10" fmla="*/ 1699755 h 1764000"/>
              <a:gd name="connsiteX11" fmla="*/ 0 w 5004000"/>
              <a:gd name="connsiteY11" fmla="*/ 64245 h 1764000"/>
              <a:gd name="connsiteX0" fmla="*/ 0 w 5004000"/>
              <a:gd name="connsiteY0" fmla="*/ 64245 h 1998119"/>
              <a:gd name="connsiteX1" fmla="*/ 64245 w 5004000"/>
              <a:gd name="connsiteY1" fmla="*/ 0 h 1998119"/>
              <a:gd name="connsiteX2" fmla="*/ 4939755 w 5004000"/>
              <a:gd name="connsiteY2" fmla="*/ 0 h 1998119"/>
              <a:gd name="connsiteX3" fmla="*/ 5004000 w 5004000"/>
              <a:gd name="connsiteY3" fmla="*/ 64245 h 1998119"/>
              <a:gd name="connsiteX4" fmla="*/ 5004000 w 5004000"/>
              <a:gd name="connsiteY4" fmla="*/ 1699755 h 1998119"/>
              <a:gd name="connsiteX5" fmla="*/ 4939755 w 5004000"/>
              <a:gd name="connsiteY5" fmla="*/ 1764000 h 1998119"/>
              <a:gd name="connsiteX6" fmla="*/ 1138008 w 5004000"/>
              <a:gd name="connsiteY6" fmla="*/ 1763169 h 1998119"/>
              <a:gd name="connsiteX7" fmla="*/ 220433 w 5004000"/>
              <a:gd name="connsiteY7" fmla="*/ 1998119 h 1998119"/>
              <a:gd name="connsiteX8" fmla="*/ 480783 w 5004000"/>
              <a:gd name="connsiteY8" fmla="*/ 1763169 h 1998119"/>
              <a:gd name="connsiteX9" fmla="*/ 64245 w 5004000"/>
              <a:gd name="connsiteY9" fmla="*/ 1764000 h 1998119"/>
              <a:gd name="connsiteX10" fmla="*/ 0 w 5004000"/>
              <a:gd name="connsiteY10" fmla="*/ 1699755 h 1998119"/>
              <a:gd name="connsiteX11" fmla="*/ 0 w 5004000"/>
              <a:gd name="connsiteY11" fmla="*/ 64245 h 1998119"/>
              <a:gd name="connsiteX0" fmla="*/ 0 w 5004000"/>
              <a:gd name="connsiteY0" fmla="*/ 64245 h 1998119"/>
              <a:gd name="connsiteX1" fmla="*/ 64245 w 5004000"/>
              <a:gd name="connsiteY1" fmla="*/ 0 h 1998119"/>
              <a:gd name="connsiteX2" fmla="*/ 4939755 w 5004000"/>
              <a:gd name="connsiteY2" fmla="*/ 0 h 1998119"/>
              <a:gd name="connsiteX3" fmla="*/ 5004000 w 5004000"/>
              <a:gd name="connsiteY3" fmla="*/ 64245 h 1998119"/>
              <a:gd name="connsiteX4" fmla="*/ 5004000 w 5004000"/>
              <a:gd name="connsiteY4" fmla="*/ 1699755 h 1998119"/>
              <a:gd name="connsiteX5" fmla="*/ 4939755 w 5004000"/>
              <a:gd name="connsiteY5" fmla="*/ 1764000 h 1998119"/>
              <a:gd name="connsiteX6" fmla="*/ 896708 w 5004000"/>
              <a:gd name="connsiteY6" fmla="*/ 1766344 h 1998119"/>
              <a:gd name="connsiteX7" fmla="*/ 220433 w 5004000"/>
              <a:gd name="connsiteY7" fmla="*/ 1998119 h 1998119"/>
              <a:gd name="connsiteX8" fmla="*/ 480783 w 5004000"/>
              <a:gd name="connsiteY8" fmla="*/ 1763169 h 1998119"/>
              <a:gd name="connsiteX9" fmla="*/ 64245 w 5004000"/>
              <a:gd name="connsiteY9" fmla="*/ 1764000 h 1998119"/>
              <a:gd name="connsiteX10" fmla="*/ 0 w 5004000"/>
              <a:gd name="connsiteY10" fmla="*/ 1699755 h 1998119"/>
              <a:gd name="connsiteX11" fmla="*/ 0 w 5004000"/>
              <a:gd name="connsiteY11" fmla="*/ 64245 h 199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4000" h="1998119">
                <a:moveTo>
                  <a:pt x="0" y="64245"/>
                </a:moveTo>
                <a:cubicBezTo>
                  <a:pt x="0" y="28763"/>
                  <a:pt x="28763" y="0"/>
                  <a:pt x="64245" y="0"/>
                </a:cubicBezTo>
                <a:lnTo>
                  <a:pt x="4939755" y="0"/>
                </a:lnTo>
                <a:cubicBezTo>
                  <a:pt x="4975237" y="0"/>
                  <a:pt x="5004000" y="28763"/>
                  <a:pt x="5004000" y="64245"/>
                </a:cubicBezTo>
                <a:lnTo>
                  <a:pt x="5004000" y="1699755"/>
                </a:lnTo>
                <a:cubicBezTo>
                  <a:pt x="5004000" y="1735237"/>
                  <a:pt x="4975237" y="1764000"/>
                  <a:pt x="4939755" y="1764000"/>
                </a:cubicBezTo>
                <a:lnTo>
                  <a:pt x="896708" y="1766344"/>
                </a:lnTo>
                <a:lnTo>
                  <a:pt x="220433" y="1998119"/>
                </a:lnTo>
                <a:lnTo>
                  <a:pt x="480783" y="1763169"/>
                </a:lnTo>
                <a:lnTo>
                  <a:pt x="64245" y="1764000"/>
                </a:lnTo>
                <a:cubicBezTo>
                  <a:pt x="28763" y="1764000"/>
                  <a:pt x="0" y="1735237"/>
                  <a:pt x="0" y="1699755"/>
                </a:cubicBezTo>
                <a:lnTo>
                  <a:pt x="0" y="64245"/>
                </a:lnTo>
                <a:close/>
              </a:path>
            </a:pathLst>
          </a:custGeom>
          <a:solidFill>
            <a:srgbClr val="E8EC96"/>
          </a:solidFill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>
            <a:normAutofit/>
          </a:bodyPr>
          <a:lstStyle/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当該法人・施設における看護及び介護方針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当該法人・施設の経営方針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当該法人・施設における利用者・家族へのサービス提供理念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当該法人・施設における職員に対する考え方・期待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当該法人・施設で働くことの魅力</a:t>
            </a:r>
            <a:r>
              <a:rPr lang="en-US" altLang="ja-JP" sz="1000" dirty="0" smtClean="0">
                <a:solidFill>
                  <a:schemeClr val="tx1"/>
                </a:solidFill>
                <a:latin typeface="+mn-ea"/>
              </a:rPr>
              <a:t>】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720483" y="4709170"/>
            <a:ext cx="6120484" cy="2032738"/>
          </a:xfrm>
          <a:custGeom>
            <a:avLst/>
            <a:gdLst>
              <a:gd name="connsiteX0" fmla="*/ 0 w 6120484"/>
              <a:gd name="connsiteY0" fmla="*/ 64245 h 1764000"/>
              <a:gd name="connsiteX1" fmla="*/ 64245 w 6120484"/>
              <a:gd name="connsiteY1" fmla="*/ 0 h 1764000"/>
              <a:gd name="connsiteX2" fmla="*/ 6056239 w 6120484"/>
              <a:gd name="connsiteY2" fmla="*/ 0 h 1764000"/>
              <a:gd name="connsiteX3" fmla="*/ 6120484 w 6120484"/>
              <a:gd name="connsiteY3" fmla="*/ 64245 h 1764000"/>
              <a:gd name="connsiteX4" fmla="*/ 6120484 w 6120484"/>
              <a:gd name="connsiteY4" fmla="*/ 1699755 h 1764000"/>
              <a:gd name="connsiteX5" fmla="*/ 6056239 w 6120484"/>
              <a:gd name="connsiteY5" fmla="*/ 1764000 h 1764000"/>
              <a:gd name="connsiteX6" fmla="*/ 64245 w 6120484"/>
              <a:gd name="connsiteY6" fmla="*/ 1764000 h 1764000"/>
              <a:gd name="connsiteX7" fmla="*/ 0 w 6120484"/>
              <a:gd name="connsiteY7" fmla="*/ 1699755 h 1764000"/>
              <a:gd name="connsiteX8" fmla="*/ 0 w 6120484"/>
              <a:gd name="connsiteY8" fmla="*/ 64245 h 1764000"/>
              <a:gd name="connsiteX0" fmla="*/ 0 w 6120484"/>
              <a:gd name="connsiteY0" fmla="*/ 66284 h 1766039"/>
              <a:gd name="connsiteX1" fmla="*/ 64245 w 6120484"/>
              <a:gd name="connsiteY1" fmla="*/ 2039 h 1766039"/>
              <a:gd name="connsiteX2" fmla="*/ 3413367 w 6120484"/>
              <a:gd name="connsiteY2" fmla="*/ 0 h 1766039"/>
              <a:gd name="connsiteX3" fmla="*/ 6056239 w 6120484"/>
              <a:gd name="connsiteY3" fmla="*/ 2039 h 1766039"/>
              <a:gd name="connsiteX4" fmla="*/ 6120484 w 6120484"/>
              <a:gd name="connsiteY4" fmla="*/ 66284 h 1766039"/>
              <a:gd name="connsiteX5" fmla="*/ 6120484 w 6120484"/>
              <a:gd name="connsiteY5" fmla="*/ 1701794 h 1766039"/>
              <a:gd name="connsiteX6" fmla="*/ 6056239 w 6120484"/>
              <a:gd name="connsiteY6" fmla="*/ 1766039 h 1766039"/>
              <a:gd name="connsiteX7" fmla="*/ 64245 w 6120484"/>
              <a:gd name="connsiteY7" fmla="*/ 1766039 h 1766039"/>
              <a:gd name="connsiteX8" fmla="*/ 0 w 6120484"/>
              <a:gd name="connsiteY8" fmla="*/ 1701794 h 1766039"/>
              <a:gd name="connsiteX9" fmla="*/ 0 w 6120484"/>
              <a:gd name="connsiteY9" fmla="*/ 66284 h 1766039"/>
              <a:gd name="connsiteX0" fmla="*/ 0 w 6120484"/>
              <a:gd name="connsiteY0" fmla="*/ 69458 h 1769213"/>
              <a:gd name="connsiteX1" fmla="*/ 64245 w 6120484"/>
              <a:gd name="connsiteY1" fmla="*/ 5213 h 1769213"/>
              <a:gd name="connsiteX2" fmla="*/ 2940292 w 6120484"/>
              <a:gd name="connsiteY2" fmla="*/ 0 h 1769213"/>
              <a:gd name="connsiteX3" fmla="*/ 3413367 w 6120484"/>
              <a:gd name="connsiteY3" fmla="*/ 3174 h 1769213"/>
              <a:gd name="connsiteX4" fmla="*/ 6056239 w 6120484"/>
              <a:gd name="connsiteY4" fmla="*/ 5213 h 1769213"/>
              <a:gd name="connsiteX5" fmla="*/ 6120484 w 6120484"/>
              <a:gd name="connsiteY5" fmla="*/ 69458 h 1769213"/>
              <a:gd name="connsiteX6" fmla="*/ 6120484 w 6120484"/>
              <a:gd name="connsiteY6" fmla="*/ 1704968 h 1769213"/>
              <a:gd name="connsiteX7" fmla="*/ 6056239 w 6120484"/>
              <a:gd name="connsiteY7" fmla="*/ 1769213 h 1769213"/>
              <a:gd name="connsiteX8" fmla="*/ 64245 w 6120484"/>
              <a:gd name="connsiteY8" fmla="*/ 1769213 h 1769213"/>
              <a:gd name="connsiteX9" fmla="*/ 0 w 6120484"/>
              <a:gd name="connsiteY9" fmla="*/ 1704968 h 1769213"/>
              <a:gd name="connsiteX10" fmla="*/ 0 w 6120484"/>
              <a:gd name="connsiteY10" fmla="*/ 69458 h 1769213"/>
              <a:gd name="connsiteX0" fmla="*/ 0 w 6120484"/>
              <a:gd name="connsiteY0" fmla="*/ 69458 h 1769213"/>
              <a:gd name="connsiteX1" fmla="*/ 64245 w 6120484"/>
              <a:gd name="connsiteY1" fmla="*/ 5213 h 1769213"/>
              <a:gd name="connsiteX2" fmla="*/ 2940292 w 6120484"/>
              <a:gd name="connsiteY2" fmla="*/ 0 h 1769213"/>
              <a:gd name="connsiteX3" fmla="*/ 3219692 w 6120484"/>
              <a:gd name="connsiteY3" fmla="*/ 0 h 1769213"/>
              <a:gd name="connsiteX4" fmla="*/ 3413367 w 6120484"/>
              <a:gd name="connsiteY4" fmla="*/ 3174 h 1769213"/>
              <a:gd name="connsiteX5" fmla="*/ 6056239 w 6120484"/>
              <a:gd name="connsiteY5" fmla="*/ 5213 h 1769213"/>
              <a:gd name="connsiteX6" fmla="*/ 6120484 w 6120484"/>
              <a:gd name="connsiteY6" fmla="*/ 69458 h 1769213"/>
              <a:gd name="connsiteX7" fmla="*/ 6120484 w 6120484"/>
              <a:gd name="connsiteY7" fmla="*/ 1704968 h 1769213"/>
              <a:gd name="connsiteX8" fmla="*/ 6056239 w 6120484"/>
              <a:gd name="connsiteY8" fmla="*/ 1769213 h 1769213"/>
              <a:gd name="connsiteX9" fmla="*/ 64245 w 6120484"/>
              <a:gd name="connsiteY9" fmla="*/ 1769213 h 1769213"/>
              <a:gd name="connsiteX10" fmla="*/ 0 w 6120484"/>
              <a:gd name="connsiteY10" fmla="*/ 1704968 h 1769213"/>
              <a:gd name="connsiteX11" fmla="*/ 0 w 6120484"/>
              <a:gd name="connsiteY11" fmla="*/ 69458 h 1769213"/>
              <a:gd name="connsiteX0" fmla="*/ 0 w 6120484"/>
              <a:gd name="connsiteY0" fmla="*/ 332983 h 2032738"/>
              <a:gd name="connsiteX1" fmla="*/ 64245 w 6120484"/>
              <a:gd name="connsiteY1" fmla="*/ 268738 h 2032738"/>
              <a:gd name="connsiteX2" fmla="*/ 2940292 w 6120484"/>
              <a:gd name="connsiteY2" fmla="*/ 263525 h 2032738"/>
              <a:gd name="connsiteX3" fmla="*/ 3705467 w 6120484"/>
              <a:gd name="connsiteY3" fmla="*/ 0 h 2032738"/>
              <a:gd name="connsiteX4" fmla="*/ 3413367 w 6120484"/>
              <a:gd name="connsiteY4" fmla="*/ 266699 h 2032738"/>
              <a:gd name="connsiteX5" fmla="*/ 6056239 w 6120484"/>
              <a:gd name="connsiteY5" fmla="*/ 268738 h 2032738"/>
              <a:gd name="connsiteX6" fmla="*/ 6120484 w 6120484"/>
              <a:gd name="connsiteY6" fmla="*/ 332983 h 2032738"/>
              <a:gd name="connsiteX7" fmla="*/ 6120484 w 6120484"/>
              <a:gd name="connsiteY7" fmla="*/ 1968493 h 2032738"/>
              <a:gd name="connsiteX8" fmla="*/ 6056239 w 6120484"/>
              <a:gd name="connsiteY8" fmla="*/ 2032738 h 2032738"/>
              <a:gd name="connsiteX9" fmla="*/ 64245 w 6120484"/>
              <a:gd name="connsiteY9" fmla="*/ 2032738 h 2032738"/>
              <a:gd name="connsiteX10" fmla="*/ 0 w 6120484"/>
              <a:gd name="connsiteY10" fmla="*/ 1968493 h 2032738"/>
              <a:gd name="connsiteX11" fmla="*/ 0 w 6120484"/>
              <a:gd name="connsiteY11" fmla="*/ 332983 h 203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484" h="2032738">
                <a:moveTo>
                  <a:pt x="0" y="332983"/>
                </a:moveTo>
                <a:cubicBezTo>
                  <a:pt x="0" y="297501"/>
                  <a:pt x="28763" y="268738"/>
                  <a:pt x="64245" y="268738"/>
                </a:cubicBezTo>
                <a:lnTo>
                  <a:pt x="2940292" y="263525"/>
                </a:lnTo>
                <a:lnTo>
                  <a:pt x="3705467" y="0"/>
                </a:lnTo>
                <a:lnTo>
                  <a:pt x="3413367" y="266699"/>
                </a:lnTo>
                <a:lnTo>
                  <a:pt x="6056239" y="268738"/>
                </a:lnTo>
                <a:cubicBezTo>
                  <a:pt x="6091721" y="268738"/>
                  <a:pt x="6120484" y="297501"/>
                  <a:pt x="6120484" y="332983"/>
                </a:cubicBezTo>
                <a:lnTo>
                  <a:pt x="6120484" y="1968493"/>
                </a:lnTo>
                <a:cubicBezTo>
                  <a:pt x="6120484" y="2003975"/>
                  <a:pt x="6091721" y="2032738"/>
                  <a:pt x="6056239" y="2032738"/>
                </a:cubicBezTo>
                <a:lnTo>
                  <a:pt x="64245" y="2032738"/>
                </a:lnTo>
                <a:cubicBezTo>
                  <a:pt x="28763" y="2032738"/>
                  <a:pt x="0" y="2003975"/>
                  <a:pt x="0" y="1968493"/>
                </a:cubicBezTo>
                <a:lnTo>
                  <a:pt x="0" y="332983"/>
                </a:lnTo>
                <a:close/>
              </a:path>
            </a:pathLst>
          </a:custGeom>
          <a:solidFill>
            <a:srgbClr val="FDE0A1"/>
          </a:solidFill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96000" rtlCol="0" anchor="t" anchorCtr="0">
            <a:normAutofit/>
          </a:bodyPr>
          <a:lstStyle/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当該施設における看護及び介護方針（看護師の立場から）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施設と病院の看護の違い（当該施設において看護職に期待されること）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（ターゲット層にあわせ）子育て中の看護職の有無や管理職としての配慮等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自身のキャリア形成の経験談（介護領域への進出、家庭との両立、マネジメントの苦労等）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当該施設で働くことの魅力</a:t>
            </a:r>
            <a:r>
              <a:rPr lang="en-US" altLang="ja-JP" sz="1000" dirty="0" smtClean="0">
                <a:solidFill>
                  <a:schemeClr val="tx1"/>
                </a:solidFill>
                <a:latin typeface="+mn-ea"/>
              </a:rPr>
              <a:t>】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765530" y="7002884"/>
            <a:ext cx="5111132" cy="2916000"/>
          </a:xfrm>
          <a:custGeom>
            <a:avLst/>
            <a:gdLst>
              <a:gd name="connsiteX0" fmla="*/ 0 w 4860536"/>
              <a:gd name="connsiteY0" fmla="*/ 106201 h 2916000"/>
              <a:gd name="connsiteX1" fmla="*/ 106201 w 4860536"/>
              <a:gd name="connsiteY1" fmla="*/ 0 h 2916000"/>
              <a:gd name="connsiteX2" fmla="*/ 4754335 w 4860536"/>
              <a:gd name="connsiteY2" fmla="*/ 0 h 2916000"/>
              <a:gd name="connsiteX3" fmla="*/ 4860536 w 4860536"/>
              <a:gd name="connsiteY3" fmla="*/ 106201 h 2916000"/>
              <a:gd name="connsiteX4" fmla="*/ 4860536 w 4860536"/>
              <a:gd name="connsiteY4" fmla="*/ 2809799 h 2916000"/>
              <a:gd name="connsiteX5" fmla="*/ 4754335 w 4860536"/>
              <a:gd name="connsiteY5" fmla="*/ 2916000 h 2916000"/>
              <a:gd name="connsiteX6" fmla="*/ 106201 w 4860536"/>
              <a:gd name="connsiteY6" fmla="*/ 2916000 h 2916000"/>
              <a:gd name="connsiteX7" fmla="*/ 0 w 4860536"/>
              <a:gd name="connsiteY7" fmla="*/ 2809799 h 2916000"/>
              <a:gd name="connsiteX8" fmla="*/ 0 w 4860536"/>
              <a:gd name="connsiteY8" fmla="*/ 106201 h 2916000"/>
              <a:gd name="connsiteX0" fmla="*/ 0 w 4860536"/>
              <a:gd name="connsiteY0" fmla="*/ 2809799 h 2916000"/>
              <a:gd name="connsiteX1" fmla="*/ 0 w 4860536"/>
              <a:gd name="connsiteY1" fmla="*/ 106201 h 2916000"/>
              <a:gd name="connsiteX2" fmla="*/ 106201 w 4860536"/>
              <a:gd name="connsiteY2" fmla="*/ 0 h 2916000"/>
              <a:gd name="connsiteX3" fmla="*/ 4754335 w 4860536"/>
              <a:gd name="connsiteY3" fmla="*/ 0 h 2916000"/>
              <a:gd name="connsiteX4" fmla="*/ 4860536 w 4860536"/>
              <a:gd name="connsiteY4" fmla="*/ 106201 h 2916000"/>
              <a:gd name="connsiteX5" fmla="*/ 4860536 w 4860536"/>
              <a:gd name="connsiteY5" fmla="*/ 2809799 h 2916000"/>
              <a:gd name="connsiteX6" fmla="*/ 4754335 w 4860536"/>
              <a:gd name="connsiteY6" fmla="*/ 2916000 h 2916000"/>
              <a:gd name="connsiteX7" fmla="*/ 106201 w 4860536"/>
              <a:gd name="connsiteY7" fmla="*/ 2916000 h 2916000"/>
              <a:gd name="connsiteX8" fmla="*/ 91440 w 4860536"/>
              <a:gd name="connsiteY8" fmla="*/ 2901239 h 2916000"/>
              <a:gd name="connsiteX0" fmla="*/ 564 w 4861100"/>
              <a:gd name="connsiteY0" fmla="*/ 2809799 h 2916000"/>
              <a:gd name="connsiteX1" fmla="*/ 0 w 4861100"/>
              <a:gd name="connsiteY1" fmla="*/ 1258243 h 2916000"/>
              <a:gd name="connsiteX2" fmla="*/ 564 w 4861100"/>
              <a:gd name="connsiteY2" fmla="*/ 106201 h 2916000"/>
              <a:gd name="connsiteX3" fmla="*/ 106765 w 4861100"/>
              <a:gd name="connsiteY3" fmla="*/ 0 h 2916000"/>
              <a:gd name="connsiteX4" fmla="*/ 4754899 w 4861100"/>
              <a:gd name="connsiteY4" fmla="*/ 0 h 2916000"/>
              <a:gd name="connsiteX5" fmla="*/ 4861100 w 4861100"/>
              <a:gd name="connsiteY5" fmla="*/ 106201 h 2916000"/>
              <a:gd name="connsiteX6" fmla="*/ 4861100 w 4861100"/>
              <a:gd name="connsiteY6" fmla="*/ 2809799 h 2916000"/>
              <a:gd name="connsiteX7" fmla="*/ 4754899 w 4861100"/>
              <a:gd name="connsiteY7" fmla="*/ 2916000 h 2916000"/>
              <a:gd name="connsiteX8" fmla="*/ 106765 w 4861100"/>
              <a:gd name="connsiteY8" fmla="*/ 2916000 h 2916000"/>
              <a:gd name="connsiteX9" fmla="*/ 92004 w 4861100"/>
              <a:gd name="connsiteY9" fmla="*/ 2901239 h 2916000"/>
              <a:gd name="connsiteX0" fmla="*/ 2946 w 4863482"/>
              <a:gd name="connsiteY0" fmla="*/ 2809799 h 2916000"/>
              <a:gd name="connsiteX1" fmla="*/ 0 w 4863482"/>
              <a:gd name="connsiteY1" fmla="*/ 1482080 h 2916000"/>
              <a:gd name="connsiteX2" fmla="*/ 2382 w 4863482"/>
              <a:gd name="connsiteY2" fmla="*/ 1258243 h 2916000"/>
              <a:gd name="connsiteX3" fmla="*/ 2946 w 4863482"/>
              <a:gd name="connsiteY3" fmla="*/ 106201 h 2916000"/>
              <a:gd name="connsiteX4" fmla="*/ 109147 w 4863482"/>
              <a:gd name="connsiteY4" fmla="*/ 0 h 2916000"/>
              <a:gd name="connsiteX5" fmla="*/ 4757281 w 4863482"/>
              <a:gd name="connsiteY5" fmla="*/ 0 h 2916000"/>
              <a:gd name="connsiteX6" fmla="*/ 4863482 w 4863482"/>
              <a:gd name="connsiteY6" fmla="*/ 106201 h 2916000"/>
              <a:gd name="connsiteX7" fmla="*/ 4863482 w 4863482"/>
              <a:gd name="connsiteY7" fmla="*/ 2809799 h 2916000"/>
              <a:gd name="connsiteX8" fmla="*/ 4757281 w 4863482"/>
              <a:gd name="connsiteY8" fmla="*/ 2916000 h 2916000"/>
              <a:gd name="connsiteX9" fmla="*/ 109147 w 4863482"/>
              <a:gd name="connsiteY9" fmla="*/ 2916000 h 2916000"/>
              <a:gd name="connsiteX10" fmla="*/ 94386 w 4863482"/>
              <a:gd name="connsiteY10" fmla="*/ 2901239 h 2916000"/>
              <a:gd name="connsiteX0" fmla="*/ 141059 w 5001595"/>
              <a:gd name="connsiteY0" fmla="*/ 2809799 h 2916000"/>
              <a:gd name="connsiteX1" fmla="*/ 0 w 5001595"/>
              <a:gd name="connsiteY1" fmla="*/ 1505892 h 2916000"/>
              <a:gd name="connsiteX2" fmla="*/ 140495 w 5001595"/>
              <a:gd name="connsiteY2" fmla="*/ 1258243 h 2916000"/>
              <a:gd name="connsiteX3" fmla="*/ 141059 w 5001595"/>
              <a:gd name="connsiteY3" fmla="*/ 106201 h 2916000"/>
              <a:gd name="connsiteX4" fmla="*/ 247260 w 5001595"/>
              <a:gd name="connsiteY4" fmla="*/ 0 h 2916000"/>
              <a:gd name="connsiteX5" fmla="*/ 4895394 w 5001595"/>
              <a:gd name="connsiteY5" fmla="*/ 0 h 2916000"/>
              <a:gd name="connsiteX6" fmla="*/ 5001595 w 5001595"/>
              <a:gd name="connsiteY6" fmla="*/ 106201 h 2916000"/>
              <a:gd name="connsiteX7" fmla="*/ 5001595 w 5001595"/>
              <a:gd name="connsiteY7" fmla="*/ 2809799 h 2916000"/>
              <a:gd name="connsiteX8" fmla="*/ 4895394 w 5001595"/>
              <a:gd name="connsiteY8" fmla="*/ 2916000 h 2916000"/>
              <a:gd name="connsiteX9" fmla="*/ 247260 w 5001595"/>
              <a:gd name="connsiteY9" fmla="*/ 2916000 h 2916000"/>
              <a:gd name="connsiteX10" fmla="*/ 232499 w 5001595"/>
              <a:gd name="connsiteY10" fmla="*/ 2901239 h 2916000"/>
              <a:gd name="connsiteX0" fmla="*/ 141059 w 5001595"/>
              <a:gd name="connsiteY0" fmla="*/ 2809799 h 2916000"/>
              <a:gd name="connsiteX1" fmla="*/ 69058 w 5001595"/>
              <a:gd name="connsiteY1" fmla="*/ 2165499 h 2916000"/>
              <a:gd name="connsiteX2" fmla="*/ 0 w 5001595"/>
              <a:gd name="connsiteY2" fmla="*/ 1505892 h 2916000"/>
              <a:gd name="connsiteX3" fmla="*/ 140495 w 5001595"/>
              <a:gd name="connsiteY3" fmla="*/ 1258243 h 2916000"/>
              <a:gd name="connsiteX4" fmla="*/ 141059 w 5001595"/>
              <a:gd name="connsiteY4" fmla="*/ 106201 h 2916000"/>
              <a:gd name="connsiteX5" fmla="*/ 247260 w 5001595"/>
              <a:gd name="connsiteY5" fmla="*/ 0 h 2916000"/>
              <a:gd name="connsiteX6" fmla="*/ 4895394 w 5001595"/>
              <a:gd name="connsiteY6" fmla="*/ 0 h 2916000"/>
              <a:gd name="connsiteX7" fmla="*/ 5001595 w 5001595"/>
              <a:gd name="connsiteY7" fmla="*/ 106201 h 2916000"/>
              <a:gd name="connsiteX8" fmla="*/ 5001595 w 5001595"/>
              <a:gd name="connsiteY8" fmla="*/ 2809799 h 2916000"/>
              <a:gd name="connsiteX9" fmla="*/ 4895394 w 5001595"/>
              <a:gd name="connsiteY9" fmla="*/ 2916000 h 2916000"/>
              <a:gd name="connsiteX10" fmla="*/ 247260 w 5001595"/>
              <a:gd name="connsiteY10" fmla="*/ 2916000 h 2916000"/>
              <a:gd name="connsiteX11" fmla="*/ 232499 w 5001595"/>
              <a:gd name="connsiteY11" fmla="*/ 2901239 h 2916000"/>
              <a:gd name="connsiteX0" fmla="*/ 141059 w 5001595"/>
              <a:gd name="connsiteY0" fmla="*/ 2809799 h 2916000"/>
              <a:gd name="connsiteX1" fmla="*/ 123827 w 5001595"/>
              <a:gd name="connsiteY1" fmla="*/ 1670199 h 2916000"/>
              <a:gd name="connsiteX2" fmla="*/ 0 w 5001595"/>
              <a:gd name="connsiteY2" fmla="*/ 1505892 h 2916000"/>
              <a:gd name="connsiteX3" fmla="*/ 140495 w 5001595"/>
              <a:gd name="connsiteY3" fmla="*/ 1258243 h 2916000"/>
              <a:gd name="connsiteX4" fmla="*/ 141059 w 5001595"/>
              <a:gd name="connsiteY4" fmla="*/ 106201 h 2916000"/>
              <a:gd name="connsiteX5" fmla="*/ 247260 w 5001595"/>
              <a:gd name="connsiteY5" fmla="*/ 0 h 2916000"/>
              <a:gd name="connsiteX6" fmla="*/ 4895394 w 5001595"/>
              <a:gd name="connsiteY6" fmla="*/ 0 h 2916000"/>
              <a:gd name="connsiteX7" fmla="*/ 5001595 w 5001595"/>
              <a:gd name="connsiteY7" fmla="*/ 106201 h 2916000"/>
              <a:gd name="connsiteX8" fmla="*/ 5001595 w 5001595"/>
              <a:gd name="connsiteY8" fmla="*/ 2809799 h 2916000"/>
              <a:gd name="connsiteX9" fmla="*/ 4895394 w 5001595"/>
              <a:gd name="connsiteY9" fmla="*/ 2916000 h 2916000"/>
              <a:gd name="connsiteX10" fmla="*/ 247260 w 5001595"/>
              <a:gd name="connsiteY10" fmla="*/ 2916000 h 2916000"/>
              <a:gd name="connsiteX11" fmla="*/ 232499 w 5001595"/>
              <a:gd name="connsiteY11" fmla="*/ 2901239 h 2916000"/>
              <a:gd name="connsiteX0" fmla="*/ 141059 w 5001595"/>
              <a:gd name="connsiteY0" fmla="*/ 2809799 h 2916000"/>
              <a:gd name="connsiteX1" fmla="*/ 142877 w 5001595"/>
              <a:gd name="connsiteY1" fmla="*/ 1667818 h 2916000"/>
              <a:gd name="connsiteX2" fmla="*/ 0 w 5001595"/>
              <a:gd name="connsiteY2" fmla="*/ 1505892 h 2916000"/>
              <a:gd name="connsiteX3" fmla="*/ 140495 w 5001595"/>
              <a:gd name="connsiteY3" fmla="*/ 1258243 h 2916000"/>
              <a:gd name="connsiteX4" fmla="*/ 141059 w 5001595"/>
              <a:gd name="connsiteY4" fmla="*/ 106201 h 2916000"/>
              <a:gd name="connsiteX5" fmla="*/ 247260 w 5001595"/>
              <a:gd name="connsiteY5" fmla="*/ 0 h 2916000"/>
              <a:gd name="connsiteX6" fmla="*/ 4895394 w 5001595"/>
              <a:gd name="connsiteY6" fmla="*/ 0 h 2916000"/>
              <a:gd name="connsiteX7" fmla="*/ 5001595 w 5001595"/>
              <a:gd name="connsiteY7" fmla="*/ 106201 h 2916000"/>
              <a:gd name="connsiteX8" fmla="*/ 5001595 w 5001595"/>
              <a:gd name="connsiteY8" fmla="*/ 2809799 h 2916000"/>
              <a:gd name="connsiteX9" fmla="*/ 4895394 w 5001595"/>
              <a:gd name="connsiteY9" fmla="*/ 2916000 h 2916000"/>
              <a:gd name="connsiteX10" fmla="*/ 247260 w 5001595"/>
              <a:gd name="connsiteY10" fmla="*/ 2916000 h 2916000"/>
              <a:gd name="connsiteX11" fmla="*/ 232499 w 5001595"/>
              <a:gd name="connsiteY11" fmla="*/ 2901239 h 2916000"/>
              <a:gd name="connsiteX0" fmla="*/ 179159 w 5039695"/>
              <a:gd name="connsiteY0" fmla="*/ 2809799 h 2916000"/>
              <a:gd name="connsiteX1" fmla="*/ 180977 w 5039695"/>
              <a:gd name="connsiteY1" fmla="*/ 1667818 h 2916000"/>
              <a:gd name="connsiteX2" fmla="*/ 0 w 5039695"/>
              <a:gd name="connsiteY2" fmla="*/ 1077267 h 2916000"/>
              <a:gd name="connsiteX3" fmla="*/ 178595 w 5039695"/>
              <a:gd name="connsiteY3" fmla="*/ 1258243 h 2916000"/>
              <a:gd name="connsiteX4" fmla="*/ 179159 w 5039695"/>
              <a:gd name="connsiteY4" fmla="*/ 106201 h 2916000"/>
              <a:gd name="connsiteX5" fmla="*/ 285360 w 5039695"/>
              <a:gd name="connsiteY5" fmla="*/ 0 h 2916000"/>
              <a:gd name="connsiteX6" fmla="*/ 4933494 w 5039695"/>
              <a:gd name="connsiteY6" fmla="*/ 0 h 2916000"/>
              <a:gd name="connsiteX7" fmla="*/ 5039695 w 5039695"/>
              <a:gd name="connsiteY7" fmla="*/ 106201 h 2916000"/>
              <a:gd name="connsiteX8" fmla="*/ 5039695 w 5039695"/>
              <a:gd name="connsiteY8" fmla="*/ 2809799 h 2916000"/>
              <a:gd name="connsiteX9" fmla="*/ 4933494 w 5039695"/>
              <a:gd name="connsiteY9" fmla="*/ 2916000 h 2916000"/>
              <a:gd name="connsiteX10" fmla="*/ 285360 w 5039695"/>
              <a:gd name="connsiteY10" fmla="*/ 2916000 h 2916000"/>
              <a:gd name="connsiteX11" fmla="*/ 270599 w 5039695"/>
              <a:gd name="connsiteY11" fmla="*/ 2901239 h 2916000"/>
              <a:gd name="connsiteX0" fmla="*/ 179159 w 5039695"/>
              <a:gd name="connsiteY0" fmla="*/ 2809799 h 2916000"/>
              <a:gd name="connsiteX1" fmla="*/ 180977 w 5039695"/>
              <a:gd name="connsiteY1" fmla="*/ 1667818 h 2916000"/>
              <a:gd name="connsiteX2" fmla="*/ 0 w 5039695"/>
              <a:gd name="connsiteY2" fmla="*/ 1077267 h 2916000"/>
              <a:gd name="connsiteX3" fmla="*/ 178595 w 5039695"/>
              <a:gd name="connsiteY3" fmla="*/ 1360637 h 2916000"/>
              <a:gd name="connsiteX4" fmla="*/ 179159 w 5039695"/>
              <a:gd name="connsiteY4" fmla="*/ 106201 h 2916000"/>
              <a:gd name="connsiteX5" fmla="*/ 285360 w 5039695"/>
              <a:gd name="connsiteY5" fmla="*/ 0 h 2916000"/>
              <a:gd name="connsiteX6" fmla="*/ 4933494 w 5039695"/>
              <a:gd name="connsiteY6" fmla="*/ 0 h 2916000"/>
              <a:gd name="connsiteX7" fmla="*/ 5039695 w 5039695"/>
              <a:gd name="connsiteY7" fmla="*/ 106201 h 2916000"/>
              <a:gd name="connsiteX8" fmla="*/ 5039695 w 5039695"/>
              <a:gd name="connsiteY8" fmla="*/ 2809799 h 2916000"/>
              <a:gd name="connsiteX9" fmla="*/ 4933494 w 5039695"/>
              <a:gd name="connsiteY9" fmla="*/ 2916000 h 2916000"/>
              <a:gd name="connsiteX10" fmla="*/ 285360 w 5039695"/>
              <a:gd name="connsiteY10" fmla="*/ 2916000 h 2916000"/>
              <a:gd name="connsiteX11" fmla="*/ 270599 w 5039695"/>
              <a:gd name="connsiteY11" fmla="*/ 2901239 h 2916000"/>
              <a:gd name="connsiteX0" fmla="*/ 179159 w 5039695"/>
              <a:gd name="connsiteY0" fmla="*/ 2809799 h 2916000"/>
              <a:gd name="connsiteX1" fmla="*/ 180977 w 5039695"/>
              <a:gd name="connsiteY1" fmla="*/ 1767830 h 2916000"/>
              <a:gd name="connsiteX2" fmla="*/ 0 w 5039695"/>
              <a:gd name="connsiteY2" fmla="*/ 1077267 h 2916000"/>
              <a:gd name="connsiteX3" fmla="*/ 178595 w 5039695"/>
              <a:gd name="connsiteY3" fmla="*/ 1360637 h 2916000"/>
              <a:gd name="connsiteX4" fmla="*/ 179159 w 5039695"/>
              <a:gd name="connsiteY4" fmla="*/ 106201 h 2916000"/>
              <a:gd name="connsiteX5" fmla="*/ 285360 w 5039695"/>
              <a:gd name="connsiteY5" fmla="*/ 0 h 2916000"/>
              <a:gd name="connsiteX6" fmla="*/ 4933494 w 5039695"/>
              <a:gd name="connsiteY6" fmla="*/ 0 h 2916000"/>
              <a:gd name="connsiteX7" fmla="*/ 5039695 w 5039695"/>
              <a:gd name="connsiteY7" fmla="*/ 106201 h 2916000"/>
              <a:gd name="connsiteX8" fmla="*/ 5039695 w 5039695"/>
              <a:gd name="connsiteY8" fmla="*/ 2809799 h 2916000"/>
              <a:gd name="connsiteX9" fmla="*/ 4933494 w 5039695"/>
              <a:gd name="connsiteY9" fmla="*/ 2916000 h 2916000"/>
              <a:gd name="connsiteX10" fmla="*/ 285360 w 5039695"/>
              <a:gd name="connsiteY10" fmla="*/ 2916000 h 2916000"/>
              <a:gd name="connsiteX11" fmla="*/ 270599 w 5039695"/>
              <a:gd name="connsiteY11" fmla="*/ 2901239 h 2916000"/>
              <a:gd name="connsiteX0" fmla="*/ 250596 w 5111132"/>
              <a:gd name="connsiteY0" fmla="*/ 2809799 h 2916000"/>
              <a:gd name="connsiteX1" fmla="*/ 252414 w 5111132"/>
              <a:gd name="connsiteY1" fmla="*/ 1767830 h 2916000"/>
              <a:gd name="connsiteX2" fmla="*/ 0 w 5111132"/>
              <a:gd name="connsiteY2" fmla="*/ 1091555 h 2916000"/>
              <a:gd name="connsiteX3" fmla="*/ 250032 w 5111132"/>
              <a:gd name="connsiteY3" fmla="*/ 1360637 h 2916000"/>
              <a:gd name="connsiteX4" fmla="*/ 250596 w 5111132"/>
              <a:gd name="connsiteY4" fmla="*/ 106201 h 2916000"/>
              <a:gd name="connsiteX5" fmla="*/ 356797 w 5111132"/>
              <a:gd name="connsiteY5" fmla="*/ 0 h 2916000"/>
              <a:gd name="connsiteX6" fmla="*/ 5004931 w 5111132"/>
              <a:gd name="connsiteY6" fmla="*/ 0 h 2916000"/>
              <a:gd name="connsiteX7" fmla="*/ 5111132 w 5111132"/>
              <a:gd name="connsiteY7" fmla="*/ 106201 h 2916000"/>
              <a:gd name="connsiteX8" fmla="*/ 5111132 w 5111132"/>
              <a:gd name="connsiteY8" fmla="*/ 2809799 h 2916000"/>
              <a:gd name="connsiteX9" fmla="*/ 5004931 w 5111132"/>
              <a:gd name="connsiteY9" fmla="*/ 2916000 h 2916000"/>
              <a:gd name="connsiteX10" fmla="*/ 356797 w 5111132"/>
              <a:gd name="connsiteY10" fmla="*/ 2916000 h 2916000"/>
              <a:gd name="connsiteX11" fmla="*/ 342036 w 5111132"/>
              <a:gd name="connsiteY11" fmla="*/ 2901239 h 29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1132" h="2916000">
                <a:moveTo>
                  <a:pt x="250596" y="2809799"/>
                </a:moveTo>
                <a:lnTo>
                  <a:pt x="252414" y="1767830"/>
                </a:lnTo>
                <a:lnTo>
                  <a:pt x="0" y="1091555"/>
                </a:lnTo>
                <a:lnTo>
                  <a:pt x="250032" y="1360637"/>
                </a:lnTo>
                <a:lnTo>
                  <a:pt x="250596" y="106201"/>
                </a:lnTo>
                <a:cubicBezTo>
                  <a:pt x="250596" y="47548"/>
                  <a:pt x="298144" y="0"/>
                  <a:pt x="356797" y="0"/>
                </a:cubicBezTo>
                <a:lnTo>
                  <a:pt x="5004931" y="0"/>
                </a:lnTo>
                <a:cubicBezTo>
                  <a:pt x="5063584" y="0"/>
                  <a:pt x="5111132" y="47548"/>
                  <a:pt x="5111132" y="106201"/>
                </a:cubicBezTo>
                <a:lnTo>
                  <a:pt x="5111132" y="2809799"/>
                </a:lnTo>
                <a:cubicBezTo>
                  <a:pt x="5111132" y="2868452"/>
                  <a:pt x="5063584" y="2916000"/>
                  <a:pt x="5004931" y="2916000"/>
                </a:cubicBezTo>
                <a:lnTo>
                  <a:pt x="356797" y="2916000"/>
                </a:lnTo>
                <a:cubicBezTo>
                  <a:pt x="298144" y="2916000"/>
                  <a:pt x="250596" y="2868452"/>
                  <a:pt x="342036" y="2901239"/>
                </a:cubicBezTo>
              </a:path>
            </a:pathLst>
          </a:custGeom>
          <a:solidFill>
            <a:srgbClr val="FADCE9"/>
          </a:solidFill>
          <a:ln w="317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t" anchorCtr="0">
            <a:normAutofit/>
          </a:bodyPr>
          <a:lstStyle/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施設と病院の看護の違い（採用・人事の立場から）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当該施設の看護理念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日々の業務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施設で働くことの魅力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介護施設におけるチーム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看護職へのバックアップ体制（医師・医療機関との連携状況など）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看護職の教育研修機会・キャリアパス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】⇒【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上記の活用実績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ワーク・ライフ・バランス施策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】⇒【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上記の活用実績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求める人物像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転職検討者へのメッセージ</a:t>
            </a:r>
            <a:r>
              <a:rPr lang="en-US" altLang="ja-JP" sz="1000" dirty="0" smtClean="0">
                <a:solidFill>
                  <a:schemeClr val="tx1"/>
                </a:solidFill>
                <a:latin typeface="+mn-ea"/>
              </a:rPr>
              <a:t>】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294967295"/>
          </p:nvPr>
        </p:nvSpPr>
        <p:spPr>
          <a:xfrm>
            <a:off x="767587" y="7092137"/>
            <a:ext cx="885826" cy="1081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FCC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kumimoji="1" lang="en-US" altLang="ja-JP" sz="4000" b="1" dirty="0" smtClean="0">
                <a:latin typeface="+mj-ea"/>
                <a:ea typeface="+mj-ea"/>
              </a:rPr>
              <a:t>1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56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5220791" y="533500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看護職員募集のご案内</a:t>
            </a:r>
            <a:endParaRPr lang="ja-JP" altLang="en-US" sz="14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5724847" y="1710231"/>
            <a:ext cx="937173" cy="1152128"/>
            <a:chOff x="154558" y="7058998"/>
            <a:chExt cx="937173" cy="1152128"/>
          </a:xfrm>
        </p:grpSpPr>
        <p:sp>
          <p:nvSpPr>
            <p:cNvPr id="56" name="正方形/長方形 55"/>
            <p:cNvSpPr/>
            <p:nvPr/>
          </p:nvSpPr>
          <p:spPr>
            <a:xfrm>
              <a:off x="154558" y="7058998"/>
              <a:ext cx="937173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Picture 5" descr="C:\Users\hiro\Desktop\1502002_看護師\00_部材\施設\n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88" y="7164411"/>
              <a:ext cx="722312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8" name="図プレースホルダー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137101"/>
              </p:ext>
            </p:extLst>
          </p:nvPr>
        </p:nvGraphicFramePr>
        <p:xfrm>
          <a:off x="559321" y="3791099"/>
          <a:ext cx="6453136" cy="6192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00"/>
                <a:gridCol w="972000"/>
                <a:gridCol w="999136"/>
                <a:gridCol w="1296000"/>
                <a:gridCol w="1296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区分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対応役職位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等級概念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マネジメントコース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スペシャリストコース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研修メニュー等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703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管理職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vert="eaVert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 smtClean="0"/>
                        <a:t>法人幹部・</a:t>
                      </a:r>
                      <a:endParaRPr lang="en-US" altLang="ja-JP" sz="900" smtClean="0"/>
                    </a:p>
                    <a:p>
                      <a:pPr algn="ctr"/>
                      <a:r>
                        <a:rPr lang="ja-JP" altLang="en-US" sz="900" smtClean="0"/>
                        <a:t>施設</a:t>
                      </a:r>
                      <a:r>
                        <a:rPr lang="ja-JP" altLang="en-US" sz="900" dirty="0" smtClean="0"/>
                        <a:t>幹部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経営補佐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統括管理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看護管理者</a:t>
                      </a:r>
                    </a:p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（部長・課長）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管理業務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経営幹部候補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リーダー職</a:t>
                      </a:r>
                    </a:p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管理職候補）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vert="eaVert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主任・副主任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小規模業務管理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監督業務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リーダー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熟練者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下級者指導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一般職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vert="eaVert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一般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業務遂行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新人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基本実務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サブタイトル 2"/>
          <p:cNvSpPr txBox="1">
            <a:spLocks/>
          </p:cNvSpPr>
          <p:nvPr/>
        </p:nvSpPr>
        <p:spPr>
          <a:xfrm>
            <a:off x="612279" y="3421534"/>
            <a:ext cx="3384376" cy="2718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キャリアパスと成長の機会</a:t>
            </a:r>
          </a:p>
        </p:txBody>
      </p:sp>
      <p:sp>
        <p:nvSpPr>
          <p:cNvPr id="60" name="サブタイトル 2"/>
          <p:cNvSpPr txBox="1">
            <a:spLocks/>
          </p:cNvSpPr>
          <p:nvPr/>
        </p:nvSpPr>
        <p:spPr>
          <a:xfrm>
            <a:off x="612279" y="1221259"/>
            <a:ext cx="3384376" cy="2718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看護職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のキャリア</a:t>
            </a:r>
            <a:endParaRPr lang="ja-JP" altLang="en-US" sz="1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4386460" y="6414368"/>
            <a:ext cx="1093788" cy="444500"/>
            <a:chOff x="3276575" y="5045596"/>
            <a:chExt cx="1093788" cy="444500"/>
          </a:xfrm>
        </p:grpSpPr>
        <p:pic>
          <p:nvPicPr>
            <p:cNvPr id="62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正方形/長方形 62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3736206" y="7362635"/>
            <a:ext cx="1093788" cy="444500"/>
            <a:chOff x="3276575" y="5045596"/>
            <a:chExt cx="1093788" cy="444500"/>
          </a:xfrm>
        </p:grpSpPr>
        <p:pic>
          <p:nvPicPr>
            <p:cNvPr id="65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正方形/長方形 65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579541" y="5403230"/>
            <a:ext cx="1441450" cy="576262"/>
            <a:chOff x="5723557" y="4311030"/>
            <a:chExt cx="1441450" cy="576262"/>
          </a:xfrm>
        </p:grpSpPr>
        <p:pic>
          <p:nvPicPr>
            <p:cNvPr id="68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正方形/長方形 68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技術指導研修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5579541" y="5949330"/>
            <a:ext cx="1441450" cy="576262"/>
            <a:chOff x="5723557" y="4311030"/>
            <a:chExt cx="1441450" cy="576262"/>
          </a:xfrm>
        </p:grpSpPr>
        <p:pic>
          <p:nvPicPr>
            <p:cNvPr id="71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正方形/長方形 71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キャリア形成研修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Ⅱ】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5579541" y="6495430"/>
            <a:ext cx="1441450" cy="576262"/>
            <a:chOff x="5723557" y="4311030"/>
            <a:chExt cx="1441450" cy="576262"/>
          </a:xfrm>
        </p:grpSpPr>
        <p:pic>
          <p:nvPicPr>
            <p:cNvPr id="74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正方形/長方形 74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マネジメント研修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5579541" y="7041530"/>
            <a:ext cx="1441450" cy="576262"/>
            <a:chOff x="5723557" y="4311030"/>
            <a:chExt cx="1441450" cy="576262"/>
          </a:xfrm>
        </p:grpSpPr>
        <p:pic>
          <p:nvPicPr>
            <p:cNvPr id="77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正方形/長方形 77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キャリア形成研修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Ⅰ】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cxnSp>
        <p:nvCxnSpPr>
          <p:cNvPr id="79" name="カギ線コネクタ 78"/>
          <p:cNvCxnSpPr>
            <a:stCxn id="105" idx="1"/>
            <a:endCxn id="108" idx="2"/>
          </p:cNvCxnSpPr>
          <p:nvPr/>
        </p:nvCxnSpPr>
        <p:spPr>
          <a:xfrm rot="10800000">
            <a:off x="4283101" y="8755403"/>
            <a:ext cx="1296441" cy="6918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0" name="グループ化 79"/>
          <p:cNvGrpSpPr/>
          <p:nvPr/>
        </p:nvGrpSpPr>
        <p:grpSpPr>
          <a:xfrm>
            <a:off x="5579541" y="4857130"/>
            <a:ext cx="1441450" cy="576262"/>
            <a:chOff x="5723557" y="4311030"/>
            <a:chExt cx="1441450" cy="576262"/>
          </a:xfrm>
        </p:grpSpPr>
        <p:pic>
          <p:nvPicPr>
            <p:cNvPr id="81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正方形/長方形 81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法人本部への出向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5579541" y="4311030"/>
            <a:ext cx="1441450" cy="576262"/>
            <a:chOff x="5723557" y="4311030"/>
            <a:chExt cx="1441450" cy="576262"/>
          </a:xfrm>
        </p:grpSpPr>
        <p:pic>
          <p:nvPicPr>
            <p:cNvPr id="84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正方形/長方形 84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経営スキル研修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  <a:r>
                <a:rPr lang="en-US" altLang="ja-JP" sz="7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0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年目～</a:t>
              </a: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3085951" y="4442346"/>
            <a:ext cx="1093788" cy="444500"/>
            <a:chOff x="3276575" y="5045596"/>
            <a:chExt cx="1093788" cy="444500"/>
          </a:xfrm>
        </p:grpSpPr>
        <p:pic>
          <p:nvPicPr>
            <p:cNvPr id="87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正方形/長方形 87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15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年目～</a:t>
              </a:r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3085951" y="5444976"/>
            <a:ext cx="1093788" cy="444500"/>
            <a:chOff x="3276575" y="5045596"/>
            <a:chExt cx="1093788" cy="444500"/>
          </a:xfrm>
        </p:grpSpPr>
        <p:pic>
          <p:nvPicPr>
            <p:cNvPr id="90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正方形/長方形 90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15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4386460" y="5444976"/>
            <a:ext cx="1093788" cy="444500"/>
            <a:chOff x="4530476" y="5444976"/>
            <a:chExt cx="1093788" cy="444500"/>
          </a:xfrm>
        </p:grpSpPr>
        <p:pic>
          <p:nvPicPr>
            <p:cNvPr id="93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476" y="544497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正方形/長方形 93"/>
            <p:cNvSpPr/>
            <p:nvPr/>
          </p:nvSpPr>
          <p:spPr>
            <a:xfrm>
              <a:off x="4609318" y="559521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年目～</a:t>
              </a: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085951" y="6414368"/>
            <a:ext cx="1093788" cy="444500"/>
            <a:chOff x="3276575" y="5045596"/>
            <a:chExt cx="1093788" cy="444500"/>
          </a:xfrm>
        </p:grpSpPr>
        <p:pic>
          <p:nvPicPr>
            <p:cNvPr id="96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正方形/長方形 96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3736206" y="9259168"/>
            <a:ext cx="1093788" cy="444500"/>
            <a:chOff x="3276575" y="5045596"/>
            <a:chExt cx="1093788" cy="444500"/>
          </a:xfrm>
        </p:grpSpPr>
        <p:pic>
          <p:nvPicPr>
            <p:cNvPr id="99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正方形/長方形 99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5579541" y="8053214"/>
            <a:ext cx="1441450" cy="576262"/>
            <a:chOff x="5723557" y="4311030"/>
            <a:chExt cx="1441450" cy="576262"/>
          </a:xfrm>
        </p:grpSpPr>
        <p:pic>
          <p:nvPicPr>
            <p:cNvPr id="102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正方形/長方形 102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看護指導者研修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5579541" y="9159156"/>
            <a:ext cx="1441450" cy="576262"/>
            <a:chOff x="5723557" y="4311030"/>
            <a:chExt cx="1441450" cy="576262"/>
          </a:xfrm>
        </p:grpSpPr>
        <p:pic>
          <p:nvPicPr>
            <p:cNvPr id="105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正方形/長方形 105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新人研修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介護施設での看護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3736206" y="8310902"/>
            <a:ext cx="1093788" cy="444500"/>
            <a:chOff x="3276575" y="5045596"/>
            <a:chExt cx="1093788" cy="444500"/>
          </a:xfrm>
        </p:grpSpPr>
        <p:pic>
          <p:nvPicPr>
            <p:cNvPr id="108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正方形/長方形 108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cxnSp>
        <p:nvCxnSpPr>
          <p:cNvPr id="110" name="直線矢印コネクタ 109"/>
          <p:cNvCxnSpPr>
            <a:endCxn id="65" idx="2"/>
          </p:cNvCxnSpPr>
          <p:nvPr/>
        </p:nvCxnSpPr>
        <p:spPr>
          <a:xfrm flipV="1">
            <a:off x="4283100" y="7807135"/>
            <a:ext cx="0" cy="483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カギ線コネクタ 110"/>
          <p:cNvCxnSpPr>
            <a:stCxn id="96" idx="2"/>
            <a:endCxn id="62" idx="2"/>
          </p:cNvCxnSpPr>
          <p:nvPr/>
        </p:nvCxnSpPr>
        <p:spPr>
          <a:xfrm rot="16200000" flipH="1">
            <a:off x="4283099" y="6208613"/>
            <a:ext cx="12700" cy="1300509"/>
          </a:xfrm>
          <a:prstGeom prst="bent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>
            <a:endCxn id="90" idx="2"/>
          </p:cNvCxnSpPr>
          <p:nvPr/>
        </p:nvCxnSpPr>
        <p:spPr>
          <a:xfrm flipH="1" flipV="1">
            <a:off x="3632845" y="5889476"/>
            <a:ext cx="6349" cy="52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stCxn id="62" idx="0"/>
            <a:endCxn id="93" idx="2"/>
          </p:cNvCxnSpPr>
          <p:nvPr/>
        </p:nvCxnSpPr>
        <p:spPr>
          <a:xfrm flipV="1">
            <a:off x="4933354" y="5889476"/>
            <a:ext cx="0" cy="52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>
            <a:endCxn id="87" idx="2"/>
          </p:cNvCxnSpPr>
          <p:nvPr/>
        </p:nvCxnSpPr>
        <p:spPr>
          <a:xfrm flipV="1">
            <a:off x="3632845" y="4886846"/>
            <a:ext cx="0" cy="546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87" idx="3"/>
            <a:endCxn id="84" idx="1"/>
          </p:cNvCxnSpPr>
          <p:nvPr/>
        </p:nvCxnSpPr>
        <p:spPr>
          <a:xfrm flipV="1">
            <a:off x="4179739" y="4599161"/>
            <a:ext cx="1399802" cy="654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stCxn id="81" idx="1"/>
          </p:cNvCxnSpPr>
          <p:nvPr/>
        </p:nvCxnSpPr>
        <p:spPr>
          <a:xfrm flipH="1">
            <a:off x="3639194" y="5145261"/>
            <a:ext cx="1940347" cy="148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カギ線コネクタ 116"/>
          <p:cNvCxnSpPr>
            <a:stCxn id="68" idx="1"/>
          </p:cNvCxnSpPr>
          <p:nvPr/>
        </p:nvCxnSpPr>
        <p:spPr>
          <a:xfrm rot="10800000" flipV="1">
            <a:off x="3639195" y="5691360"/>
            <a:ext cx="1940347" cy="375419"/>
          </a:xfrm>
          <a:prstGeom prst="bentConnector3">
            <a:avLst>
              <a:gd name="adj1" fmla="val 451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カギ線コネクタ 117"/>
          <p:cNvCxnSpPr>
            <a:stCxn id="74" idx="1"/>
          </p:cNvCxnSpPr>
          <p:nvPr/>
        </p:nvCxnSpPr>
        <p:spPr>
          <a:xfrm rot="10800000">
            <a:off x="3632845" y="6354813"/>
            <a:ext cx="1946696" cy="428749"/>
          </a:xfrm>
          <a:prstGeom prst="bentConnector3">
            <a:avLst>
              <a:gd name="adj1" fmla="val 335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stCxn id="71" idx="1"/>
          </p:cNvCxnSpPr>
          <p:nvPr/>
        </p:nvCxnSpPr>
        <p:spPr>
          <a:xfrm flipH="1">
            <a:off x="4939704" y="6237461"/>
            <a:ext cx="6398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65" idx="0"/>
          </p:cNvCxnSpPr>
          <p:nvPr/>
        </p:nvCxnSpPr>
        <p:spPr>
          <a:xfrm flipV="1">
            <a:off x="4283100" y="7071692"/>
            <a:ext cx="0" cy="290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77" idx="1"/>
          </p:cNvCxnSpPr>
          <p:nvPr/>
        </p:nvCxnSpPr>
        <p:spPr>
          <a:xfrm flipH="1" flipV="1">
            <a:off x="4283100" y="7312994"/>
            <a:ext cx="1296441" cy="166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102" idx="1"/>
          </p:cNvCxnSpPr>
          <p:nvPr/>
        </p:nvCxnSpPr>
        <p:spPr>
          <a:xfrm flipH="1" flipV="1">
            <a:off x="4283100" y="8155012"/>
            <a:ext cx="1296441" cy="1863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角丸四角形 122"/>
          <p:cNvSpPr/>
          <p:nvPr/>
        </p:nvSpPr>
        <p:spPr>
          <a:xfrm>
            <a:off x="583704" y="3405394"/>
            <a:ext cx="3456000" cy="288000"/>
          </a:xfrm>
          <a:prstGeom prst="roundRect">
            <a:avLst/>
          </a:prstGeom>
          <a:solidFill>
            <a:srgbClr val="4FB8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キャリアパスと成長の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機会</a:t>
            </a:r>
            <a:endParaRPr lang="ja-JP" altLang="en-US" sz="1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4" name="角丸四角形 123"/>
          <p:cNvSpPr/>
          <p:nvPr/>
        </p:nvSpPr>
        <p:spPr>
          <a:xfrm>
            <a:off x="583704" y="1207007"/>
            <a:ext cx="3456000" cy="288000"/>
          </a:xfrm>
          <a:prstGeom prst="roundRect">
            <a:avLst/>
          </a:prstGeom>
          <a:solidFill>
            <a:srgbClr val="EA5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看護職の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キャリア支援</a:t>
            </a:r>
            <a:endParaRPr lang="ja-JP" altLang="en-US" sz="1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5" name="角丸四角形 23"/>
          <p:cNvSpPr/>
          <p:nvPr/>
        </p:nvSpPr>
        <p:spPr>
          <a:xfrm>
            <a:off x="583704" y="1677861"/>
            <a:ext cx="5011093" cy="1512000"/>
          </a:xfrm>
          <a:custGeom>
            <a:avLst/>
            <a:gdLst>
              <a:gd name="connsiteX0" fmla="*/ 0 w 4788000"/>
              <a:gd name="connsiteY0" fmla="*/ 55067 h 1512000"/>
              <a:gd name="connsiteX1" fmla="*/ 55067 w 4788000"/>
              <a:gd name="connsiteY1" fmla="*/ 0 h 1512000"/>
              <a:gd name="connsiteX2" fmla="*/ 4732933 w 4788000"/>
              <a:gd name="connsiteY2" fmla="*/ 0 h 1512000"/>
              <a:gd name="connsiteX3" fmla="*/ 4788000 w 4788000"/>
              <a:gd name="connsiteY3" fmla="*/ 55067 h 1512000"/>
              <a:gd name="connsiteX4" fmla="*/ 4788000 w 4788000"/>
              <a:gd name="connsiteY4" fmla="*/ 1456933 h 1512000"/>
              <a:gd name="connsiteX5" fmla="*/ 4732933 w 4788000"/>
              <a:gd name="connsiteY5" fmla="*/ 1512000 h 1512000"/>
              <a:gd name="connsiteX6" fmla="*/ 55067 w 4788000"/>
              <a:gd name="connsiteY6" fmla="*/ 1512000 h 1512000"/>
              <a:gd name="connsiteX7" fmla="*/ 0 w 4788000"/>
              <a:gd name="connsiteY7" fmla="*/ 1456933 h 1512000"/>
              <a:gd name="connsiteX8" fmla="*/ 0 w 4788000"/>
              <a:gd name="connsiteY8" fmla="*/ 55067 h 1512000"/>
              <a:gd name="connsiteX0" fmla="*/ 0 w 4788000"/>
              <a:gd name="connsiteY0" fmla="*/ 55067 h 1512000"/>
              <a:gd name="connsiteX1" fmla="*/ 55067 w 4788000"/>
              <a:gd name="connsiteY1" fmla="*/ 0 h 1512000"/>
              <a:gd name="connsiteX2" fmla="*/ 4732933 w 4788000"/>
              <a:gd name="connsiteY2" fmla="*/ 0 h 1512000"/>
              <a:gd name="connsiteX3" fmla="*/ 4788000 w 4788000"/>
              <a:gd name="connsiteY3" fmla="*/ 55067 h 1512000"/>
              <a:gd name="connsiteX4" fmla="*/ 4784874 w 4788000"/>
              <a:gd name="connsiteY4" fmla="*/ 818763 h 1512000"/>
              <a:gd name="connsiteX5" fmla="*/ 4788000 w 4788000"/>
              <a:gd name="connsiteY5" fmla="*/ 1456933 h 1512000"/>
              <a:gd name="connsiteX6" fmla="*/ 4732933 w 4788000"/>
              <a:gd name="connsiteY6" fmla="*/ 1512000 h 1512000"/>
              <a:gd name="connsiteX7" fmla="*/ 55067 w 4788000"/>
              <a:gd name="connsiteY7" fmla="*/ 1512000 h 1512000"/>
              <a:gd name="connsiteX8" fmla="*/ 0 w 4788000"/>
              <a:gd name="connsiteY8" fmla="*/ 1456933 h 1512000"/>
              <a:gd name="connsiteX9" fmla="*/ 0 w 4788000"/>
              <a:gd name="connsiteY9" fmla="*/ 55067 h 1512000"/>
              <a:gd name="connsiteX0" fmla="*/ 0 w 4788000"/>
              <a:gd name="connsiteY0" fmla="*/ 55067 h 1512000"/>
              <a:gd name="connsiteX1" fmla="*/ 55067 w 4788000"/>
              <a:gd name="connsiteY1" fmla="*/ 0 h 1512000"/>
              <a:gd name="connsiteX2" fmla="*/ 4732933 w 4788000"/>
              <a:gd name="connsiteY2" fmla="*/ 0 h 1512000"/>
              <a:gd name="connsiteX3" fmla="*/ 4788000 w 4788000"/>
              <a:gd name="connsiteY3" fmla="*/ 55067 h 1512000"/>
              <a:gd name="connsiteX4" fmla="*/ 4784874 w 4788000"/>
              <a:gd name="connsiteY4" fmla="*/ 818763 h 1512000"/>
              <a:gd name="connsiteX5" fmla="*/ 4784874 w 4788000"/>
              <a:gd name="connsiteY5" fmla="*/ 952113 h 1512000"/>
              <a:gd name="connsiteX6" fmla="*/ 4788000 w 4788000"/>
              <a:gd name="connsiteY6" fmla="*/ 1456933 h 1512000"/>
              <a:gd name="connsiteX7" fmla="*/ 4732933 w 4788000"/>
              <a:gd name="connsiteY7" fmla="*/ 1512000 h 1512000"/>
              <a:gd name="connsiteX8" fmla="*/ 55067 w 4788000"/>
              <a:gd name="connsiteY8" fmla="*/ 1512000 h 1512000"/>
              <a:gd name="connsiteX9" fmla="*/ 0 w 4788000"/>
              <a:gd name="connsiteY9" fmla="*/ 1456933 h 1512000"/>
              <a:gd name="connsiteX10" fmla="*/ 0 w 4788000"/>
              <a:gd name="connsiteY10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5008712 w 5008712"/>
              <a:gd name="connsiteY4" fmla="*/ 713988 h 1512000"/>
              <a:gd name="connsiteX5" fmla="*/ 4784874 w 5008712"/>
              <a:gd name="connsiteY5" fmla="*/ 952113 h 1512000"/>
              <a:gd name="connsiteX6" fmla="*/ 4788000 w 5008712"/>
              <a:gd name="connsiteY6" fmla="*/ 1456933 h 1512000"/>
              <a:gd name="connsiteX7" fmla="*/ 4732933 w 5008712"/>
              <a:gd name="connsiteY7" fmla="*/ 1512000 h 1512000"/>
              <a:gd name="connsiteX8" fmla="*/ 55067 w 5008712"/>
              <a:gd name="connsiteY8" fmla="*/ 1512000 h 1512000"/>
              <a:gd name="connsiteX9" fmla="*/ 0 w 5008712"/>
              <a:gd name="connsiteY9" fmla="*/ 1456933 h 1512000"/>
              <a:gd name="connsiteX10" fmla="*/ 0 w 5008712"/>
              <a:gd name="connsiteY10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4901555 w 5008712"/>
              <a:gd name="connsiteY4" fmla="*/ 406807 h 1512000"/>
              <a:gd name="connsiteX5" fmla="*/ 5008712 w 5008712"/>
              <a:gd name="connsiteY5" fmla="*/ 713988 h 1512000"/>
              <a:gd name="connsiteX6" fmla="*/ 4784874 w 5008712"/>
              <a:gd name="connsiteY6" fmla="*/ 952113 h 1512000"/>
              <a:gd name="connsiteX7" fmla="*/ 4788000 w 5008712"/>
              <a:gd name="connsiteY7" fmla="*/ 1456933 h 1512000"/>
              <a:gd name="connsiteX8" fmla="*/ 4732933 w 5008712"/>
              <a:gd name="connsiteY8" fmla="*/ 1512000 h 1512000"/>
              <a:gd name="connsiteX9" fmla="*/ 55067 w 5008712"/>
              <a:gd name="connsiteY9" fmla="*/ 1512000 h 1512000"/>
              <a:gd name="connsiteX10" fmla="*/ 0 w 5008712"/>
              <a:gd name="connsiteY10" fmla="*/ 1456933 h 1512000"/>
              <a:gd name="connsiteX11" fmla="*/ 0 w 5008712"/>
              <a:gd name="connsiteY11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4784874 w 5008712"/>
              <a:gd name="connsiteY4" fmla="*/ 892582 h 1512000"/>
              <a:gd name="connsiteX5" fmla="*/ 5008712 w 5008712"/>
              <a:gd name="connsiteY5" fmla="*/ 713988 h 1512000"/>
              <a:gd name="connsiteX6" fmla="*/ 4784874 w 5008712"/>
              <a:gd name="connsiteY6" fmla="*/ 952113 h 1512000"/>
              <a:gd name="connsiteX7" fmla="*/ 4788000 w 5008712"/>
              <a:gd name="connsiteY7" fmla="*/ 1456933 h 1512000"/>
              <a:gd name="connsiteX8" fmla="*/ 4732933 w 5008712"/>
              <a:gd name="connsiteY8" fmla="*/ 1512000 h 1512000"/>
              <a:gd name="connsiteX9" fmla="*/ 55067 w 5008712"/>
              <a:gd name="connsiteY9" fmla="*/ 1512000 h 1512000"/>
              <a:gd name="connsiteX10" fmla="*/ 0 w 5008712"/>
              <a:gd name="connsiteY10" fmla="*/ 1456933 h 1512000"/>
              <a:gd name="connsiteX11" fmla="*/ 0 w 5008712"/>
              <a:gd name="connsiteY11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4784874 w 5008712"/>
              <a:gd name="connsiteY4" fmla="*/ 616357 h 1512000"/>
              <a:gd name="connsiteX5" fmla="*/ 5008712 w 5008712"/>
              <a:gd name="connsiteY5" fmla="*/ 713988 h 1512000"/>
              <a:gd name="connsiteX6" fmla="*/ 4784874 w 5008712"/>
              <a:gd name="connsiteY6" fmla="*/ 952113 h 1512000"/>
              <a:gd name="connsiteX7" fmla="*/ 4788000 w 5008712"/>
              <a:gd name="connsiteY7" fmla="*/ 1456933 h 1512000"/>
              <a:gd name="connsiteX8" fmla="*/ 4732933 w 5008712"/>
              <a:gd name="connsiteY8" fmla="*/ 1512000 h 1512000"/>
              <a:gd name="connsiteX9" fmla="*/ 55067 w 5008712"/>
              <a:gd name="connsiteY9" fmla="*/ 1512000 h 1512000"/>
              <a:gd name="connsiteX10" fmla="*/ 0 w 5008712"/>
              <a:gd name="connsiteY10" fmla="*/ 1456933 h 1512000"/>
              <a:gd name="connsiteX11" fmla="*/ 0 w 5008712"/>
              <a:gd name="connsiteY11" fmla="*/ 55067 h 1512000"/>
              <a:gd name="connsiteX0" fmla="*/ 0 w 5011093"/>
              <a:gd name="connsiteY0" fmla="*/ 55067 h 1512000"/>
              <a:gd name="connsiteX1" fmla="*/ 55067 w 5011093"/>
              <a:gd name="connsiteY1" fmla="*/ 0 h 1512000"/>
              <a:gd name="connsiteX2" fmla="*/ 4732933 w 5011093"/>
              <a:gd name="connsiteY2" fmla="*/ 0 h 1512000"/>
              <a:gd name="connsiteX3" fmla="*/ 4788000 w 5011093"/>
              <a:gd name="connsiteY3" fmla="*/ 55067 h 1512000"/>
              <a:gd name="connsiteX4" fmla="*/ 4784874 w 5011093"/>
              <a:gd name="connsiteY4" fmla="*/ 616357 h 1512000"/>
              <a:gd name="connsiteX5" fmla="*/ 5011093 w 5011093"/>
              <a:gd name="connsiteY5" fmla="*/ 363944 h 1512000"/>
              <a:gd name="connsiteX6" fmla="*/ 4784874 w 5011093"/>
              <a:gd name="connsiteY6" fmla="*/ 952113 h 1512000"/>
              <a:gd name="connsiteX7" fmla="*/ 4788000 w 5011093"/>
              <a:gd name="connsiteY7" fmla="*/ 1456933 h 1512000"/>
              <a:gd name="connsiteX8" fmla="*/ 4732933 w 5011093"/>
              <a:gd name="connsiteY8" fmla="*/ 1512000 h 1512000"/>
              <a:gd name="connsiteX9" fmla="*/ 55067 w 5011093"/>
              <a:gd name="connsiteY9" fmla="*/ 1512000 h 1512000"/>
              <a:gd name="connsiteX10" fmla="*/ 0 w 5011093"/>
              <a:gd name="connsiteY10" fmla="*/ 1456933 h 1512000"/>
              <a:gd name="connsiteX11" fmla="*/ 0 w 5011093"/>
              <a:gd name="connsiteY11" fmla="*/ 55067 h 1512000"/>
              <a:gd name="connsiteX0" fmla="*/ 0 w 5011093"/>
              <a:gd name="connsiteY0" fmla="*/ 55067 h 1512000"/>
              <a:gd name="connsiteX1" fmla="*/ 55067 w 5011093"/>
              <a:gd name="connsiteY1" fmla="*/ 0 h 1512000"/>
              <a:gd name="connsiteX2" fmla="*/ 4732933 w 5011093"/>
              <a:gd name="connsiteY2" fmla="*/ 0 h 1512000"/>
              <a:gd name="connsiteX3" fmla="*/ 4788000 w 5011093"/>
              <a:gd name="connsiteY3" fmla="*/ 55067 h 1512000"/>
              <a:gd name="connsiteX4" fmla="*/ 4789636 w 5011093"/>
              <a:gd name="connsiteY4" fmla="*/ 625882 h 1512000"/>
              <a:gd name="connsiteX5" fmla="*/ 5011093 w 5011093"/>
              <a:gd name="connsiteY5" fmla="*/ 363944 h 1512000"/>
              <a:gd name="connsiteX6" fmla="*/ 4784874 w 5011093"/>
              <a:gd name="connsiteY6" fmla="*/ 952113 h 1512000"/>
              <a:gd name="connsiteX7" fmla="*/ 4788000 w 5011093"/>
              <a:gd name="connsiteY7" fmla="*/ 1456933 h 1512000"/>
              <a:gd name="connsiteX8" fmla="*/ 4732933 w 5011093"/>
              <a:gd name="connsiteY8" fmla="*/ 1512000 h 1512000"/>
              <a:gd name="connsiteX9" fmla="*/ 55067 w 5011093"/>
              <a:gd name="connsiteY9" fmla="*/ 1512000 h 1512000"/>
              <a:gd name="connsiteX10" fmla="*/ 0 w 5011093"/>
              <a:gd name="connsiteY10" fmla="*/ 1456933 h 1512000"/>
              <a:gd name="connsiteX11" fmla="*/ 0 w 5011093"/>
              <a:gd name="connsiteY11" fmla="*/ 55067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11093" h="1512000">
                <a:moveTo>
                  <a:pt x="0" y="55067"/>
                </a:moveTo>
                <a:cubicBezTo>
                  <a:pt x="0" y="24654"/>
                  <a:pt x="24654" y="0"/>
                  <a:pt x="55067" y="0"/>
                </a:cubicBezTo>
                <a:lnTo>
                  <a:pt x="4732933" y="0"/>
                </a:lnTo>
                <a:cubicBezTo>
                  <a:pt x="4763346" y="0"/>
                  <a:pt x="4788000" y="24654"/>
                  <a:pt x="4788000" y="55067"/>
                </a:cubicBezTo>
                <a:cubicBezTo>
                  <a:pt x="4788545" y="245339"/>
                  <a:pt x="4789091" y="435610"/>
                  <a:pt x="4789636" y="625882"/>
                </a:cubicBezTo>
                <a:lnTo>
                  <a:pt x="5011093" y="363944"/>
                </a:lnTo>
                <a:lnTo>
                  <a:pt x="4784874" y="952113"/>
                </a:lnTo>
                <a:lnTo>
                  <a:pt x="4788000" y="1456933"/>
                </a:lnTo>
                <a:cubicBezTo>
                  <a:pt x="4788000" y="1487346"/>
                  <a:pt x="4763346" y="1512000"/>
                  <a:pt x="4732933" y="1512000"/>
                </a:cubicBezTo>
                <a:lnTo>
                  <a:pt x="55067" y="1512000"/>
                </a:lnTo>
                <a:cubicBezTo>
                  <a:pt x="24654" y="1512000"/>
                  <a:pt x="0" y="1487346"/>
                  <a:pt x="0" y="1456933"/>
                </a:cubicBezTo>
                <a:lnTo>
                  <a:pt x="0" y="55067"/>
                </a:lnTo>
                <a:close/>
              </a:path>
            </a:pathLst>
          </a:custGeom>
          <a:solidFill>
            <a:srgbClr val="FADBDA"/>
          </a:solidFill>
          <a:ln w="31750" cap="flat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>
            <a:norm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記載事項案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当該施設の看護職員のキャリアパス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キャリアパスの実現を支援するための教育・研修機会の紹介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メンター制度などの全人的な成長・育成支援体制などの紹介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</p:txBody>
      </p:sp>
      <p:sp>
        <p:nvSpPr>
          <p:cNvPr id="126" name="円/楕円 125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FCC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kumimoji="1" lang="en-US" altLang="ja-JP" sz="4000" b="1" dirty="0" smtClean="0">
                <a:latin typeface="+mj-ea"/>
                <a:ea typeface="+mj-ea"/>
              </a:rPr>
              <a:t>2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5761495" y="2909461"/>
            <a:ext cx="899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900" b="1" dirty="0" smtClean="0">
                <a:latin typeface="+mn-ea"/>
              </a:rPr>
              <a:t>2000</a:t>
            </a:r>
            <a:r>
              <a:rPr lang="ja-JP" altLang="en-US" sz="900" b="1" dirty="0" smtClean="0">
                <a:latin typeface="+mn-ea"/>
              </a:rPr>
              <a:t>年入職</a:t>
            </a:r>
            <a:endParaRPr lang="en-US" altLang="ja-JP" sz="900" b="1" dirty="0" smtClean="0">
              <a:latin typeface="+mn-ea"/>
            </a:endParaRPr>
          </a:p>
          <a:p>
            <a:r>
              <a:rPr lang="en-US" altLang="ja-JP" sz="900" b="1" dirty="0" smtClean="0">
                <a:latin typeface="+mn-ea"/>
              </a:rPr>
              <a:t>A</a:t>
            </a:r>
            <a:r>
              <a:rPr lang="ja-JP" altLang="en-US" sz="900" b="1" dirty="0" smtClean="0">
                <a:latin typeface="+mn-ea"/>
              </a:rPr>
              <a:t>さん（看護師）</a:t>
            </a:r>
            <a:endParaRPr lang="en-US" altLang="ja-JP" sz="9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6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サブタイトル 2"/>
          <p:cNvSpPr txBox="1">
            <a:spLocks/>
          </p:cNvSpPr>
          <p:nvPr/>
        </p:nvSpPr>
        <p:spPr>
          <a:xfrm>
            <a:off x="324247" y="528737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看護職員募集のご案内</a:t>
            </a:r>
            <a:endParaRPr lang="ja-JP" altLang="en-US" sz="14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756487" y="7218908"/>
            <a:ext cx="6120680" cy="2808312"/>
          </a:xfrm>
          <a:prstGeom prst="roundRect">
            <a:avLst>
              <a:gd name="adj" fmla="val 3642"/>
            </a:avLst>
          </a:prstGeom>
          <a:solidFill>
            <a:srgbClr val="D7ECE7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>
            <a:norm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Ａさんの事例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入居の経緯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・どのような経緯で入居に至ったか。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状態像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・既往症等、介護にあたって医療的なケア・留意が必要な事項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ケア・看護職として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・介護計画、看護職としての関与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・看護職として担う仕事・責任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ご利用者とのエピソード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・ご利用者との間のエピソード、看護職としてやりがいを感じた</a:t>
            </a:r>
            <a:r>
              <a:rPr lang="ja-JP" altLang="en-US" sz="1000" dirty="0" smtClean="0">
                <a:solidFill>
                  <a:schemeClr val="tx1"/>
                </a:solidFill>
                <a:latin typeface="+mn-ea"/>
              </a:rPr>
              <a:t>瞬間</a:t>
            </a:r>
            <a:endParaRPr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85" name="グループ化 84"/>
          <p:cNvGrpSpPr/>
          <p:nvPr/>
        </p:nvGrpSpPr>
        <p:grpSpPr>
          <a:xfrm>
            <a:off x="5158581" y="8687646"/>
            <a:ext cx="1440000" cy="1152000"/>
            <a:chOff x="5158389" y="7386739"/>
            <a:chExt cx="1440000" cy="1152000"/>
          </a:xfrm>
        </p:grpSpPr>
        <p:sp>
          <p:nvSpPr>
            <p:cNvPr id="86" name="正方形/長方形 85"/>
            <p:cNvSpPr/>
            <p:nvPr/>
          </p:nvSpPr>
          <p:spPr>
            <a:xfrm>
              <a:off x="5158389" y="7386739"/>
              <a:ext cx="1440000" cy="11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8" name="Picture 3" descr="C:\Users\hiro\Desktop\1502002_看護師\00_部材\施設\hp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971" y="7702389"/>
              <a:ext cx="858837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グループ化 88"/>
          <p:cNvGrpSpPr/>
          <p:nvPr/>
        </p:nvGrpSpPr>
        <p:grpSpPr>
          <a:xfrm>
            <a:off x="5158581" y="7386739"/>
            <a:ext cx="1440000" cy="1152000"/>
            <a:chOff x="5158389" y="7386739"/>
            <a:chExt cx="1440000" cy="1152000"/>
          </a:xfrm>
        </p:grpSpPr>
        <p:sp>
          <p:nvSpPr>
            <p:cNvPr id="91" name="正方形/長方形 90"/>
            <p:cNvSpPr/>
            <p:nvPr/>
          </p:nvSpPr>
          <p:spPr>
            <a:xfrm>
              <a:off x="5158389" y="7386739"/>
              <a:ext cx="1440000" cy="11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2" name="Picture 3" descr="C:\Users\hiro\Desktop\1502002_看護師\00_部材\施設\hp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971" y="7702389"/>
              <a:ext cx="858837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グループ化 93"/>
          <p:cNvGrpSpPr/>
          <p:nvPr/>
        </p:nvGrpSpPr>
        <p:grpSpPr>
          <a:xfrm>
            <a:off x="5869055" y="5070068"/>
            <a:ext cx="937173" cy="1152128"/>
            <a:chOff x="154558" y="7058998"/>
            <a:chExt cx="937173" cy="1152128"/>
          </a:xfrm>
        </p:grpSpPr>
        <p:sp>
          <p:nvSpPr>
            <p:cNvPr id="95" name="正方形/長方形 94"/>
            <p:cNvSpPr/>
            <p:nvPr/>
          </p:nvSpPr>
          <p:spPr>
            <a:xfrm>
              <a:off x="154558" y="7058998"/>
              <a:ext cx="937173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6" name="Picture 5" descr="C:\Users\hiro\Desktop\1502002_看護師\00_部材\施設\n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88" y="7164411"/>
              <a:ext cx="722312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グループ化 96"/>
          <p:cNvGrpSpPr/>
          <p:nvPr/>
        </p:nvGrpSpPr>
        <p:grpSpPr>
          <a:xfrm>
            <a:off x="5869055" y="1667149"/>
            <a:ext cx="937173" cy="1152128"/>
            <a:chOff x="154558" y="7058998"/>
            <a:chExt cx="937173" cy="1152128"/>
          </a:xfrm>
        </p:grpSpPr>
        <p:sp>
          <p:nvSpPr>
            <p:cNvPr id="98" name="正方形/長方形 97"/>
            <p:cNvSpPr/>
            <p:nvPr/>
          </p:nvSpPr>
          <p:spPr>
            <a:xfrm>
              <a:off x="154558" y="7058998"/>
              <a:ext cx="937173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9" name="Picture 5" descr="C:\Users\hiro\Desktop\1502002_看護師\00_部材\施設\n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88" y="7164411"/>
              <a:ext cx="722312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サブタイトル 2"/>
          <p:cNvSpPr txBox="1">
            <a:spLocks/>
          </p:cNvSpPr>
          <p:nvPr/>
        </p:nvSpPr>
        <p:spPr>
          <a:xfrm>
            <a:off x="756487" y="1266129"/>
            <a:ext cx="3384376" cy="2718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看護職から見た職場</a:t>
            </a:r>
          </a:p>
        </p:txBody>
      </p:sp>
      <p:sp>
        <p:nvSpPr>
          <p:cNvPr id="101" name="サブタイトル 2"/>
          <p:cNvSpPr txBox="1">
            <a:spLocks/>
          </p:cNvSpPr>
          <p:nvPr/>
        </p:nvSpPr>
        <p:spPr>
          <a:xfrm>
            <a:off x="756487" y="4645670"/>
            <a:ext cx="3384376" cy="2718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看護職の仕事紹介</a:t>
            </a:r>
          </a:p>
        </p:txBody>
      </p:sp>
      <p:sp>
        <p:nvSpPr>
          <p:cNvPr id="102" name="サブタイトル 2"/>
          <p:cNvSpPr txBox="1">
            <a:spLocks/>
          </p:cNvSpPr>
          <p:nvPr/>
        </p:nvSpPr>
        <p:spPr>
          <a:xfrm>
            <a:off x="756487" y="6823720"/>
            <a:ext cx="3384376" cy="2718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私たちの仕事</a:t>
            </a:r>
          </a:p>
        </p:txBody>
      </p:sp>
      <p:sp>
        <p:nvSpPr>
          <p:cNvPr id="103" name="角丸四角形 102"/>
          <p:cNvSpPr/>
          <p:nvPr/>
        </p:nvSpPr>
        <p:spPr>
          <a:xfrm>
            <a:off x="756487" y="4646929"/>
            <a:ext cx="3456000" cy="288000"/>
          </a:xfrm>
          <a:prstGeom prst="roundRect">
            <a:avLst/>
          </a:prstGeom>
          <a:solidFill>
            <a:srgbClr val="00B8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看護職の仕事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紹介</a:t>
            </a:r>
            <a:endParaRPr lang="ja-JP" altLang="en-US" sz="1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756487" y="6798628"/>
            <a:ext cx="3456000" cy="288000"/>
          </a:xfrm>
          <a:prstGeom prst="roundRect">
            <a:avLst/>
          </a:prstGeom>
          <a:solidFill>
            <a:srgbClr val="1AB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私たちの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仕事</a:t>
            </a:r>
            <a:endParaRPr lang="ja-JP" altLang="en-US" sz="1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756487" y="1266129"/>
            <a:ext cx="3456000" cy="288000"/>
          </a:xfrm>
          <a:prstGeom prst="roundRect">
            <a:avLst/>
          </a:prstGeom>
          <a:solidFill>
            <a:srgbClr val="C37B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看護職から見た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職場</a:t>
            </a:r>
            <a:endParaRPr lang="ja-JP" altLang="en-US" sz="1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6" name="角丸四角形 23"/>
          <p:cNvSpPr/>
          <p:nvPr/>
        </p:nvSpPr>
        <p:spPr>
          <a:xfrm>
            <a:off x="756487" y="5070068"/>
            <a:ext cx="5011093" cy="1512000"/>
          </a:xfrm>
          <a:custGeom>
            <a:avLst/>
            <a:gdLst>
              <a:gd name="connsiteX0" fmla="*/ 0 w 4788000"/>
              <a:gd name="connsiteY0" fmla="*/ 55067 h 1512000"/>
              <a:gd name="connsiteX1" fmla="*/ 55067 w 4788000"/>
              <a:gd name="connsiteY1" fmla="*/ 0 h 1512000"/>
              <a:gd name="connsiteX2" fmla="*/ 4732933 w 4788000"/>
              <a:gd name="connsiteY2" fmla="*/ 0 h 1512000"/>
              <a:gd name="connsiteX3" fmla="*/ 4788000 w 4788000"/>
              <a:gd name="connsiteY3" fmla="*/ 55067 h 1512000"/>
              <a:gd name="connsiteX4" fmla="*/ 4788000 w 4788000"/>
              <a:gd name="connsiteY4" fmla="*/ 1456933 h 1512000"/>
              <a:gd name="connsiteX5" fmla="*/ 4732933 w 4788000"/>
              <a:gd name="connsiteY5" fmla="*/ 1512000 h 1512000"/>
              <a:gd name="connsiteX6" fmla="*/ 55067 w 4788000"/>
              <a:gd name="connsiteY6" fmla="*/ 1512000 h 1512000"/>
              <a:gd name="connsiteX7" fmla="*/ 0 w 4788000"/>
              <a:gd name="connsiteY7" fmla="*/ 1456933 h 1512000"/>
              <a:gd name="connsiteX8" fmla="*/ 0 w 4788000"/>
              <a:gd name="connsiteY8" fmla="*/ 55067 h 1512000"/>
              <a:gd name="connsiteX0" fmla="*/ 0 w 4788000"/>
              <a:gd name="connsiteY0" fmla="*/ 55067 h 1512000"/>
              <a:gd name="connsiteX1" fmla="*/ 55067 w 4788000"/>
              <a:gd name="connsiteY1" fmla="*/ 0 h 1512000"/>
              <a:gd name="connsiteX2" fmla="*/ 4732933 w 4788000"/>
              <a:gd name="connsiteY2" fmla="*/ 0 h 1512000"/>
              <a:gd name="connsiteX3" fmla="*/ 4788000 w 4788000"/>
              <a:gd name="connsiteY3" fmla="*/ 55067 h 1512000"/>
              <a:gd name="connsiteX4" fmla="*/ 4784874 w 4788000"/>
              <a:gd name="connsiteY4" fmla="*/ 818763 h 1512000"/>
              <a:gd name="connsiteX5" fmla="*/ 4788000 w 4788000"/>
              <a:gd name="connsiteY5" fmla="*/ 1456933 h 1512000"/>
              <a:gd name="connsiteX6" fmla="*/ 4732933 w 4788000"/>
              <a:gd name="connsiteY6" fmla="*/ 1512000 h 1512000"/>
              <a:gd name="connsiteX7" fmla="*/ 55067 w 4788000"/>
              <a:gd name="connsiteY7" fmla="*/ 1512000 h 1512000"/>
              <a:gd name="connsiteX8" fmla="*/ 0 w 4788000"/>
              <a:gd name="connsiteY8" fmla="*/ 1456933 h 1512000"/>
              <a:gd name="connsiteX9" fmla="*/ 0 w 4788000"/>
              <a:gd name="connsiteY9" fmla="*/ 55067 h 1512000"/>
              <a:gd name="connsiteX0" fmla="*/ 0 w 4788000"/>
              <a:gd name="connsiteY0" fmla="*/ 55067 h 1512000"/>
              <a:gd name="connsiteX1" fmla="*/ 55067 w 4788000"/>
              <a:gd name="connsiteY1" fmla="*/ 0 h 1512000"/>
              <a:gd name="connsiteX2" fmla="*/ 4732933 w 4788000"/>
              <a:gd name="connsiteY2" fmla="*/ 0 h 1512000"/>
              <a:gd name="connsiteX3" fmla="*/ 4788000 w 4788000"/>
              <a:gd name="connsiteY3" fmla="*/ 55067 h 1512000"/>
              <a:gd name="connsiteX4" fmla="*/ 4784874 w 4788000"/>
              <a:gd name="connsiteY4" fmla="*/ 818763 h 1512000"/>
              <a:gd name="connsiteX5" fmla="*/ 4784874 w 4788000"/>
              <a:gd name="connsiteY5" fmla="*/ 952113 h 1512000"/>
              <a:gd name="connsiteX6" fmla="*/ 4788000 w 4788000"/>
              <a:gd name="connsiteY6" fmla="*/ 1456933 h 1512000"/>
              <a:gd name="connsiteX7" fmla="*/ 4732933 w 4788000"/>
              <a:gd name="connsiteY7" fmla="*/ 1512000 h 1512000"/>
              <a:gd name="connsiteX8" fmla="*/ 55067 w 4788000"/>
              <a:gd name="connsiteY8" fmla="*/ 1512000 h 1512000"/>
              <a:gd name="connsiteX9" fmla="*/ 0 w 4788000"/>
              <a:gd name="connsiteY9" fmla="*/ 1456933 h 1512000"/>
              <a:gd name="connsiteX10" fmla="*/ 0 w 4788000"/>
              <a:gd name="connsiteY10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5008712 w 5008712"/>
              <a:gd name="connsiteY4" fmla="*/ 713988 h 1512000"/>
              <a:gd name="connsiteX5" fmla="*/ 4784874 w 5008712"/>
              <a:gd name="connsiteY5" fmla="*/ 952113 h 1512000"/>
              <a:gd name="connsiteX6" fmla="*/ 4788000 w 5008712"/>
              <a:gd name="connsiteY6" fmla="*/ 1456933 h 1512000"/>
              <a:gd name="connsiteX7" fmla="*/ 4732933 w 5008712"/>
              <a:gd name="connsiteY7" fmla="*/ 1512000 h 1512000"/>
              <a:gd name="connsiteX8" fmla="*/ 55067 w 5008712"/>
              <a:gd name="connsiteY8" fmla="*/ 1512000 h 1512000"/>
              <a:gd name="connsiteX9" fmla="*/ 0 w 5008712"/>
              <a:gd name="connsiteY9" fmla="*/ 1456933 h 1512000"/>
              <a:gd name="connsiteX10" fmla="*/ 0 w 5008712"/>
              <a:gd name="connsiteY10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4901555 w 5008712"/>
              <a:gd name="connsiteY4" fmla="*/ 406807 h 1512000"/>
              <a:gd name="connsiteX5" fmla="*/ 5008712 w 5008712"/>
              <a:gd name="connsiteY5" fmla="*/ 713988 h 1512000"/>
              <a:gd name="connsiteX6" fmla="*/ 4784874 w 5008712"/>
              <a:gd name="connsiteY6" fmla="*/ 952113 h 1512000"/>
              <a:gd name="connsiteX7" fmla="*/ 4788000 w 5008712"/>
              <a:gd name="connsiteY7" fmla="*/ 1456933 h 1512000"/>
              <a:gd name="connsiteX8" fmla="*/ 4732933 w 5008712"/>
              <a:gd name="connsiteY8" fmla="*/ 1512000 h 1512000"/>
              <a:gd name="connsiteX9" fmla="*/ 55067 w 5008712"/>
              <a:gd name="connsiteY9" fmla="*/ 1512000 h 1512000"/>
              <a:gd name="connsiteX10" fmla="*/ 0 w 5008712"/>
              <a:gd name="connsiteY10" fmla="*/ 1456933 h 1512000"/>
              <a:gd name="connsiteX11" fmla="*/ 0 w 5008712"/>
              <a:gd name="connsiteY11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4784874 w 5008712"/>
              <a:gd name="connsiteY4" fmla="*/ 892582 h 1512000"/>
              <a:gd name="connsiteX5" fmla="*/ 5008712 w 5008712"/>
              <a:gd name="connsiteY5" fmla="*/ 713988 h 1512000"/>
              <a:gd name="connsiteX6" fmla="*/ 4784874 w 5008712"/>
              <a:gd name="connsiteY6" fmla="*/ 952113 h 1512000"/>
              <a:gd name="connsiteX7" fmla="*/ 4788000 w 5008712"/>
              <a:gd name="connsiteY7" fmla="*/ 1456933 h 1512000"/>
              <a:gd name="connsiteX8" fmla="*/ 4732933 w 5008712"/>
              <a:gd name="connsiteY8" fmla="*/ 1512000 h 1512000"/>
              <a:gd name="connsiteX9" fmla="*/ 55067 w 5008712"/>
              <a:gd name="connsiteY9" fmla="*/ 1512000 h 1512000"/>
              <a:gd name="connsiteX10" fmla="*/ 0 w 5008712"/>
              <a:gd name="connsiteY10" fmla="*/ 1456933 h 1512000"/>
              <a:gd name="connsiteX11" fmla="*/ 0 w 5008712"/>
              <a:gd name="connsiteY11" fmla="*/ 55067 h 1512000"/>
              <a:gd name="connsiteX0" fmla="*/ 0 w 5008712"/>
              <a:gd name="connsiteY0" fmla="*/ 55067 h 1512000"/>
              <a:gd name="connsiteX1" fmla="*/ 55067 w 5008712"/>
              <a:gd name="connsiteY1" fmla="*/ 0 h 1512000"/>
              <a:gd name="connsiteX2" fmla="*/ 4732933 w 5008712"/>
              <a:gd name="connsiteY2" fmla="*/ 0 h 1512000"/>
              <a:gd name="connsiteX3" fmla="*/ 4788000 w 5008712"/>
              <a:gd name="connsiteY3" fmla="*/ 55067 h 1512000"/>
              <a:gd name="connsiteX4" fmla="*/ 4784874 w 5008712"/>
              <a:gd name="connsiteY4" fmla="*/ 616357 h 1512000"/>
              <a:gd name="connsiteX5" fmla="*/ 5008712 w 5008712"/>
              <a:gd name="connsiteY5" fmla="*/ 713988 h 1512000"/>
              <a:gd name="connsiteX6" fmla="*/ 4784874 w 5008712"/>
              <a:gd name="connsiteY6" fmla="*/ 952113 h 1512000"/>
              <a:gd name="connsiteX7" fmla="*/ 4788000 w 5008712"/>
              <a:gd name="connsiteY7" fmla="*/ 1456933 h 1512000"/>
              <a:gd name="connsiteX8" fmla="*/ 4732933 w 5008712"/>
              <a:gd name="connsiteY8" fmla="*/ 1512000 h 1512000"/>
              <a:gd name="connsiteX9" fmla="*/ 55067 w 5008712"/>
              <a:gd name="connsiteY9" fmla="*/ 1512000 h 1512000"/>
              <a:gd name="connsiteX10" fmla="*/ 0 w 5008712"/>
              <a:gd name="connsiteY10" fmla="*/ 1456933 h 1512000"/>
              <a:gd name="connsiteX11" fmla="*/ 0 w 5008712"/>
              <a:gd name="connsiteY11" fmla="*/ 55067 h 1512000"/>
              <a:gd name="connsiteX0" fmla="*/ 0 w 5011093"/>
              <a:gd name="connsiteY0" fmla="*/ 55067 h 1512000"/>
              <a:gd name="connsiteX1" fmla="*/ 55067 w 5011093"/>
              <a:gd name="connsiteY1" fmla="*/ 0 h 1512000"/>
              <a:gd name="connsiteX2" fmla="*/ 4732933 w 5011093"/>
              <a:gd name="connsiteY2" fmla="*/ 0 h 1512000"/>
              <a:gd name="connsiteX3" fmla="*/ 4788000 w 5011093"/>
              <a:gd name="connsiteY3" fmla="*/ 55067 h 1512000"/>
              <a:gd name="connsiteX4" fmla="*/ 4784874 w 5011093"/>
              <a:gd name="connsiteY4" fmla="*/ 616357 h 1512000"/>
              <a:gd name="connsiteX5" fmla="*/ 5011093 w 5011093"/>
              <a:gd name="connsiteY5" fmla="*/ 363944 h 1512000"/>
              <a:gd name="connsiteX6" fmla="*/ 4784874 w 5011093"/>
              <a:gd name="connsiteY6" fmla="*/ 952113 h 1512000"/>
              <a:gd name="connsiteX7" fmla="*/ 4788000 w 5011093"/>
              <a:gd name="connsiteY7" fmla="*/ 1456933 h 1512000"/>
              <a:gd name="connsiteX8" fmla="*/ 4732933 w 5011093"/>
              <a:gd name="connsiteY8" fmla="*/ 1512000 h 1512000"/>
              <a:gd name="connsiteX9" fmla="*/ 55067 w 5011093"/>
              <a:gd name="connsiteY9" fmla="*/ 1512000 h 1512000"/>
              <a:gd name="connsiteX10" fmla="*/ 0 w 5011093"/>
              <a:gd name="connsiteY10" fmla="*/ 1456933 h 1512000"/>
              <a:gd name="connsiteX11" fmla="*/ 0 w 5011093"/>
              <a:gd name="connsiteY11" fmla="*/ 55067 h 1512000"/>
              <a:gd name="connsiteX0" fmla="*/ 0 w 5011093"/>
              <a:gd name="connsiteY0" fmla="*/ 55067 h 1512000"/>
              <a:gd name="connsiteX1" fmla="*/ 55067 w 5011093"/>
              <a:gd name="connsiteY1" fmla="*/ 0 h 1512000"/>
              <a:gd name="connsiteX2" fmla="*/ 4732933 w 5011093"/>
              <a:gd name="connsiteY2" fmla="*/ 0 h 1512000"/>
              <a:gd name="connsiteX3" fmla="*/ 4788000 w 5011093"/>
              <a:gd name="connsiteY3" fmla="*/ 55067 h 1512000"/>
              <a:gd name="connsiteX4" fmla="*/ 4789636 w 5011093"/>
              <a:gd name="connsiteY4" fmla="*/ 625882 h 1512000"/>
              <a:gd name="connsiteX5" fmla="*/ 5011093 w 5011093"/>
              <a:gd name="connsiteY5" fmla="*/ 363944 h 1512000"/>
              <a:gd name="connsiteX6" fmla="*/ 4784874 w 5011093"/>
              <a:gd name="connsiteY6" fmla="*/ 952113 h 1512000"/>
              <a:gd name="connsiteX7" fmla="*/ 4788000 w 5011093"/>
              <a:gd name="connsiteY7" fmla="*/ 1456933 h 1512000"/>
              <a:gd name="connsiteX8" fmla="*/ 4732933 w 5011093"/>
              <a:gd name="connsiteY8" fmla="*/ 1512000 h 1512000"/>
              <a:gd name="connsiteX9" fmla="*/ 55067 w 5011093"/>
              <a:gd name="connsiteY9" fmla="*/ 1512000 h 1512000"/>
              <a:gd name="connsiteX10" fmla="*/ 0 w 5011093"/>
              <a:gd name="connsiteY10" fmla="*/ 1456933 h 1512000"/>
              <a:gd name="connsiteX11" fmla="*/ 0 w 5011093"/>
              <a:gd name="connsiteY11" fmla="*/ 55067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11093" h="1512000">
                <a:moveTo>
                  <a:pt x="0" y="55067"/>
                </a:moveTo>
                <a:cubicBezTo>
                  <a:pt x="0" y="24654"/>
                  <a:pt x="24654" y="0"/>
                  <a:pt x="55067" y="0"/>
                </a:cubicBezTo>
                <a:lnTo>
                  <a:pt x="4732933" y="0"/>
                </a:lnTo>
                <a:cubicBezTo>
                  <a:pt x="4763346" y="0"/>
                  <a:pt x="4788000" y="24654"/>
                  <a:pt x="4788000" y="55067"/>
                </a:cubicBezTo>
                <a:cubicBezTo>
                  <a:pt x="4788545" y="245339"/>
                  <a:pt x="4789091" y="435610"/>
                  <a:pt x="4789636" y="625882"/>
                </a:cubicBezTo>
                <a:lnTo>
                  <a:pt x="5011093" y="363944"/>
                </a:lnTo>
                <a:lnTo>
                  <a:pt x="4784874" y="952113"/>
                </a:lnTo>
                <a:lnTo>
                  <a:pt x="4788000" y="1456933"/>
                </a:lnTo>
                <a:cubicBezTo>
                  <a:pt x="4788000" y="1487346"/>
                  <a:pt x="4763346" y="1512000"/>
                  <a:pt x="4732933" y="1512000"/>
                </a:cubicBezTo>
                <a:lnTo>
                  <a:pt x="55067" y="1512000"/>
                </a:lnTo>
                <a:cubicBezTo>
                  <a:pt x="24654" y="1512000"/>
                  <a:pt x="0" y="1487346"/>
                  <a:pt x="0" y="1456933"/>
                </a:cubicBezTo>
                <a:lnTo>
                  <a:pt x="0" y="55067"/>
                </a:lnTo>
                <a:close/>
              </a:path>
            </a:pathLst>
          </a:custGeom>
          <a:solidFill>
            <a:srgbClr val="D6EEFB"/>
          </a:solidFill>
          <a:ln w="31750" cap="flat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>
            <a:norm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記載事項案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当該施設の看護職員の勤務体制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当該施設の一日の流れ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当該施設で看護師が求められる専門性や判断内容等</a:t>
            </a:r>
            <a:r>
              <a:rPr lang="en-US" altLang="ja-JP" sz="1000" dirty="0" smtClean="0">
                <a:solidFill>
                  <a:schemeClr val="tx1"/>
                </a:solidFill>
                <a:latin typeface="+mn-ea"/>
              </a:rPr>
              <a:t>】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7" name="角丸四角形 24"/>
          <p:cNvSpPr/>
          <p:nvPr/>
        </p:nvSpPr>
        <p:spPr>
          <a:xfrm>
            <a:off x="756487" y="1641068"/>
            <a:ext cx="4994424" cy="2664000"/>
          </a:xfrm>
          <a:custGeom>
            <a:avLst/>
            <a:gdLst>
              <a:gd name="connsiteX0" fmla="*/ 0 w 4788000"/>
              <a:gd name="connsiteY0" fmla="*/ 97023 h 2664000"/>
              <a:gd name="connsiteX1" fmla="*/ 97023 w 4788000"/>
              <a:gd name="connsiteY1" fmla="*/ 0 h 2664000"/>
              <a:gd name="connsiteX2" fmla="*/ 4690977 w 4788000"/>
              <a:gd name="connsiteY2" fmla="*/ 0 h 2664000"/>
              <a:gd name="connsiteX3" fmla="*/ 4788000 w 4788000"/>
              <a:gd name="connsiteY3" fmla="*/ 97023 h 2664000"/>
              <a:gd name="connsiteX4" fmla="*/ 4788000 w 4788000"/>
              <a:gd name="connsiteY4" fmla="*/ 2566977 h 2664000"/>
              <a:gd name="connsiteX5" fmla="*/ 4690977 w 4788000"/>
              <a:gd name="connsiteY5" fmla="*/ 2664000 h 2664000"/>
              <a:gd name="connsiteX6" fmla="*/ 97023 w 4788000"/>
              <a:gd name="connsiteY6" fmla="*/ 2664000 h 2664000"/>
              <a:gd name="connsiteX7" fmla="*/ 0 w 4788000"/>
              <a:gd name="connsiteY7" fmla="*/ 2566977 h 2664000"/>
              <a:gd name="connsiteX8" fmla="*/ 0 w 4788000"/>
              <a:gd name="connsiteY8" fmla="*/ 97023 h 2664000"/>
              <a:gd name="connsiteX0" fmla="*/ 0 w 4788000"/>
              <a:gd name="connsiteY0" fmla="*/ 97023 h 2664000"/>
              <a:gd name="connsiteX1" fmla="*/ 97023 w 4788000"/>
              <a:gd name="connsiteY1" fmla="*/ 0 h 2664000"/>
              <a:gd name="connsiteX2" fmla="*/ 4690977 w 4788000"/>
              <a:gd name="connsiteY2" fmla="*/ 0 h 2664000"/>
              <a:gd name="connsiteX3" fmla="*/ 4788000 w 4788000"/>
              <a:gd name="connsiteY3" fmla="*/ 97023 h 2664000"/>
              <a:gd name="connsiteX4" fmla="*/ 4784874 w 4788000"/>
              <a:gd name="connsiteY4" fmla="*/ 1206907 h 2664000"/>
              <a:gd name="connsiteX5" fmla="*/ 4788000 w 4788000"/>
              <a:gd name="connsiteY5" fmla="*/ 2566977 h 2664000"/>
              <a:gd name="connsiteX6" fmla="*/ 4690977 w 4788000"/>
              <a:gd name="connsiteY6" fmla="*/ 2664000 h 2664000"/>
              <a:gd name="connsiteX7" fmla="*/ 97023 w 4788000"/>
              <a:gd name="connsiteY7" fmla="*/ 2664000 h 2664000"/>
              <a:gd name="connsiteX8" fmla="*/ 0 w 4788000"/>
              <a:gd name="connsiteY8" fmla="*/ 2566977 h 2664000"/>
              <a:gd name="connsiteX9" fmla="*/ 0 w 4788000"/>
              <a:gd name="connsiteY9" fmla="*/ 97023 h 2664000"/>
              <a:gd name="connsiteX0" fmla="*/ 0 w 4788000"/>
              <a:gd name="connsiteY0" fmla="*/ 97023 h 2664000"/>
              <a:gd name="connsiteX1" fmla="*/ 97023 w 4788000"/>
              <a:gd name="connsiteY1" fmla="*/ 0 h 2664000"/>
              <a:gd name="connsiteX2" fmla="*/ 4690977 w 4788000"/>
              <a:gd name="connsiteY2" fmla="*/ 0 h 2664000"/>
              <a:gd name="connsiteX3" fmla="*/ 4788000 w 4788000"/>
              <a:gd name="connsiteY3" fmla="*/ 97023 h 2664000"/>
              <a:gd name="connsiteX4" fmla="*/ 4784874 w 4788000"/>
              <a:gd name="connsiteY4" fmla="*/ 1206907 h 2664000"/>
              <a:gd name="connsiteX5" fmla="*/ 4784874 w 4788000"/>
              <a:gd name="connsiteY5" fmla="*/ 1752213 h 2664000"/>
              <a:gd name="connsiteX6" fmla="*/ 4788000 w 4788000"/>
              <a:gd name="connsiteY6" fmla="*/ 2566977 h 2664000"/>
              <a:gd name="connsiteX7" fmla="*/ 4690977 w 4788000"/>
              <a:gd name="connsiteY7" fmla="*/ 2664000 h 2664000"/>
              <a:gd name="connsiteX8" fmla="*/ 97023 w 4788000"/>
              <a:gd name="connsiteY8" fmla="*/ 2664000 h 2664000"/>
              <a:gd name="connsiteX9" fmla="*/ 0 w 4788000"/>
              <a:gd name="connsiteY9" fmla="*/ 2566977 h 2664000"/>
              <a:gd name="connsiteX10" fmla="*/ 0 w 4788000"/>
              <a:gd name="connsiteY10" fmla="*/ 97023 h 2664000"/>
              <a:gd name="connsiteX0" fmla="*/ 0 w 4788000"/>
              <a:gd name="connsiteY0" fmla="*/ 97023 h 2664000"/>
              <a:gd name="connsiteX1" fmla="*/ 97023 w 4788000"/>
              <a:gd name="connsiteY1" fmla="*/ 0 h 2664000"/>
              <a:gd name="connsiteX2" fmla="*/ 4690977 w 4788000"/>
              <a:gd name="connsiteY2" fmla="*/ 0 h 2664000"/>
              <a:gd name="connsiteX3" fmla="*/ 4788000 w 4788000"/>
              <a:gd name="connsiteY3" fmla="*/ 97023 h 2664000"/>
              <a:gd name="connsiteX4" fmla="*/ 4784874 w 4788000"/>
              <a:gd name="connsiteY4" fmla="*/ 1206907 h 2664000"/>
              <a:gd name="connsiteX5" fmla="*/ 4784874 w 4788000"/>
              <a:gd name="connsiteY5" fmla="*/ 1385501 h 2664000"/>
              <a:gd name="connsiteX6" fmla="*/ 4784874 w 4788000"/>
              <a:gd name="connsiteY6" fmla="*/ 1752213 h 2664000"/>
              <a:gd name="connsiteX7" fmla="*/ 4788000 w 4788000"/>
              <a:gd name="connsiteY7" fmla="*/ 2566977 h 2664000"/>
              <a:gd name="connsiteX8" fmla="*/ 4690977 w 4788000"/>
              <a:gd name="connsiteY8" fmla="*/ 2664000 h 2664000"/>
              <a:gd name="connsiteX9" fmla="*/ 97023 w 4788000"/>
              <a:gd name="connsiteY9" fmla="*/ 2664000 h 2664000"/>
              <a:gd name="connsiteX10" fmla="*/ 0 w 4788000"/>
              <a:gd name="connsiteY10" fmla="*/ 2566977 h 2664000"/>
              <a:gd name="connsiteX11" fmla="*/ 0 w 4788000"/>
              <a:gd name="connsiteY11" fmla="*/ 97023 h 2664000"/>
              <a:gd name="connsiteX0" fmla="*/ 0 w 5013474"/>
              <a:gd name="connsiteY0" fmla="*/ 97023 h 2664000"/>
              <a:gd name="connsiteX1" fmla="*/ 97023 w 5013474"/>
              <a:gd name="connsiteY1" fmla="*/ 0 h 2664000"/>
              <a:gd name="connsiteX2" fmla="*/ 4690977 w 5013474"/>
              <a:gd name="connsiteY2" fmla="*/ 0 h 2664000"/>
              <a:gd name="connsiteX3" fmla="*/ 4788000 w 5013474"/>
              <a:gd name="connsiteY3" fmla="*/ 97023 h 2664000"/>
              <a:gd name="connsiteX4" fmla="*/ 4784874 w 5013474"/>
              <a:gd name="connsiteY4" fmla="*/ 1206907 h 2664000"/>
              <a:gd name="connsiteX5" fmla="*/ 5013474 w 5013474"/>
              <a:gd name="connsiteY5" fmla="*/ 975926 h 2664000"/>
              <a:gd name="connsiteX6" fmla="*/ 4784874 w 5013474"/>
              <a:gd name="connsiteY6" fmla="*/ 1752213 h 2664000"/>
              <a:gd name="connsiteX7" fmla="*/ 4788000 w 5013474"/>
              <a:gd name="connsiteY7" fmla="*/ 2566977 h 2664000"/>
              <a:gd name="connsiteX8" fmla="*/ 4690977 w 5013474"/>
              <a:gd name="connsiteY8" fmla="*/ 2664000 h 2664000"/>
              <a:gd name="connsiteX9" fmla="*/ 97023 w 5013474"/>
              <a:gd name="connsiteY9" fmla="*/ 2664000 h 2664000"/>
              <a:gd name="connsiteX10" fmla="*/ 0 w 5013474"/>
              <a:gd name="connsiteY10" fmla="*/ 2566977 h 2664000"/>
              <a:gd name="connsiteX11" fmla="*/ 0 w 5013474"/>
              <a:gd name="connsiteY11" fmla="*/ 97023 h 2664000"/>
              <a:gd name="connsiteX0" fmla="*/ 0 w 4994424"/>
              <a:gd name="connsiteY0" fmla="*/ 97023 h 2664000"/>
              <a:gd name="connsiteX1" fmla="*/ 97023 w 4994424"/>
              <a:gd name="connsiteY1" fmla="*/ 0 h 2664000"/>
              <a:gd name="connsiteX2" fmla="*/ 4690977 w 4994424"/>
              <a:gd name="connsiteY2" fmla="*/ 0 h 2664000"/>
              <a:gd name="connsiteX3" fmla="*/ 4788000 w 4994424"/>
              <a:gd name="connsiteY3" fmla="*/ 97023 h 2664000"/>
              <a:gd name="connsiteX4" fmla="*/ 4784874 w 4994424"/>
              <a:gd name="connsiteY4" fmla="*/ 1206907 h 2664000"/>
              <a:gd name="connsiteX5" fmla="*/ 4994424 w 4994424"/>
              <a:gd name="connsiteY5" fmla="*/ 975926 h 2664000"/>
              <a:gd name="connsiteX6" fmla="*/ 4784874 w 4994424"/>
              <a:gd name="connsiteY6" fmla="*/ 1752213 h 2664000"/>
              <a:gd name="connsiteX7" fmla="*/ 4788000 w 4994424"/>
              <a:gd name="connsiteY7" fmla="*/ 2566977 h 2664000"/>
              <a:gd name="connsiteX8" fmla="*/ 4690977 w 4994424"/>
              <a:gd name="connsiteY8" fmla="*/ 2664000 h 2664000"/>
              <a:gd name="connsiteX9" fmla="*/ 97023 w 4994424"/>
              <a:gd name="connsiteY9" fmla="*/ 2664000 h 2664000"/>
              <a:gd name="connsiteX10" fmla="*/ 0 w 4994424"/>
              <a:gd name="connsiteY10" fmla="*/ 2566977 h 2664000"/>
              <a:gd name="connsiteX11" fmla="*/ 0 w 4994424"/>
              <a:gd name="connsiteY11" fmla="*/ 97023 h 2664000"/>
              <a:gd name="connsiteX0" fmla="*/ 0 w 4994424"/>
              <a:gd name="connsiteY0" fmla="*/ 97023 h 2664000"/>
              <a:gd name="connsiteX1" fmla="*/ 97023 w 4994424"/>
              <a:gd name="connsiteY1" fmla="*/ 0 h 2664000"/>
              <a:gd name="connsiteX2" fmla="*/ 4690977 w 4994424"/>
              <a:gd name="connsiteY2" fmla="*/ 0 h 2664000"/>
              <a:gd name="connsiteX3" fmla="*/ 4788000 w 4994424"/>
              <a:gd name="connsiteY3" fmla="*/ 97023 h 2664000"/>
              <a:gd name="connsiteX4" fmla="*/ 4784874 w 4994424"/>
              <a:gd name="connsiteY4" fmla="*/ 1304538 h 2664000"/>
              <a:gd name="connsiteX5" fmla="*/ 4994424 w 4994424"/>
              <a:gd name="connsiteY5" fmla="*/ 975926 h 2664000"/>
              <a:gd name="connsiteX6" fmla="*/ 4784874 w 4994424"/>
              <a:gd name="connsiteY6" fmla="*/ 1752213 h 2664000"/>
              <a:gd name="connsiteX7" fmla="*/ 4788000 w 4994424"/>
              <a:gd name="connsiteY7" fmla="*/ 2566977 h 2664000"/>
              <a:gd name="connsiteX8" fmla="*/ 4690977 w 4994424"/>
              <a:gd name="connsiteY8" fmla="*/ 2664000 h 2664000"/>
              <a:gd name="connsiteX9" fmla="*/ 97023 w 4994424"/>
              <a:gd name="connsiteY9" fmla="*/ 2664000 h 2664000"/>
              <a:gd name="connsiteX10" fmla="*/ 0 w 4994424"/>
              <a:gd name="connsiteY10" fmla="*/ 2566977 h 2664000"/>
              <a:gd name="connsiteX11" fmla="*/ 0 w 4994424"/>
              <a:gd name="connsiteY11" fmla="*/ 97023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4424" h="2664000">
                <a:moveTo>
                  <a:pt x="0" y="97023"/>
                </a:moveTo>
                <a:cubicBezTo>
                  <a:pt x="0" y="43439"/>
                  <a:pt x="43439" y="0"/>
                  <a:pt x="97023" y="0"/>
                </a:cubicBezTo>
                <a:lnTo>
                  <a:pt x="4690977" y="0"/>
                </a:lnTo>
                <a:cubicBezTo>
                  <a:pt x="4744561" y="0"/>
                  <a:pt x="4788000" y="43439"/>
                  <a:pt x="4788000" y="97023"/>
                </a:cubicBezTo>
                <a:lnTo>
                  <a:pt x="4784874" y="1304538"/>
                </a:lnTo>
                <a:lnTo>
                  <a:pt x="4994424" y="975926"/>
                </a:lnTo>
                <a:lnTo>
                  <a:pt x="4784874" y="1752213"/>
                </a:lnTo>
                <a:lnTo>
                  <a:pt x="4788000" y="2566977"/>
                </a:lnTo>
                <a:cubicBezTo>
                  <a:pt x="4788000" y="2620561"/>
                  <a:pt x="4744561" y="2664000"/>
                  <a:pt x="4690977" y="2664000"/>
                </a:cubicBezTo>
                <a:lnTo>
                  <a:pt x="97023" y="2664000"/>
                </a:lnTo>
                <a:cubicBezTo>
                  <a:pt x="43439" y="2664000"/>
                  <a:pt x="0" y="2620561"/>
                  <a:pt x="0" y="2566977"/>
                </a:cubicBezTo>
                <a:lnTo>
                  <a:pt x="0" y="97023"/>
                </a:lnTo>
                <a:close/>
              </a:path>
            </a:pathLst>
          </a:custGeom>
          <a:solidFill>
            <a:srgbClr val="E5E5F3"/>
          </a:solidFill>
          <a:ln w="317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>
            <a:normAutofit/>
          </a:bodyPr>
          <a:lstStyle/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前職と転職を考えたきっかけ・理由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転職に際して介護施設は念頭にあったか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なぜ介護施設に転職したのか（考えが変わったか）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日常業務について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転職してみた感想（看護職としてやりがいを感じる瞬間）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仕事上の不安の払拭方法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プライベートとの両立状況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今後のキャリアパス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未来の同僚に一言</a:t>
            </a:r>
            <a:r>
              <a:rPr lang="en-US" altLang="ja-JP" sz="1000" dirty="0" smtClean="0">
                <a:solidFill>
                  <a:schemeClr val="tx1"/>
                </a:solidFill>
                <a:latin typeface="+mn-ea"/>
              </a:rPr>
              <a:t>】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FCC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kumimoji="1" lang="en-US" altLang="ja-JP" sz="4000" b="1" dirty="0" smtClean="0">
                <a:latin typeface="+mj-ea"/>
                <a:ea typeface="+mj-ea"/>
              </a:rPr>
              <a:t>3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906963" y="2909461"/>
            <a:ext cx="899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900" b="1" dirty="0" smtClean="0">
                <a:latin typeface="+mn-ea"/>
              </a:rPr>
              <a:t>2002</a:t>
            </a:r>
            <a:r>
              <a:rPr lang="ja-JP" altLang="en-US" sz="900" b="1" dirty="0" smtClean="0">
                <a:latin typeface="+mn-ea"/>
              </a:rPr>
              <a:t>年入職</a:t>
            </a:r>
            <a:endParaRPr lang="en-US" altLang="ja-JP" sz="900" b="1" dirty="0" smtClean="0">
              <a:latin typeface="+mn-ea"/>
            </a:endParaRPr>
          </a:p>
          <a:p>
            <a:r>
              <a:rPr lang="en-US" altLang="ja-JP" sz="900" b="1" dirty="0" smtClean="0">
                <a:latin typeface="+mn-ea"/>
              </a:rPr>
              <a:t>B</a:t>
            </a:r>
            <a:r>
              <a:rPr lang="ja-JP" altLang="en-US" sz="900" b="1" dirty="0" smtClean="0">
                <a:latin typeface="+mn-ea"/>
              </a:rPr>
              <a:t>さん（看護師）</a:t>
            </a:r>
            <a:endParaRPr lang="en-US" altLang="ja-JP" sz="900" b="1" dirty="0" smtClean="0">
              <a:latin typeface="+mn-ea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06963" y="6318930"/>
            <a:ext cx="899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900" b="1" dirty="0" smtClean="0">
                <a:latin typeface="+mn-ea"/>
              </a:rPr>
              <a:t>2012</a:t>
            </a:r>
            <a:r>
              <a:rPr lang="ja-JP" altLang="en-US" sz="900" b="1" dirty="0" smtClean="0">
                <a:latin typeface="+mn-ea"/>
              </a:rPr>
              <a:t>年入職</a:t>
            </a:r>
            <a:endParaRPr lang="en-US" altLang="ja-JP" sz="900" b="1" dirty="0" smtClean="0">
              <a:latin typeface="+mn-ea"/>
            </a:endParaRPr>
          </a:p>
          <a:p>
            <a:r>
              <a:rPr lang="en-US" altLang="ja-JP" sz="900" b="1" dirty="0" smtClean="0">
                <a:latin typeface="+mn-ea"/>
              </a:rPr>
              <a:t>C</a:t>
            </a:r>
            <a:r>
              <a:rPr lang="ja-JP" altLang="en-US" sz="900" b="1" dirty="0" smtClean="0">
                <a:latin typeface="+mn-ea"/>
              </a:rPr>
              <a:t>さん（看護師）</a:t>
            </a:r>
            <a:endParaRPr lang="en-US" altLang="ja-JP" sz="900" b="1" dirty="0" smtClean="0">
              <a:latin typeface="+mn-ea"/>
            </a:endParaRPr>
          </a:p>
        </p:txBody>
      </p:sp>
      <p:pic>
        <p:nvPicPr>
          <p:cNvPr id="1026" name="Picture 2" descr="C:\Users\hiro\Desktop\1502002_看護師\00_部材\施設\h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81" y="3843982"/>
            <a:ext cx="865188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1228</Words>
  <Application>Microsoft Office PowerPoint</Application>
  <PresentationFormat>ユーザー設定</PresentationFormat>
  <Paragraphs>197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私たちと一緒に働きませんか？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2015-03-11T02:02:35Z</cp:lastPrinted>
  <dcterms:created xsi:type="dcterms:W3CDTF">2015-02-07T06:30:46Z</dcterms:created>
  <dcterms:modified xsi:type="dcterms:W3CDTF">2015-03-30T01:04:07Z</dcterms:modified>
</cp:coreProperties>
</file>