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9" r:id="rId4"/>
    <p:sldId id="258" r:id="rId5"/>
    <p:sldId id="260" r:id="rId6"/>
    <p:sldId id="261" r:id="rId7"/>
  </p:sldIdLst>
  <p:sldSz cx="7561263" cy="10693400"/>
  <p:notesSz cx="7099300" cy="10234613"/>
  <p:defaultTextStyle>
    <a:defPPr>
      <a:defRPr lang="ja-JP"/>
    </a:defPPr>
    <a:lvl1pPr marL="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887"/>
    <a:srgbClr val="EB6EA5"/>
    <a:srgbClr val="FDE0A1"/>
    <a:srgbClr val="F18D00"/>
    <a:srgbClr val="D8EFFC"/>
    <a:srgbClr val="46A0DA"/>
    <a:srgbClr val="FBE0E4"/>
    <a:srgbClr val="ED7E95"/>
    <a:srgbClr val="00AA7B"/>
    <a:srgbClr val="DAE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068" y="-17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954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A7D0E-003C-4768-AF68-0CCC69741A73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5B9D3-7EC9-4499-A410-270D123F7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85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477" y="98598"/>
            <a:ext cx="7191491" cy="236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477" y="5778748"/>
            <a:ext cx="7587463" cy="490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5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8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22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93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62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1916" y="428233"/>
            <a:ext cx="1701284" cy="912404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063" y="428233"/>
            <a:ext cx="4977831" cy="912404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7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31" y="201464"/>
            <a:ext cx="7202487" cy="1032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2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31" y="201464"/>
            <a:ext cx="7202487" cy="1032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8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31" y="201464"/>
            <a:ext cx="7202487" cy="1032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2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31" y="201464"/>
            <a:ext cx="7202487" cy="1032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0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49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8063" y="2495128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43642" y="2495128"/>
            <a:ext cx="3339558" cy="705715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3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16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045-BB7F-4013-A56F-5781F9C6F5FD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0045-BB7F-4013-A56F-5781F9C6F5FD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D108-6F8C-4A69-B960-6F24006C75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8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ctr" defTabSz="995690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287377" y="1669443"/>
            <a:ext cx="6986510" cy="580913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ja-JP" altLang="en-US" sz="32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看護職員定着の取組みのポイント</a:t>
            </a: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287377" y="605067"/>
            <a:ext cx="6986510" cy="466389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社会福祉法人●●●●会</a:t>
            </a: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287377" y="1071458"/>
            <a:ext cx="6986510" cy="466389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■■■■■苑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1044163" y="7448332"/>
            <a:ext cx="5472774" cy="396000"/>
            <a:chOff x="1044163" y="7448332"/>
            <a:chExt cx="5472774" cy="396000"/>
          </a:xfrm>
        </p:grpSpPr>
        <p:sp>
          <p:nvSpPr>
            <p:cNvPr id="32" name="角丸四角形 31"/>
            <p:cNvSpPr/>
            <p:nvPr/>
          </p:nvSpPr>
          <p:spPr>
            <a:xfrm>
              <a:off x="1044163" y="7448332"/>
              <a:ext cx="5472774" cy="396000"/>
            </a:xfrm>
            <a:prstGeom prst="roundRect">
              <a:avLst/>
            </a:prstGeom>
            <a:solidFill>
              <a:srgbClr val="00AA7B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サブタイトル 2"/>
            <p:cNvSpPr txBox="1">
              <a:spLocks/>
            </p:cNvSpPr>
            <p:nvPr/>
          </p:nvSpPr>
          <p:spPr>
            <a:xfrm>
              <a:off x="1136094" y="7474398"/>
              <a:ext cx="5288913" cy="343868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73384" indent="-373384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8998" indent="-31115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4461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5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030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3814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3599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3383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3168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20000" indent="0">
                <a:lnSpc>
                  <a:spcPts val="1800"/>
                </a:lnSpc>
                <a:spcBef>
                  <a:spcPts val="0"/>
                </a:spcBef>
                <a:buNone/>
              </a:pPr>
              <a:r>
                <a:rPr lang="ja-JP" altLang="en-US" sz="16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看護の</a:t>
              </a:r>
              <a:r>
                <a:rPr lang="ja-JP" altLang="en-US" sz="1600" dirty="0" smtClean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役割・・・・・・・・・・・・・Ｐ１</a:t>
              </a:r>
              <a:endParaRPr lang="ja-JP" altLang="en-US" sz="16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1044163" y="8085553"/>
            <a:ext cx="5472774" cy="396000"/>
            <a:chOff x="1044163" y="8085553"/>
            <a:chExt cx="5472774" cy="396000"/>
          </a:xfrm>
        </p:grpSpPr>
        <p:sp>
          <p:nvSpPr>
            <p:cNvPr id="35" name="角丸四角形 34"/>
            <p:cNvSpPr/>
            <p:nvPr/>
          </p:nvSpPr>
          <p:spPr>
            <a:xfrm>
              <a:off x="1044163" y="8085553"/>
              <a:ext cx="5472774" cy="396000"/>
            </a:xfrm>
            <a:prstGeom prst="roundRect">
              <a:avLst/>
            </a:prstGeom>
            <a:solidFill>
              <a:srgbClr val="F18D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サブタイトル 2"/>
            <p:cNvSpPr txBox="1">
              <a:spLocks/>
            </p:cNvSpPr>
            <p:nvPr/>
          </p:nvSpPr>
          <p:spPr>
            <a:xfrm>
              <a:off x="1136094" y="8111619"/>
              <a:ext cx="5288913" cy="343868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73384" indent="-373384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8998" indent="-31115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4461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5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030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3814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3599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3383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3168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20000" indent="0">
                <a:lnSpc>
                  <a:spcPts val="1800"/>
                </a:lnSpc>
                <a:spcBef>
                  <a:spcPts val="0"/>
                </a:spcBef>
                <a:buNone/>
              </a:pPr>
              <a:r>
                <a:rPr lang="ja-JP" altLang="en-US" sz="16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看護職員の業務</a:t>
              </a:r>
              <a:r>
                <a:rPr lang="ja-JP" altLang="en-US" sz="1600" dirty="0" smtClean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内容・・</a:t>
              </a:r>
              <a:r>
                <a:rPr lang="ja-JP" altLang="en-US" sz="16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・・</a:t>
              </a:r>
              <a:r>
                <a:rPr lang="ja-JP" altLang="en-US" sz="1600" dirty="0" smtClean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・・</a:t>
              </a:r>
              <a:r>
                <a:rPr lang="ja-JP" altLang="en-US" sz="16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・・・</a:t>
              </a:r>
              <a:r>
                <a:rPr lang="ja-JP" altLang="en-US" sz="1600" dirty="0" smtClean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Ｐ２</a:t>
              </a:r>
              <a:endParaRPr lang="ja-JP" altLang="en-US" sz="16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044163" y="8731923"/>
            <a:ext cx="5472774" cy="396000"/>
            <a:chOff x="1044163" y="8731923"/>
            <a:chExt cx="5472774" cy="396000"/>
          </a:xfrm>
        </p:grpSpPr>
        <p:sp>
          <p:nvSpPr>
            <p:cNvPr id="38" name="角丸四角形 37"/>
            <p:cNvSpPr/>
            <p:nvPr/>
          </p:nvSpPr>
          <p:spPr>
            <a:xfrm>
              <a:off x="1044163" y="8731923"/>
              <a:ext cx="5472774" cy="396000"/>
            </a:xfrm>
            <a:prstGeom prst="roundRect">
              <a:avLst/>
            </a:prstGeom>
            <a:solidFill>
              <a:srgbClr val="46A0DA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サブタイトル 2"/>
            <p:cNvSpPr txBox="1">
              <a:spLocks/>
            </p:cNvSpPr>
            <p:nvPr/>
          </p:nvSpPr>
          <p:spPr>
            <a:xfrm>
              <a:off x="1136094" y="8757989"/>
              <a:ext cx="5288913" cy="343868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73384" indent="-373384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8998" indent="-31115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4461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5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030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3814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3599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3383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3168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20000" indent="0">
                <a:lnSpc>
                  <a:spcPts val="1800"/>
                </a:lnSpc>
                <a:spcBef>
                  <a:spcPts val="0"/>
                </a:spcBef>
                <a:buNone/>
              </a:pPr>
              <a:r>
                <a:rPr lang="ja-JP" altLang="en-US" sz="16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施設内連携・協働の方針</a:t>
              </a:r>
              <a:r>
                <a:rPr lang="ja-JP" altLang="en-US" sz="1600" dirty="0" smtClean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・・</a:t>
              </a:r>
              <a:r>
                <a:rPr lang="ja-JP" altLang="en-US" sz="16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・・・・・</a:t>
              </a:r>
              <a:r>
                <a:rPr lang="ja-JP" altLang="en-US" sz="1600" dirty="0" smtClean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Ｐ３</a:t>
              </a:r>
              <a:endParaRPr lang="ja-JP" altLang="en-US" sz="16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1044162" y="9363299"/>
            <a:ext cx="5472774" cy="396000"/>
            <a:chOff x="1044162" y="9363299"/>
            <a:chExt cx="5472774" cy="396000"/>
          </a:xfrm>
        </p:grpSpPr>
        <p:sp>
          <p:nvSpPr>
            <p:cNvPr id="41" name="角丸四角形 40"/>
            <p:cNvSpPr/>
            <p:nvPr/>
          </p:nvSpPr>
          <p:spPr>
            <a:xfrm>
              <a:off x="1044162" y="9363299"/>
              <a:ext cx="5472774" cy="396000"/>
            </a:xfrm>
            <a:prstGeom prst="roundRect">
              <a:avLst/>
            </a:prstGeom>
            <a:solidFill>
              <a:srgbClr val="ED7E95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サブタイトル 2"/>
            <p:cNvSpPr txBox="1">
              <a:spLocks/>
            </p:cNvSpPr>
            <p:nvPr/>
          </p:nvSpPr>
          <p:spPr>
            <a:xfrm>
              <a:off x="1136093" y="9389365"/>
              <a:ext cx="5288913" cy="343868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73384" indent="-373384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8998" indent="-31115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4461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5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030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3814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3599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3383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3168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20000" indent="0">
                <a:lnSpc>
                  <a:spcPts val="1800"/>
                </a:lnSpc>
                <a:spcBef>
                  <a:spcPts val="0"/>
                </a:spcBef>
                <a:buNone/>
              </a:pPr>
              <a:r>
                <a:rPr lang="ja-JP" altLang="en-US" sz="16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○○委員会</a:t>
              </a:r>
              <a:r>
                <a:rPr lang="ja-JP" altLang="en-US" sz="1600" dirty="0" smtClean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通信・</a:t>
              </a:r>
              <a:r>
                <a:rPr lang="ja-JP" altLang="en-US" sz="16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・・・・・・・・</a:t>
              </a:r>
              <a:r>
                <a:rPr lang="ja-JP" altLang="en-US" sz="1600" dirty="0" smtClean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・・Ｐ４</a:t>
              </a:r>
              <a:endParaRPr lang="ja-JP" altLang="en-US" sz="16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7" y="2678489"/>
            <a:ext cx="5545471" cy="310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744197" y="5545694"/>
            <a:ext cx="6120680" cy="4409518"/>
            <a:chOff x="756150" y="5545694"/>
            <a:chExt cx="6120680" cy="4409518"/>
          </a:xfrm>
        </p:grpSpPr>
        <p:sp>
          <p:nvSpPr>
            <p:cNvPr id="29" name="角丸四角形 28"/>
            <p:cNvSpPr/>
            <p:nvPr/>
          </p:nvSpPr>
          <p:spPr>
            <a:xfrm>
              <a:off x="756150" y="5545694"/>
              <a:ext cx="6120680" cy="4409518"/>
            </a:xfrm>
            <a:prstGeom prst="roundRect">
              <a:avLst>
                <a:gd name="adj" fmla="val 3625"/>
              </a:avLst>
            </a:prstGeom>
            <a:solidFill>
              <a:srgbClr val="DAECDA"/>
            </a:solidFill>
            <a:ln w="25400">
              <a:solidFill>
                <a:schemeClr val="bg1"/>
              </a:solidFill>
            </a:ln>
            <a:effectLst>
              <a:outerShdw blurRad="139700" dist="50800" dir="20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　　　</a:t>
              </a:r>
              <a:endParaRPr kumimoji="1" lang="ja-JP" altLang="en-US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008178" y="6075241"/>
              <a:ext cx="5616624" cy="1935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　</a:t>
              </a:r>
              <a:endParaRPr kumimoji="1" lang="ja-JP" altLang="en-US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008178" y="8155012"/>
              <a:ext cx="5616624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　</a:t>
              </a:r>
              <a:endParaRPr kumimoji="1" lang="ja-JP" altLang="en-US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996225" y="5706740"/>
            <a:ext cx="2999609" cy="252000"/>
            <a:chOff x="7366022" y="2125750"/>
            <a:chExt cx="2999609" cy="252000"/>
          </a:xfrm>
        </p:grpSpPr>
        <p:sp>
          <p:nvSpPr>
            <p:cNvPr id="32" name="角丸四角形 31"/>
            <p:cNvSpPr/>
            <p:nvPr/>
          </p:nvSpPr>
          <p:spPr>
            <a:xfrm>
              <a:off x="7366022" y="2125750"/>
              <a:ext cx="2999609" cy="252000"/>
            </a:xfrm>
            <a:prstGeom prst="roundRect">
              <a:avLst/>
            </a:prstGeom>
            <a:solidFill>
              <a:srgbClr val="00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サブタイトル 2"/>
            <p:cNvSpPr txBox="1">
              <a:spLocks/>
            </p:cNvSpPr>
            <p:nvPr/>
          </p:nvSpPr>
          <p:spPr>
            <a:xfrm>
              <a:off x="7399361" y="2130641"/>
              <a:ext cx="2932931" cy="24221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73384" indent="-373384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8998" indent="-31115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4461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5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030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3814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3599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3383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3168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ja-JP" altLang="en-US" sz="14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看護の目標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744197" y="1964704"/>
            <a:ext cx="6120680" cy="3312368"/>
            <a:chOff x="744197" y="1964704"/>
            <a:chExt cx="6120680" cy="3312368"/>
          </a:xfrm>
        </p:grpSpPr>
        <p:sp>
          <p:nvSpPr>
            <p:cNvPr id="12" name="角丸四角形 11"/>
            <p:cNvSpPr/>
            <p:nvPr/>
          </p:nvSpPr>
          <p:spPr>
            <a:xfrm>
              <a:off x="744197" y="1964704"/>
              <a:ext cx="6120680" cy="3312368"/>
            </a:xfrm>
            <a:prstGeom prst="roundRect">
              <a:avLst>
                <a:gd name="adj" fmla="val 3625"/>
              </a:avLst>
            </a:prstGeom>
            <a:solidFill>
              <a:srgbClr val="DAECDA"/>
            </a:solidFill>
            <a:ln w="25400">
              <a:solidFill>
                <a:schemeClr val="bg1"/>
              </a:solidFill>
            </a:ln>
            <a:effectLst>
              <a:outerShdw blurRad="139700" dist="50800" dir="20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　　　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996225" y="2494251"/>
              <a:ext cx="5616624" cy="2494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　</a:t>
              </a:r>
              <a:endParaRPr kumimoji="1" lang="ja-JP" altLang="en-US" dirty="0"/>
            </a:p>
          </p:txBody>
        </p:sp>
      </p:grpSp>
      <p:sp>
        <p:nvSpPr>
          <p:cNvPr id="4" name="サブタイトル 2"/>
          <p:cNvSpPr txBox="1">
            <a:spLocks/>
          </p:cNvSpPr>
          <p:nvPr/>
        </p:nvSpPr>
        <p:spPr>
          <a:xfrm>
            <a:off x="180231" y="533500"/>
            <a:ext cx="2160240" cy="238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看護職員定着の取組み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082427" y="2610396"/>
            <a:ext cx="547260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1000" dirty="0" smtClean="0">
                <a:latin typeface="+mn-ea"/>
              </a:rPr>
              <a:t>【</a:t>
            </a:r>
            <a:r>
              <a:rPr lang="ja-JP" altLang="en-US" sz="1000" dirty="0" smtClean="0">
                <a:latin typeface="+mn-ea"/>
              </a:rPr>
              <a:t>施設の中で看護職員が果たすべき役割を記載</a:t>
            </a:r>
            <a:r>
              <a:rPr lang="en-US" altLang="ja-JP" sz="1000" dirty="0" smtClean="0">
                <a:latin typeface="+mn-ea"/>
              </a:rPr>
              <a:t>】</a:t>
            </a:r>
          </a:p>
          <a:p>
            <a:r>
              <a:rPr lang="ja-JP" altLang="en-US" sz="1000" dirty="0" smtClean="0">
                <a:latin typeface="+mn-ea"/>
              </a:rPr>
              <a:t>→生活の場における看護、医療機関との違い等に着目</a:t>
            </a:r>
            <a:endParaRPr lang="en-US" altLang="ja-JP" sz="1000" dirty="0" smtClean="0">
              <a:latin typeface="+mn-ea"/>
            </a:endParaRPr>
          </a:p>
          <a:p>
            <a:endParaRPr lang="ja-JP" altLang="en-US" sz="1000" dirty="0">
              <a:latin typeface="+mn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40130" y="1174999"/>
            <a:ext cx="6064837" cy="432048"/>
            <a:chOff x="740130" y="1174999"/>
            <a:chExt cx="6064837" cy="432048"/>
          </a:xfrm>
        </p:grpSpPr>
        <p:sp>
          <p:nvSpPr>
            <p:cNvPr id="15" name="角丸四角形 14"/>
            <p:cNvSpPr/>
            <p:nvPr/>
          </p:nvSpPr>
          <p:spPr>
            <a:xfrm>
              <a:off x="740130" y="1174999"/>
              <a:ext cx="6064837" cy="432048"/>
            </a:xfrm>
            <a:prstGeom prst="roundRect">
              <a:avLst/>
            </a:prstGeom>
            <a:solidFill>
              <a:srgbClr val="00AA7B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サブタイトル 2"/>
            <p:cNvSpPr txBox="1">
              <a:spLocks/>
            </p:cNvSpPr>
            <p:nvPr/>
          </p:nvSpPr>
          <p:spPr>
            <a:xfrm>
              <a:off x="1128092" y="1219089"/>
              <a:ext cx="5288913" cy="343868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73384" indent="-373384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8998" indent="-31115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4461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5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030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3814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3599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3383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3168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100"/>
                </a:lnSpc>
                <a:spcBef>
                  <a:spcPts val="0"/>
                </a:spcBef>
                <a:buNone/>
              </a:pPr>
              <a:r>
                <a:rPr lang="ja-JP" altLang="en-US" sz="18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○●○●苑　　看護の役割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984272" y="2125750"/>
            <a:ext cx="2999609" cy="252000"/>
            <a:chOff x="984272" y="2125750"/>
            <a:chExt cx="2999609" cy="252000"/>
          </a:xfrm>
        </p:grpSpPr>
        <p:sp>
          <p:nvSpPr>
            <p:cNvPr id="18" name="角丸四角形 17"/>
            <p:cNvSpPr/>
            <p:nvPr/>
          </p:nvSpPr>
          <p:spPr>
            <a:xfrm>
              <a:off x="984272" y="2125750"/>
              <a:ext cx="2999609" cy="252000"/>
            </a:xfrm>
            <a:prstGeom prst="roundRect">
              <a:avLst/>
            </a:prstGeom>
            <a:solidFill>
              <a:srgbClr val="00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サブタイトル 2"/>
            <p:cNvSpPr txBox="1">
              <a:spLocks/>
            </p:cNvSpPr>
            <p:nvPr/>
          </p:nvSpPr>
          <p:spPr>
            <a:xfrm>
              <a:off x="1017611" y="2130641"/>
              <a:ext cx="2932931" cy="24221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73384" indent="-373384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8998" indent="-31115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4461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5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030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3814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3599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3383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3168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ja-JP" altLang="en-US" sz="14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看護職員が果たすべき役割・使命</a:t>
              </a: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970823" y="6138788"/>
            <a:ext cx="1107996" cy="281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</a:pPr>
            <a:r>
              <a:rPr lang="ja-JP" altLang="en-US" sz="1200" dirty="0" smtClean="0">
                <a:solidFill>
                  <a:srgbClr val="00AA7B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●今年の</a:t>
            </a:r>
            <a:r>
              <a:rPr lang="ja-JP" altLang="en-US" sz="1200" dirty="0">
                <a:solidFill>
                  <a:srgbClr val="00AA7B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目標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970823" y="8221588"/>
            <a:ext cx="954107" cy="281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</a:pPr>
            <a:r>
              <a:rPr lang="ja-JP" altLang="en-US" sz="1200" dirty="0" smtClean="0">
                <a:solidFill>
                  <a:srgbClr val="00AA7B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●行動計画</a:t>
            </a:r>
            <a:endParaRPr lang="ja-JP" altLang="en-US" sz="1200" dirty="0">
              <a:solidFill>
                <a:srgbClr val="00AA7B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188343" y="8596238"/>
            <a:ext cx="466794" cy="1054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80"/>
              </a:lnSpc>
              <a:spcBef>
                <a:spcPts val="1200"/>
              </a:spcBef>
            </a:pPr>
            <a:r>
              <a:rPr lang="ja-JP" altLang="en-US" sz="1100" dirty="0" smtClean="0">
                <a:solidFill>
                  <a:srgbClr val="00AA7B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１．</a:t>
            </a:r>
            <a:endParaRPr lang="en-US" altLang="ja-JP" sz="1100" dirty="0" smtClean="0">
              <a:solidFill>
                <a:srgbClr val="00AA7B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ts val="1680"/>
              </a:lnSpc>
              <a:spcBef>
                <a:spcPts val="1200"/>
              </a:spcBef>
            </a:pPr>
            <a:r>
              <a:rPr lang="ja-JP" altLang="en-US" sz="1100" dirty="0" smtClean="0">
                <a:solidFill>
                  <a:srgbClr val="00AA7B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２．</a:t>
            </a:r>
            <a:endParaRPr lang="en-US" altLang="ja-JP" sz="1100" dirty="0" smtClean="0">
              <a:solidFill>
                <a:srgbClr val="00AA7B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ts val="1680"/>
              </a:lnSpc>
              <a:spcBef>
                <a:spcPts val="1200"/>
              </a:spcBef>
            </a:pPr>
            <a:r>
              <a:rPr lang="ja-JP" altLang="en-US" sz="1100" dirty="0" smtClean="0">
                <a:solidFill>
                  <a:srgbClr val="00AA7B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３</a:t>
            </a:r>
            <a:r>
              <a:rPr lang="ja-JP" altLang="en-US" sz="1100" dirty="0">
                <a:solidFill>
                  <a:srgbClr val="00AA7B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．</a:t>
            </a:r>
          </a:p>
        </p:txBody>
      </p:sp>
      <p:pic>
        <p:nvPicPr>
          <p:cNvPr id="1032" name="Picture 8" descr="C:\Users\hiro\Desktop\名称未設定-1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78" y="1805402"/>
            <a:ext cx="900113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hiro\Desktop\名称未設定-1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78" y="5348702"/>
            <a:ext cx="900113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円/楕円 25"/>
          <p:cNvSpPr/>
          <p:nvPr/>
        </p:nvSpPr>
        <p:spPr>
          <a:xfrm>
            <a:off x="3780632" y="10171236"/>
            <a:ext cx="183600" cy="183600"/>
          </a:xfrm>
          <a:prstGeom prst="ellipse">
            <a:avLst/>
          </a:prstGeom>
          <a:solidFill>
            <a:srgbClr val="EB6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25000" lnSpcReduction="20000"/>
          </a:bodyPr>
          <a:lstStyle/>
          <a:p>
            <a:pPr algn="ctr"/>
            <a:r>
              <a:rPr kumimoji="1" lang="en-US" altLang="ja-JP" sz="4000" b="1" dirty="0" smtClean="0">
                <a:latin typeface="+mj-ea"/>
                <a:ea typeface="+mj-ea"/>
              </a:rPr>
              <a:t>1</a:t>
            </a:r>
            <a:endParaRPr kumimoji="1" lang="en-US" altLang="ja-JP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656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740130" y="1962324"/>
            <a:ext cx="6120680" cy="7992888"/>
            <a:chOff x="2656424" y="2008842"/>
            <a:chExt cx="6120680" cy="7992888"/>
          </a:xfrm>
        </p:grpSpPr>
        <p:sp>
          <p:nvSpPr>
            <p:cNvPr id="7" name="角丸四角形 6"/>
            <p:cNvSpPr/>
            <p:nvPr/>
          </p:nvSpPr>
          <p:spPr>
            <a:xfrm>
              <a:off x="2656424" y="2008842"/>
              <a:ext cx="6120680" cy="7992888"/>
            </a:xfrm>
            <a:prstGeom prst="roundRect">
              <a:avLst>
                <a:gd name="adj" fmla="val 3625"/>
              </a:avLst>
            </a:prstGeom>
            <a:solidFill>
              <a:srgbClr val="FDE0A1"/>
            </a:solidFill>
            <a:ln w="25400">
              <a:solidFill>
                <a:schemeClr val="bg1"/>
              </a:solidFill>
            </a:ln>
            <a:effectLst>
              <a:outerShdw blurRad="139700" dist="50800" dir="20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　　　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908452" y="2538388"/>
              <a:ext cx="5616624" cy="7254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　</a:t>
              </a:r>
              <a:endParaRPr kumimoji="1" lang="ja-JP" altLang="en-US" dirty="0"/>
            </a:p>
          </p:txBody>
        </p:sp>
      </p:grpSp>
      <p:sp>
        <p:nvSpPr>
          <p:cNvPr id="14" name="サブタイトル 2"/>
          <p:cNvSpPr txBox="1">
            <a:spLocks/>
          </p:cNvSpPr>
          <p:nvPr/>
        </p:nvSpPr>
        <p:spPr>
          <a:xfrm>
            <a:off x="5220791" y="533500"/>
            <a:ext cx="2160240" cy="238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看護職員定着の取組み</a:t>
            </a:r>
          </a:p>
        </p:txBody>
      </p:sp>
      <p:graphicFrame>
        <p:nvGraphicFramePr>
          <p:cNvPr id="15" name="図プレースホルダー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028360"/>
              </p:ext>
            </p:extLst>
          </p:nvPr>
        </p:nvGraphicFramePr>
        <p:xfrm>
          <a:off x="1294819" y="2834586"/>
          <a:ext cx="5040000" cy="6660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000"/>
                <a:gridCol w="1080000"/>
                <a:gridCol w="1080000"/>
              </a:tblGrid>
              <a:tr h="350531"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業　務</a:t>
                      </a:r>
                    </a:p>
                  </a:txBody>
                  <a:tcPr anchor="ctr">
                    <a:solidFill>
                      <a:srgbClr val="F6AE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担　当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solidFill>
                      <a:srgbClr val="F6AE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頻　度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solidFill>
                      <a:srgbClr val="F6AE5F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入居者へのケア</a:t>
                      </a: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全員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毎日</a:t>
                      </a: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○○のアセスメント（褥そう、口腔など）</a:t>
                      </a: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全員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毎月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配薬</a:t>
                      </a: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○○、●●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毎週、適時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配置予定表作成</a:t>
                      </a: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●●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毎月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健診・予防接種担当</a:t>
                      </a: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○○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○月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軟膏等の在庫管理</a:t>
                      </a: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○○、●●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毎月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衛生材料の購入・支払い</a:t>
                      </a: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○○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毎月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衛生材料の消毒・管理</a:t>
                      </a: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●●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毎月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医療機器の点検・メンテナンス</a:t>
                      </a: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○○、●●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毎月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ファイルの整理</a:t>
                      </a: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○○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○月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○○研修担当</a:t>
                      </a: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○○、●●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○月、●月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・・・</a:t>
                      </a: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・・・</a:t>
                      </a: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・・・</a:t>
                      </a: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BD8AC"/>
                    </a:solidFill>
                  </a:tcPr>
                </a:tc>
              </a:tr>
              <a:tr h="394342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EEBC8"/>
                    </a:solidFill>
                  </a:tcPr>
                </a:tc>
              </a:tr>
            </a:tbl>
          </a:graphicData>
        </a:graphic>
      </p:graphicFrame>
      <p:grpSp>
        <p:nvGrpSpPr>
          <p:cNvPr id="12" name="グループ化 11"/>
          <p:cNvGrpSpPr/>
          <p:nvPr/>
        </p:nvGrpSpPr>
        <p:grpSpPr>
          <a:xfrm>
            <a:off x="740130" y="1174999"/>
            <a:ext cx="6064837" cy="432048"/>
            <a:chOff x="740130" y="1170236"/>
            <a:chExt cx="6064837" cy="432048"/>
          </a:xfrm>
        </p:grpSpPr>
        <p:sp>
          <p:nvSpPr>
            <p:cNvPr id="5" name="角丸四角形 4"/>
            <p:cNvSpPr/>
            <p:nvPr/>
          </p:nvSpPr>
          <p:spPr>
            <a:xfrm>
              <a:off x="740130" y="1170236"/>
              <a:ext cx="6064837" cy="432048"/>
            </a:xfrm>
            <a:prstGeom prst="roundRect">
              <a:avLst/>
            </a:prstGeom>
            <a:solidFill>
              <a:srgbClr val="F18D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サブタイトル 2"/>
            <p:cNvSpPr txBox="1">
              <a:spLocks/>
            </p:cNvSpPr>
            <p:nvPr/>
          </p:nvSpPr>
          <p:spPr>
            <a:xfrm>
              <a:off x="1128092" y="1214326"/>
              <a:ext cx="5288913" cy="343868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73384" indent="-373384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8998" indent="-31115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4461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5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030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3814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3599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3383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3168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100"/>
                </a:lnSpc>
                <a:spcBef>
                  <a:spcPts val="0"/>
                </a:spcBef>
                <a:buNone/>
              </a:pPr>
              <a:r>
                <a:rPr lang="ja-JP" altLang="en-US" sz="18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○●○●苑　　看護職員の業務内容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943740" y="2135980"/>
            <a:ext cx="2999609" cy="242219"/>
            <a:chOff x="943740" y="2135980"/>
            <a:chExt cx="2999609" cy="242219"/>
          </a:xfrm>
        </p:grpSpPr>
        <p:sp>
          <p:nvSpPr>
            <p:cNvPr id="3" name="角丸四角形 2"/>
            <p:cNvSpPr/>
            <p:nvPr/>
          </p:nvSpPr>
          <p:spPr>
            <a:xfrm>
              <a:off x="943740" y="2143979"/>
              <a:ext cx="2999609" cy="226220"/>
            </a:xfrm>
            <a:prstGeom prst="roundRect">
              <a:avLst/>
            </a:prstGeom>
            <a:solidFill>
              <a:srgbClr val="F18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サブタイトル 2"/>
            <p:cNvSpPr txBox="1">
              <a:spLocks/>
            </p:cNvSpPr>
            <p:nvPr/>
          </p:nvSpPr>
          <p:spPr>
            <a:xfrm>
              <a:off x="1003384" y="2135980"/>
              <a:ext cx="2880320" cy="24221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73384" indent="-373384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8998" indent="-31115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4461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5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030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3814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3599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3383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3168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500"/>
                </a:lnSpc>
                <a:spcBef>
                  <a:spcPts val="0"/>
                </a:spcBef>
                <a:buNone/>
              </a:pPr>
              <a:r>
                <a:rPr lang="ja-JP" altLang="en-US" sz="14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看護職員の業務内容・分担</a:t>
              </a:r>
            </a:p>
          </p:txBody>
        </p:sp>
      </p:grpSp>
      <p:pic>
        <p:nvPicPr>
          <p:cNvPr id="17" name="Picture 8" descr="C:\Users\hiro\Desktop\名称未設定-1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78" y="1805402"/>
            <a:ext cx="900113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/>
        </p:nvSpPr>
        <p:spPr>
          <a:xfrm>
            <a:off x="3780632" y="10171236"/>
            <a:ext cx="183600" cy="183600"/>
          </a:xfrm>
          <a:prstGeom prst="ellipse">
            <a:avLst/>
          </a:prstGeom>
          <a:solidFill>
            <a:srgbClr val="EB6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25000" lnSpcReduction="20000"/>
          </a:bodyPr>
          <a:lstStyle/>
          <a:p>
            <a:pPr algn="ctr"/>
            <a:r>
              <a:rPr kumimoji="1" lang="en-US" altLang="ja-JP" sz="4000" b="1" dirty="0" smtClean="0">
                <a:latin typeface="+mj-ea"/>
                <a:ea typeface="+mj-ea"/>
              </a:rPr>
              <a:t>2</a:t>
            </a:r>
            <a:endParaRPr kumimoji="1" lang="en-US" altLang="ja-JP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566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740130" y="1962324"/>
            <a:ext cx="6120680" cy="7992888"/>
            <a:chOff x="5148783" y="1962324"/>
            <a:chExt cx="6120680" cy="7992888"/>
          </a:xfrm>
        </p:grpSpPr>
        <p:sp>
          <p:nvSpPr>
            <p:cNvPr id="15" name="角丸四角形 14"/>
            <p:cNvSpPr/>
            <p:nvPr/>
          </p:nvSpPr>
          <p:spPr>
            <a:xfrm>
              <a:off x="5148783" y="1962324"/>
              <a:ext cx="6120680" cy="7992888"/>
            </a:xfrm>
            <a:prstGeom prst="roundRect">
              <a:avLst>
                <a:gd name="adj" fmla="val 3625"/>
              </a:avLst>
            </a:prstGeom>
            <a:solidFill>
              <a:srgbClr val="D8EFFC"/>
            </a:solidFill>
            <a:ln w="25400">
              <a:solidFill>
                <a:schemeClr val="bg1"/>
              </a:solidFill>
            </a:ln>
            <a:effectLst>
              <a:outerShdw blurRad="139700" dist="50800" dir="20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　　　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352393" y="2491871"/>
              <a:ext cx="5616624" cy="2118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　</a:t>
              </a:r>
              <a:endParaRPr kumimoji="1" lang="ja-JP" altLang="en-US" dirty="0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5352392" y="2143979"/>
              <a:ext cx="3337200" cy="226220"/>
            </a:xfrm>
            <a:prstGeom prst="roundRect">
              <a:avLst/>
            </a:prstGeom>
            <a:solidFill>
              <a:srgbClr val="46A0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352393" y="5090291"/>
              <a:ext cx="5616624" cy="2118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　</a:t>
              </a:r>
              <a:endParaRPr kumimoji="1" lang="ja-JP" altLang="en-US" dirty="0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5352392" y="4742399"/>
              <a:ext cx="4349060" cy="226220"/>
            </a:xfrm>
            <a:prstGeom prst="roundRect">
              <a:avLst/>
            </a:prstGeom>
            <a:solidFill>
              <a:srgbClr val="46A0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352393" y="7696331"/>
              <a:ext cx="5616624" cy="2118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　</a:t>
              </a:r>
              <a:endParaRPr kumimoji="1" lang="ja-JP" altLang="en-US" dirty="0"/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5352393" y="7348439"/>
              <a:ext cx="3336009" cy="226220"/>
            </a:xfrm>
            <a:prstGeom prst="roundRect">
              <a:avLst/>
            </a:prstGeom>
            <a:solidFill>
              <a:srgbClr val="46A0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1044327" y="2576488"/>
            <a:ext cx="547260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US" altLang="ja-JP" sz="1000" dirty="0" smtClean="0">
              <a:latin typeface="+mn-ea"/>
            </a:endParaRPr>
          </a:p>
        </p:txBody>
      </p:sp>
      <p:sp>
        <p:nvSpPr>
          <p:cNvPr id="77" name="サブタイトル 2"/>
          <p:cNvSpPr txBox="1">
            <a:spLocks/>
          </p:cNvSpPr>
          <p:nvPr/>
        </p:nvSpPr>
        <p:spPr>
          <a:xfrm>
            <a:off x="180231" y="533500"/>
            <a:ext cx="2160240" cy="238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看護職員定着の取組み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740130" y="1174999"/>
            <a:ext cx="6064837" cy="432048"/>
            <a:chOff x="740130" y="1174999"/>
            <a:chExt cx="6064837" cy="432048"/>
          </a:xfrm>
        </p:grpSpPr>
        <p:sp>
          <p:nvSpPr>
            <p:cNvPr id="12" name="角丸四角形 11"/>
            <p:cNvSpPr/>
            <p:nvPr/>
          </p:nvSpPr>
          <p:spPr>
            <a:xfrm>
              <a:off x="740130" y="1174999"/>
              <a:ext cx="6064837" cy="432048"/>
            </a:xfrm>
            <a:prstGeom prst="roundRect">
              <a:avLst/>
            </a:prstGeom>
            <a:solidFill>
              <a:srgbClr val="46A0DA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サブタイトル 2"/>
            <p:cNvSpPr txBox="1">
              <a:spLocks/>
            </p:cNvSpPr>
            <p:nvPr/>
          </p:nvSpPr>
          <p:spPr>
            <a:xfrm>
              <a:off x="1156014" y="1219384"/>
              <a:ext cx="5288913" cy="343868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73384" indent="-373384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8998" indent="-31115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4461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5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030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3814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3599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3383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3168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100"/>
                </a:lnSpc>
                <a:spcBef>
                  <a:spcPts val="0"/>
                </a:spcBef>
                <a:buNone/>
              </a:pPr>
              <a:r>
                <a:rPr lang="ja-JP" altLang="en-US" sz="18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○●○●苑　　施設内連携・協働の方針</a:t>
              </a:r>
            </a:p>
          </p:txBody>
        </p:sp>
      </p:grpSp>
      <p:sp>
        <p:nvSpPr>
          <p:cNvPr id="79" name="サブタイトル 2"/>
          <p:cNvSpPr txBox="1">
            <a:spLocks/>
          </p:cNvSpPr>
          <p:nvPr/>
        </p:nvSpPr>
        <p:spPr>
          <a:xfrm>
            <a:off x="972319" y="2135980"/>
            <a:ext cx="3168352" cy="24221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r>
              <a:rPr lang="ja-JP" altLang="en-US" sz="12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ケアサービス</a:t>
            </a:r>
            <a:r>
              <a:rPr lang="ja-JP" altLang="en-US" sz="12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の質向上のための連携方針</a:t>
            </a:r>
          </a:p>
        </p:txBody>
      </p:sp>
      <p:sp>
        <p:nvSpPr>
          <p:cNvPr id="80" name="サブタイトル 2"/>
          <p:cNvSpPr txBox="1">
            <a:spLocks/>
          </p:cNvSpPr>
          <p:nvPr/>
        </p:nvSpPr>
        <p:spPr>
          <a:xfrm>
            <a:off x="972319" y="4722970"/>
            <a:ext cx="4320480" cy="24221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職種間の理解を深め、職務満足の向上を</a:t>
            </a:r>
            <a:r>
              <a:rPr lang="ja-JP" altLang="en-US" sz="12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目指すための連携方針</a:t>
            </a:r>
            <a:endParaRPr lang="ja-JP" altLang="en-US" sz="12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2" name="サブタイトル 2"/>
          <p:cNvSpPr txBox="1">
            <a:spLocks/>
          </p:cNvSpPr>
          <p:nvPr/>
        </p:nvSpPr>
        <p:spPr>
          <a:xfrm>
            <a:off x="972319" y="7329010"/>
            <a:ext cx="3168352" cy="24221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r>
              <a:rPr lang="ja-JP" altLang="en-US" sz="1200" spc="-2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経営改善（業務の効率化等）に向けた連携方針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1044327" y="5192688"/>
            <a:ext cx="547260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ja-JP" altLang="en-US" sz="1000" dirty="0">
              <a:latin typeface="+mn-ea"/>
            </a:endParaRPr>
          </a:p>
        </p:txBody>
      </p:sp>
      <p:pic>
        <p:nvPicPr>
          <p:cNvPr id="27" name="Picture 8" descr="C:\Users\hiro\Desktop\名称未設定-1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78" y="1805402"/>
            <a:ext cx="900113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円/楕円 23"/>
          <p:cNvSpPr/>
          <p:nvPr/>
        </p:nvSpPr>
        <p:spPr>
          <a:xfrm>
            <a:off x="3780632" y="10171236"/>
            <a:ext cx="183600" cy="183600"/>
          </a:xfrm>
          <a:prstGeom prst="ellipse">
            <a:avLst/>
          </a:prstGeom>
          <a:solidFill>
            <a:srgbClr val="EB6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25000" lnSpcReduction="20000"/>
          </a:bodyPr>
          <a:lstStyle/>
          <a:p>
            <a:pPr algn="ctr"/>
            <a:r>
              <a:rPr kumimoji="1" lang="en-US" altLang="ja-JP" sz="4000" b="1" dirty="0" smtClean="0">
                <a:latin typeface="+mj-ea"/>
                <a:ea typeface="+mj-ea"/>
              </a:rPr>
              <a:t>3</a:t>
            </a:r>
            <a:endParaRPr kumimoji="1" lang="en-US" altLang="ja-JP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995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740130" y="1962324"/>
            <a:ext cx="6120680" cy="7992888"/>
            <a:chOff x="740130" y="1962324"/>
            <a:chExt cx="6120680" cy="7992888"/>
          </a:xfrm>
        </p:grpSpPr>
        <p:sp>
          <p:nvSpPr>
            <p:cNvPr id="3" name="角丸四角形 2"/>
            <p:cNvSpPr/>
            <p:nvPr/>
          </p:nvSpPr>
          <p:spPr>
            <a:xfrm>
              <a:off x="740130" y="1962324"/>
              <a:ext cx="6120680" cy="7992888"/>
            </a:xfrm>
            <a:prstGeom prst="roundRect">
              <a:avLst>
                <a:gd name="adj" fmla="val 3625"/>
              </a:avLst>
            </a:prstGeom>
            <a:solidFill>
              <a:srgbClr val="FBE0E4"/>
            </a:solidFill>
            <a:ln w="25400">
              <a:solidFill>
                <a:schemeClr val="bg1"/>
              </a:solidFill>
            </a:ln>
            <a:effectLst>
              <a:outerShdw blurRad="139700" dist="50800" dir="204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　　　</a:t>
              </a:r>
              <a:endParaRPr kumimoji="1" lang="ja-JP" altLang="en-US" dirty="0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963409" y="2355131"/>
              <a:ext cx="5616624" cy="7456065"/>
              <a:chOff x="963409" y="2355131"/>
              <a:chExt cx="5616624" cy="7456065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963409" y="4631606"/>
                <a:ext cx="5616624" cy="1219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　</a:t>
                </a:r>
                <a:endParaRPr kumimoji="1" lang="ja-JP" altLang="en-US" dirty="0"/>
              </a:p>
            </p:txBody>
          </p:sp>
          <p:sp>
            <p:nvSpPr>
              <p:cNvPr id="4" name="正方形/長方形 3"/>
              <p:cNvSpPr/>
              <p:nvPr/>
            </p:nvSpPr>
            <p:spPr>
              <a:xfrm>
                <a:off x="963409" y="2355131"/>
                <a:ext cx="5616624" cy="190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　</a:t>
                </a:r>
                <a:endParaRPr kumimoji="1" lang="ja-JP" altLang="en-US" dirty="0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963409" y="6365156"/>
                <a:ext cx="5616624" cy="3446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/>
                  <a:t>　</a:t>
                </a:r>
                <a:endParaRPr kumimoji="1" lang="ja-JP" altLang="en-US" dirty="0"/>
              </a:p>
            </p:txBody>
          </p:sp>
        </p:grpSp>
      </p:grpSp>
      <p:sp>
        <p:nvSpPr>
          <p:cNvPr id="77" name="サブタイトル 2"/>
          <p:cNvSpPr txBox="1">
            <a:spLocks/>
          </p:cNvSpPr>
          <p:nvPr/>
        </p:nvSpPr>
        <p:spPr>
          <a:xfrm>
            <a:off x="5220791" y="533500"/>
            <a:ext cx="2160240" cy="238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看護職員定着の取組み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740130" y="1174999"/>
            <a:ext cx="6064837" cy="432048"/>
            <a:chOff x="740130" y="1174999"/>
            <a:chExt cx="6064837" cy="432048"/>
          </a:xfrm>
        </p:grpSpPr>
        <p:sp>
          <p:nvSpPr>
            <p:cNvPr id="30" name="角丸四角形 29"/>
            <p:cNvSpPr/>
            <p:nvPr/>
          </p:nvSpPr>
          <p:spPr>
            <a:xfrm>
              <a:off x="740130" y="1174999"/>
              <a:ext cx="6064837" cy="432048"/>
            </a:xfrm>
            <a:prstGeom prst="roundRect">
              <a:avLst/>
            </a:prstGeom>
            <a:solidFill>
              <a:srgbClr val="ED7E95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サブタイトル 2"/>
            <p:cNvSpPr txBox="1">
              <a:spLocks/>
            </p:cNvSpPr>
            <p:nvPr/>
          </p:nvSpPr>
          <p:spPr>
            <a:xfrm>
              <a:off x="1128092" y="1219089"/>
              <a:ext cx="5288913" cy="343868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73384" indent="-373384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8998" indent="-31115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4461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5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030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3814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3599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3383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3168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100"/>
                </a:lnSpc>
                <a:spcBef>
                  <a:spcPts val="0"/>
                </a:spcBef>
                <a:buNone/>
              </a:pPr>
              <a:r>
                <a:rPr lang="ja-JP" altLang="en-US" sz="18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○○委員会通信</a:t>
              </a:r>
            </a:p>
          </p:txBody>
        </p:sp>
      </p:grpSp>
      <p:sp>
        <p:nvSpPr>
          <p:cNvPr id="85" name="正方形/長方形 84"/>
          <p:cNvSpPr/>
          <p:nvPr/>
        </p:nvSpPr>
        <p:spPr>
          <a:xfrm>
            <a:off x="1099388" y="3052163"/>
            <a:ext cx="53637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000" dirty="0">
                <a:latin typeface="+mn-ea"/>
              </a:rPr>
              <a:t>感染対策委員会からの報告の例</a:t>
            </a:r>
            <a:endParaRPr lang="en-US" altLang="ja-JP" sz="1000" dirty="0" smtClean="0">
              <a:latin typeface="+mn-ea"/>
            </a:endParaRPr>
          </a:p>
          <a:p>
            <a:r>
              <a:rPr lang="en-US" altLang="ja-JP" sz="1000" dirty="0" smtClean="0">
                <a:latin typeface="+mn-ea"/>
              </a:rPr>
              <a:t>【</a:t>
            </a:r>
            <a:r>
              <a:rPr lang="ja-JP" altLang="en-US" sz="1000" dirty="0" smtClean="0">
                <a:latin typeface="+mn-ea"/>
              </a:rPr>
              <a:t>季節</a:t>
            </a:r>
            <a:r>
              <a:rPr lang="ja-JP" altLang="en-US" sz="1000" dirty="0">
                <a:latin typeface="+mn-ea"/>
              </a:rPr>
              <a:t>的</a:t>
            </a:r>
            <a:r>
              <a:rPr lang="ja-JP" altLang="en-US" sz="1000" dirty="0" smtClean="0">
                <a:latin typeface="+mn-ea"/>
              </a:rPr>
              <a:t>な注意喚起（インフルエンザの流行状況等）</a:t>
            </a:r>
            <a:r>
              <a:rPr lang="en-US" altLang="ja-JP" sz="1000" dirty="0" smtClean="0">
                <a:latin typeface="+mn-ea"/>
              </a:rPr>
              <a:t>】</a:t>
            </a:r>
          </a:p>
          <a:p>
            <a:r>
              <a:rPr lang="en-US" altLang="ja-JP" sz="1000" dirty="0" smtClean="0">
                <a:latin typeface="+mn-ea"/>
              </a:rPr>
              <a:t>【</a:t>
            </a:r>
            <a:r>
              <a:rPr lang="ja-JP" altLang="en-US" sz="1000" dirty="0" smtClean="0">
                <a:latin typeface="+mn-ea"/>
              </a:rPr>
              <a:t>施設内での感染症や褥そう等の発生状況</a:t>
            </a:r>
            <a:r>
              <a:rPr lang="en-US" altLang="ja-JP" sz="1000" dirty="0" smtClean="0">
                <a:latin typeface="+mn-ea"/>
              </a:rPr>
              <a:t>】</a:t>
            </a:r>
          </a:p>
          <a:p>
            <a:r>
              <a:rPr lang="en-US" altLang="ja-JP" sz="1000" dirty="0" smtClean="0">
                <a:latin typeface="+mn-ea"/>
              </a:rPr>
              <a:t>【</a:t>
            </a:r>
            <a:r>
              <a:rPr lang="ja-JP" altLang="en-US" sz="1000" dirty="0" smtClean="0">
                <a:latin typeface="+mn-ea"/>
              </a:rPr>
              <a:t>ケア上の留意点など（○○を励行しましょう！など）</a:t>
            </a:r>
            <a:r>
              <a:rPr lang="en-US" altLang="ja-JP" sz="1000" dirty="0" smtClean="0">
                <a:latin typeface="+mn-ea"/>
              </a:rPr>
              <a:t>】</a:t>
            </a:r>
            <a:endParaRPr lang="ja-JP" altLang="en-US" sz="1000" dirty="0">
              <a:latin typeface="+mn-ea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835898" y="4403190"/>
            <a:ext cx="792088" cy="776898"/>
            <a:chOff x="395538" y="4420920"/>
            <a:chExt cx="792088" cy="776898"/>
          </a:xfrm>
        </p:grpSpPr>
        <p:sp>
          <p:nvSpPr>
            <p:cNvPr id="22" name="円/楕円 21"/>
            <p:cNvSpPr/>
            <p:nvPr/>
          </p:nvSpPr>
          <p:spPr>
            <a:xfrm>
              <a:off x="403133" y="4420920"/>
              <a:ext cx="776898" cy="776898"/>
            </a:xfrm>
            <a:prstGeom prst="ellipse">
              <a:avLst/>
            </a:prstGeom>
            <a:solidFill>
              <a:srgbClr val="ED7E95"/>
            </a:solidFill>
            <a:ln w="19050">
              <a:solidFill>
                <a:schemeClr val="bg1"/>
              </a:solidFill>
            </a:ln>
            <a:effectLst>
              <a:outerShdw blurRad="101600" dist="25400" dir="30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サブタイトル 2"/>
            <p:cNvSpPr txBox="1">
              <a:spLocks/>
            </p:cNvSpPr>
            <p:nvPr/>
          </p:nvSpPr>
          <p:spPr>
            <a:xfrm>
              <a:off x="395538" y="4429868"/>
              <a:ext cx="792088" cy="759002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73384" indent="-373384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8998" indent="-31115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4461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5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030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3814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3599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3383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3168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400"/>
                </a:lnSpc>
                <a:spcBef>
                  <a:spcPts val="0"/>
                </a:spcBef>
                <a:buNone/>
              </a:pPr>
              <a:r>
                <a:rPr lang="ja-JP" altLang="en-US" sz="12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ここに</a:t>
              </a:r>
              <a:endParaRPr lang="en-US" altLang="ja-JP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indent="0" algn="ctr">
                <a:lnSpc>
                  <a:spcPts val="1400"/>
                </a:lnSpc>
                <a:spcBef>
                  <a:spcPts val="0"/>
                </a:spcBef>
                <a:buNone/>
              </a:pPr>
              <a:r>
                <a:rPr lang="ja-JP" altLang="en-US" sz="12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注目</a:t>
              </a:r>
              <a:r>
                <a:rPr lang="en-US" altLang="ja-JP" sz="12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!</a:t>
              </a:r>
              <a:endPara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1782586" y="2484349"/>
            <a:ext cx="4680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200" b="1" dirty="0" smtClean="0">
                <a:latin typeface="+mn-ea"/>
              </a:rPr>
              <a:t>見出し</a:t>
            </a:r>
            <a:endParaRPr lang="ja-JP" altLang="en-US" sz="1200" b="1" dirty="0">
              <a:latin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062149" y="6426821"/>
            <a:ext cx="25744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1400" dirty="0" smtClean="0">
                <a:solidFill>
                  <a:srgbClr val="ED7E95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■ 感染症や褥そうの発生</a:t>
            </a:r>
            <a:r>
              <a:rPr lang="ja-JP" altLang="en-US" sz="1400" dirty="0">
                <a:solidFill>
                  <a:srgbClr val="ED7E95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状況</a:t>
            </a:r>
          </a:p>
        </p:txBody>
      </p:sp>
      <p:graphicFrame>
        <p:nvGraphicFramePr>
          <p:cNvPr id="17" name="図プレースホルダー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196726"/>
              </p:ext>
            </p:extLst>
          </p:nvPr>
        </p:nvGraphicFramePr>
        <p:xfrm>
          <a:off x="1260911" y="6714852"/>
          <a:ext cx="5040000" cy="28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000"/>
                <a:gridCol w="1080000"/>
                <a:gridCol w="1080000"/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感染症や褥そう</a:t>
                      </a:r>
                    </a:p>
                  </a:txBody>
                  <a:tcPr anchor="ctr">
                    <a:solidFill>
                      <a:srgbClr val="F3A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階・ユニット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solidFill>
                      <a:srgbClr val="F3A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人数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solidFill>
                      <a:srgbClr val="F3A8B4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ADB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ADB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ADBDD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DE7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DE7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DE7F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ADB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ADB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ADBDD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DE7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DE7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DE7F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ADB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ADB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ADBDD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DE7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DE7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DE7F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ADB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ADB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ADBDD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DE7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DE7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80"/>
                        </a:lnSpc>
                      </a:pPr>
                      <a:endParaRPr kumimoji="1" lang="ja-JP" altLang="en-US"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FDE7F1"/>
                    </a:solidFill>
                  </a:tcPr>
                </a:tc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828303" y="2038750"/>
            <a:ext cx="792088" cy="776898"/>
            <a:chOff x="769341" y="2259892"/>
            <a:chExt cx="792088" cy="776898"/>
          </a:xfrm>
        </p:grpSpPr>
        <p:sp>
          <p:nvSpPr>
            <p:cNvPr id="7" name="円/楕円 6"/>
            <p:cNvSpPr/>
            <p:nvPr/>
          </p:nvSpPr>
          <p:spPr>
            <a:xfrm>
              <a:off x="776936" y="2259892"/>
              <a:ext cx="776898" cy="776898"/>
            </a:xfrm>
            <a:prstGeom prst="ellipse">
              <a:avLst/>
            </a:prstGeom>
            <a:solidFill>
              <a:srgbClr val="ED7E95"/>
            </a:solidFill>
            <a:ln w="19050">
              <a:solidFill>
                <a:schemeClr val="bg1"/>
              </a:solidFill>
            </a:ln>
            <a:effectLst>
              <a:outerShdw blurRad="101600" dist="25400" dir="30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サブタイトル 2"/>
            <p:cNvSpPr txBox="1">
              <a:spLocks/>
            </p:cNvSpPr>
            <p:nvPr/>
          </p:nvSpPr>
          <p:spPr>
            <a:xfrm>
              <a:off x="769341" y="2268840"/>
              <a:ext cx="792088" cy="759002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373384" indent="-373384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8998" indent="-31115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4461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4245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030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3814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3599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33838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31683" indent="-248923" algn="l" defTabSz="9956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400"/>
                </a:lnSpc>
                <a:spcBef>
                  <a:spcPts val="0"/>
                </a:spcBef>
                <a:buNone/>
              </a:pPr>
              <a:r>
                <a:rPr lang="ja-JP" altLang="en-US" sz="12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今月</a:t>
              </a:r>
              <a:r>
                <a:rPr lang="ja-JP" altLang="en-US" sz="12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</a:t>
              </a:r>
              <a:endParaRPr lang="en-US" altLang="ja-JP" sz="12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indent="0" algn="ctr">
                <a:lnSpc>
                  <a:spcPts val="1400"/>
                </a:lnSpc>
                <a:spcBef>
                  <a:spcPts val="0"/>
                </a:spcBef>
                <a:buNone/>
              </a:pPr>
              <a:r>
                <a:rPr lang="ja-JP" altLang="en-US" sz="1200" b="1" dirty="0" smtClean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トピック</a:t>
              </a:r>
              <a:endParaRPr lang="ja-JP" altLang="en-US" sz="1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pic>
        <p:nvPicPr>
          <p:cNvPr id="33" name="Picture 8" descr="C:\Users\hiro\Desktop\名称未設定-1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78" y="1805402"/>
            <a:ext cx="900113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円/楕円 23"/>
          <p:cNvSpPr/>
          <p:nvPr/>
        </p:nvSpPr>
        <p:spPr>
          <a:xfrm>
            <a:off x="3780632" y="10171236"/>
            <a:ext cx="183600" cy="183600"/>
          </a:xfrm>
          <a:prstGeom prst="ellipse">
            <a:avLst/>
          </a:prstGeom>
          <a:solidFill>
            <a:srgbClr val="EB6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25000" lnSpcReduction="20000"/>
          </a:bodyPr>
          <a:lstStyle/>
          <a:p>
            <a:pPr algn="ctr"/>
            <a:r>
              <a:rPr kumimoji="1" lang="en-US" altLang="ja-JP" sz="4000" b="1" dirty="0" smtClean="0">
                <a:latin typeface="+mj-ea"/>
                <a:ea typeface="+mj-e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249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サブタイトル 2"/>
          <p:cNvSpPr txBox="1">
            <a:spLocks/>
          </p:cNvSpPr>
          <p:nvPr/>
        </p:nvSpPr>
        <p:spPr>
          <a:xfrm>
            <a:off x="180231" y="533500"/>
            <a:ext cx="2160240" cy="238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看護職員定着の取組み</a:t>
            </a:r>
          </a:p>
        </p:txBody>
      </p:sp>
      <p:sp>
        <p:nvSpPr>
          <p:cNvPr id="24" name="円/楕円 23"/>
          <p:cNvSpPr/>
          <p:nvPr/>
        </p:nvSpPr>
        <p:spPr>
          <a:xfrm>
            <a:off x="3780632" y="10171236"/>
            <a:ext cx="183600" cy="183600"/>
          </a:xfrm>
          <a:prstGeom prst="ellipse">
            <a:avLst/>
          </a:prstGeom>
          <a:solidFill>
            <a:srgbClr val="EB6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25000" lnSpcReduction="20000"/>
          </a:bodyPr>
          <a:lstStyle/>
          <a:p>
            <a:pPr algn="ctr"/>
            <a:r>
              <a:rPr lang="en-US" altLang="ja-JP" sz="4000" b="1" dirty="0">
                <a:latin typeface="+mj-ea"/>
                <a:ea typeface="+mj-ea"/>
              </a:rPr>
              <a:t>5</a:t>
            </a:r>
            <a:endParaRPr kumimoji="1" lang="en-US" altLang="ja-JP" b="1" dirty="0" smtClean="0">
              <a:latin typeface="+mj-ea"/>
              <a:ea typeface="+mj-ea"/>
            </a:endParaRPr>
          </a:p>
        </p:txBody>
      </p:sp>
      <p:graphicFrame>
        <p:nvGraphicFramePr>
          <p:cNvPr id="25" name="図プレースホルダー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208527"/>
              </p:ext>
            </p:extLst>
          </p:nvPr>
        </p:nvGraphicFramePr>
        <p:xfrm>
          <a:off x="559321" y="1990790"/>
          <a:ext cx="6453136" cy="6192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000"/>
                <a:gridCol w="972000"/>
                <a:gridCol w="999136"/>
                <a:gridCol w="1296000"/>
                <a:gridCol w="1296000"/>
                <a:gridCol w="14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区分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対応役職位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等級概念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マネジメントコース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スペシャリストコース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研修メニュー等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7030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管理職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vert="eaVert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法人幹部・</a:t>
                      </a:r>
                      <a:endParaRPr lang="en-US" altLang="ja-JP" sz="9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  <a:p>
                      <a:pPr algn="ctr"/>
                      <a:r>
                        <a:rPr lang="ja-JP" altLang="en-US" sz="9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施設幹部</a:t>
                      </a:r>
                      <a:endParaRPr kumimoji="1" lang="ja-JP" altLang="en-US" sz="9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経営補佐</a:t>
                      </a:r>
                    </a:p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統括管理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7030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看護管理者</a:t>
                      </a:r>
                    </a:p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（部長・課長）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管理業務</a:t>
                      </a:r>
                    </a:p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経営幹部候補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7030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リーダー職</a:t>
                      </a:r>
                    </a:p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管理職候補）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vert="eaVert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主任・副主任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小規模業務管理</a:t>
                      </a:r>
                    </a:p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監督業務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7030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リーダー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熟練者</a:t>
                      </a:r>
                    </a:p>
                    <a:p>
                      <a:pPr algn="ctr"/>
                      <a:r>
                        <a:rPr kumimoji="1" lang="zh-TW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下級者指導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7030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一般職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vert="eaVert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一般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業務遂行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7030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新人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基本実務</a:t>
                      </a:r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8" name="グループ化 27"/>
          <p:cNvGrpSpPr/>
          <p:nvPr/>
        </p:nvGrpSpPr>
        <p:grpSpPr>
          <a:xfrm>
            <a:off x="4386460" y="4614059"/>
            <a:ext cx="1093788" cy="444500"/>
            <a:chOff x="3276575" y="5045596"/>
            <a:chExt cx="1093788" cy="444500"/>
          </a:xfrm>
        </p:grpSpPr>
        <p:pic>
          <p:nvPicPr>
            <p:cNvPr id="29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75" y="504559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正方形/長方形 29"/>
            <p:cNvSpPr/>
            <p:nvPr/>
          </p:nvSpPr>
          <p:spPr>
            <a:xfrm>
              <a:off x="3355417" y="519583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6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10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</a:t>
              </a: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3736206" y="5562326"/>
            <a:ext cx="1093788" cy="444500"/>
            <a:chOff x="3276575" y="5045596"/>
            <a:chExt cx="1093788" cy="444500"/>
          </a:xfrm>
        </p:grpSpPr>
        <p:pic>
          <p:nvPicPr>
            <p:cNvPr id="32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75" y="504559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正方形/長方形 32"/>
            <p:cNvSpPr/>
            <p:nvPr/>
          </p:nvSpPr>
          <p:spPr>
            <a:xfrm>
              <a:off x="3355417" y="519583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5579541" y="3602921"/>
            <a:ext cx="1441450" cy="576262"/>
            <a:chOff x="5723557" y="4311030"/>
            <a:chExt cx="1441450" cy="576262"/>
          </a:xfrm>
        </p:grpSpPr>
        <p:pic>
          <p:nvPicPr>
            <p:cNvPr id="35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正方形/長方形 35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技術指導研修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・・・・・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5579541" y="4149021"/>
            <a:ext cx="1441450" cy="576262"/>
            <a:chOff x="5723557" y="4311030"/>
            <a:chExt cx="1441450" cy="576262"/>
          </a:xfrm>
        </p:grpSpPr>
        <p:pic>
          <p:nvPicPr>
            <p:cNvPr id="38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正方形/長方形 38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キャリア形成研修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Ⅱ】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・・・・・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5579541" y="4695121"/>
            <a:ext cx="1441450" cy="576262"/>
            <a:chOff x="5723557" y="4311030"/>
            <a:chExt cx="1441450" cy="576262"/>
          </a:xfrm>
        </p:grpSpPr>
        <p:pic>
          <p:nvPicPr>
            <p:cNvPr id="41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正方形/長方形 41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マネジメント研修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・・・・・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5579541" y="5241221"/>
            <a:ext cx="1441450" cy="576262"/>
            <a:chOff x="5723557" y="4311030"/>
            <a:chExt cx="1441450" cy="576262"/>
          </a:xfrm>
        </p:grpSpPr>
        <p:pic>
          <p:nvPicPr>
            <p:cNvPr id="44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正方形/長方形 44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キャリア形成研修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Ⅰ】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・・・・・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</a:p>
          </p:txBody>
        </p:sp>
      </p:grpSp>
      <p:cxnSp>
        <p:nvCxnSpPr>
          <p:cNvPr id="46" name="カギ線コネクタ 45"/>
          <p:cNvCxnSpPr>
            <a:stCxn id="72" idx="1"/>
            <a:endCxn id="75" idx="2"/>
          </p:cNvCxnSpPr>
          <p:nvPr/>
        </p:nvCxnSpPr>
        <p:spPr>
          <a:xfrm rot="10800000">
            <a:off x="4283101" y="6955094"/>
            <a:ext cx="1296441" cy="69188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7" name="グループ化 46"/>
          <p:cNvGrpSpPr/>
          <p:nvPr/>
        </p:nvGrpSpPr>
        <p:grpSpPr>
          <a:xfrm>
            <a:off x="5579541" y="3056821"/>
            <a:ext cx="1441450" cy="576262"/>
            <a:chOff x="5723557" y="4311030"/>
            <a:chExt cx="1441450" cy="576262"/>
          </a:xfrm>
        </p:grpSpPr>
        <p:pic>
          <p:nvPicPr>
            <p:cNvPr id="48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正方形/長方形 48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法人本部への出向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・・・・・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5579541" y="2510721"/>
            <a:ext cx="1441450" cy="576262"/>
            <a:chOff x="5723557" y="4311030"/>
            <a:chExt cx="1441450" cy="576262"/>
          </a:xfrm>
        </p:grpSpPr>
        <p:pic>
          <p:nvPicPr>
            <p:cNvPr id="51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正方形/長方形 51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経営スキル研修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・・・・・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  <a:r>
                <a:rPr lang="en-US" altLang="ja-JP" sz="7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0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年目～</a:t>
              </a:r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3085951" y="2642037"/>
            <a:ext cx="1093788" cy="444500"/>
            <a:chOff x="3276575" y="5045596"/>
            <a:chExt cx="1093788" cy="444500"/>
          </a:xfrm>
        </p:grpSpPr>
        <p:pic>
          <p:nvPicPr>
            <p:cNvPr id="54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75" y="504559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正方形/長方形 54"/>
            <p:cNvSpPr/>
            <p:nvPr/>
          </p:nvSpPr>
          <p:spPr>
            <a:xfrm>
              <a:off x="3355417" y="519583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15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年目～</a:t>
              </a: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3085951" y="3644667"/>
            <a:ext cx="1093788" cy="444500"/>
            <a:chOff x="3276575" y="5045596"/>
            <a:chExt cx="1093788" cy="444500"/>
          </a:xfrm>
        </p:grpSpPr>
        <p:pic>
          <p:nvPicPr>
            <p:cNvPr id="57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75" y="504559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正方形/長方形 57"/>
            <p:cNvSpPr/>
            <p:nvPr/>
          </p:nvSpPr>
          <p:spPr>
            <a:xfrm>
              <a:off x="3355417" y="519583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10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15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</a:t>
              </a: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4386460" y="3644667"/>
            <a:ext cx="1093788" cy="444500"/>
            <a:chOff x="4530476" y="5444976"/>
            <a:chExt cx="1093788" cy="444500"/>
          </a:xfrm>
        </p:grpSpPr>
        <p:pic>
          <p:nvPicPr>
            <p:cNvPr id="60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476" y="544497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正方形/長方形 60"/>
            <p:cNvSpPr/>
            <p:nvPr/>
          </p:nvSpPr>
          <p:spPr>
            <a:xfrm>
              <a:off x="4609318" y="559521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10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年目～</a:t>
              </a: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3085951" y="4614059"/>
            <a:ext cx="1093788" cy="444500"/>
            <a:chOff x="3276575" y="5045596"/>
            <a:chExt cx="1093788" cy="444500"/>
          </a:xfrm>
        </p:grpSpPr>
        <p:pic>
          <p:nvPicPr>
            <p:cNvPr id="63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75" y="504559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正方形/長方形 63"/>
            <p:cNvSpPr/>
            <p:nvPr/>
          </p:nvSpPr>
          <p:spPr>
            <a:xfrm>
              <a:off x="3355417" y="519583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6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10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</a:t>
              </a: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3736206" y="7458859"/>
            <a:ext cx="1093788" cy="444500"/>
            <a:chOff x="3276575" y="5045596"/>
            <a:chExt cx="1093788" cy="444500"/>
          </a:xfrm>
        </p:grpSpPr>
        <p:pic>
          <p:nvPicPr>
            <p:cNvPr id="66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75" y="504559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正方形/長方形 66"/>
            <p:cNvSpPr/>
            <p:nvPr/>
          </p:nvSpPr>
          <p:spPr>
            <a:xfrm>
              <a:off x="3355417" y="519583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</a:t>
              </a: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5579541" y="6252905"/>
            <a:ext cx="1441450" cy="576262"/>
            <a:chOff x="5723557" y="4311030"/>
            <a:chExt cx="1441450" cy="576262"/>
          </a:xfrm>
        </p:grpSpPr>
        <p:pic>
          <p:nvPicPr>
            <p:cNvPr id="69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正方形/長方形 69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看護指導者研修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・・・・・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5579541" y="7358847"/>
            <a:ext cx="1441450" cy="576262"/>
            <a:chOff x="5723557" y="4311030"/>
            <a:chExt cx="1441450" cy="576262"/>
          </a:xfrm>
        </p:grpSpPr>
        <p:pic>
          <p:nvPicPr>
            <p:cNvPr id="72" name="Picture 4" descr="C:\Users\hiro\Desktop\依頼物件\150205_提出案\ppt用\B案\b0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557" y="4311030"/>
              <a:ext cx="1441450" cy="57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正方形/長方形 72"/>
            <p:cNvSpPr/>
            <p:nvPr/>
          </p:nvSpPr>
          <p:spPr>
            <a:xfrm>
              <a:off x="5904222" y="4366471"/>
              <a:ext cx="1080120" cy="43204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新人研修</a:t>
              </a:r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】</a:t>
              </a:r>
            </a:p>
            <a:p>
              <a:r>
                <a: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</a:t>
              </a:r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介護施設での看護</a:t>
              </a:r>
            </a:p>
            <a:p>
              <a:r>
                <a:rPr lang="ja-JP" altLang="en-US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○・・・・・・・・</a:t>
              </a: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3736206" y="6510593"/>
            <a:ext cx="1093788" cy="444500"/>
            <a:chOff x="3276575" y="5045596"/>
            <a:chExt cx="1093788" cy="444500"/>
          </a:xfrm>
        </p:grpSpPr>
        <p:pic>
          <p:nvPicPr>
            <p:cNvPr id="75" name="Picture 3" descr="C:\Users\hiro\Desktop\依頼物件\150205_提出案\ppt用\B案\b0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75" y="5045596"/>
              <a:ext cx="1093788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正方形/長方形 75"/>
            <p:cNvSpPr/>
            <p:nvPr/>
          </p:nvSpPr>
          <p:spPr>
            <a:xfrm>
              <a:off x="3355417" y="5195838"/>
              <a:ext cx="936104" cy="144016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入職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～</a:t>
              </a:r>
              <a:r>
                <a:rPr lang="en-US" altLang="ja-JP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1000" b="1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年目</a:t>
              </a:r>
            </a:p>
          </p:txBody>
        </p:sp>
      </p:grpSp>
      <p:cxnSp>
        <p:nvCxnSpPr>
          <p:cNvPr id="81" name="直線矢印コネクタ 80"/>
          <p:cNvCxnSpPr>
            <a:endCxn id="32" idx="2"/>
          </p:cNvCxnSpPr>
          <p:nvPr/>
        </p:nvCxnSpPr>
        <p:spPr>
          <a:xfrm flipV="1">
            <a:off x="4283100" y="6006826"/>
            <a:ext cx="0" cy="483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カギ線コネクタ 83"/>
          <p:cNvCxnSpPr>
            <a:stCxn id="63" idx="2"/>
            <a:endCxn id="29" idx="2"/>
          </p:cNvCxnSpPr>
          <p:nvPr/>
        </p:nvCxnSpPr>
        <p:spPr>
          <a:xfrm rot="16200000" flipH="1">
            <a:off x="4283099" y="4408304"/>
            <a:ext cx="12700" cy="1300509"/>
          </a:xfrm>
          <a:prstGeom prst="bent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>
            <a:endCxn id="57" idx="2"/>
          </p:cNvCxnSpPr>
          <p:nvPr/>
        </p:nvCxnSpPr>
        <p:spPr>
          <a:xfrm flipH="1" flipV="1">
            <a:off x="3632845" y="4089167"/>
            <a:ext cx="6349" cy="524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>
            <a:stCxn id="29" idx="0"/>
            <a:endCxn id="60" idx="2"/>
          </p:cNvCxnSpPr>
          <p:nvPr/>
        </p:nvCxnSpPr>
        <p:spPr>
          <a:xfrm flipV="1">
            <a:off x="4933354" y="4089167"/>
            <a:ext cx="0" cy="524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>
            <a:endCxn id="54" idx="2"/>
          </p:cNvCxnSpPr>
          <p:nvPr/>
        </p:nvCxnSpPr>
        <p:spPr>
          <a:xfrm flipV="1">
            <a:off x="3632845" y="3086537"/>
            <a:ext cx="0" cy="546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stCxn id="54" idx="3"/>
            <a:endCxn id="51" idx="1"/>
          </p:cNvCxnSpPr>
          <p:nvPr/>
        </p:nvCxnSpPr>
        <p:spPr>
          <a:xfrm flipV="1">
            <a:off x="4179739" y="2798852"/>
            <a:ext cx="1399802" cy="654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stCxn id="48" idx="1"/>
          </p:cNvCxnSpPr>
          <p:nvPr/>
        </p:nvCxnSpPr>
        <p:spPr>
          <a:xfrm flipH="1">
            <a:off x="3639194" y="3344952"/>
            <a:ext cx="1940347" cy="148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カギ線コネクタ 89"/>
          <p:cNvCxnSpPr>
            <a:stCxn id="35" idx="1"/>
          </p:cNvCxnSpPr>
          <p:nvPr/>
        </p:nvCxnSpPr>
        <p:spPr>
          <a:xfrm rot="10800000" flipV="1">
            <a:off x="3639195" y="3891051"/>
            <a:ext cx="1940347" cy="375419"/>
          </a:xfrm>
          <a:prstGeom prst="bentConnector3">
            <a:avLst>
              <a:gd name="adj1" fmla="val 451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カギ線コネクタ 90"/>
          <p:cNvCxnSpPr>
            <a:stCxn id="41" idx="1"/>
          </p:cNvCxnSpPr>
          <p:nvPr/>
        </p:nvCxnSpPr>
        <p:spPr>
          <a:xfrm rot="10800000">
            <a:off x="3632845" y="4554504"/>
            <a:ext cx="1946696" cy="428749"/>
          </a:xfrm>
          <a:prstGeom prst="bentConnector3">
            <a:avLst>
              <a:gd name="adj1" fmla="val 335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38" idx="1"/>
          </p:cNvCxnSpPr>
          <p:nvPr/>
        </p:nvCxnSpPr>
        <p:spPr>
          <a:xfrm flipH="1">
            <a:off x="4939704" y="4437152"/>
            <a:ext cx="6398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直線コネクタ 92"/>
          <p:cNvCxnSpPr>
            <a:stCxn id="32" idx="0"/>
          </p:cNvCxnSpPr>
          <p:nvPr/>
        </p:nvCxnSpPr>
        <p:spPr>
          <a:xfrm flipV="1">
            <a:off x="4283100" y="5271383"/>
            <a:ext cx="0" cy="2909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直線コネクタ 93"/>
          <p:cNvCxnSpPr>
            <a:stCxn id="44" idx="1"/>
          </p:cNvCxnSpPr>
          <p:nvPr/>
        </p:nvCxnSpPr>
        <p:spPr>
          <a:xfrm flipH="1" flipV="1">
            <a:off x="4283100" y="5512685"/>
            <a:ext cx="1296441" cy="166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stCxn id="69" idx="1"/>
          </p:cNvCxnSpPr>
          <p:nvPr/>
        </p:nvCxnSpPr>
        <p:spPr>
          <a:xfrm flipH="1" flipV="1">
            <a:off x="4283100" y="6354703"/>
            <a:ext cx="1296441" cy="18633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8" name="角丸四角形 77"/>
          <p:cNvSpPr/>
          <p:nvPr/>
        </p:nvSpPr>
        <p:spPr>
          <a:xfrm>
            <a:off x="740130" y="1174999"/>
            <a:ext cx="6064837" cy="432048"/>
          </a:xfrm>
          <a:prstGeom prst="roundRect">
            <a:avLst/>
          </a:prstGeom>
          <a:solidFill>
            <a:srgbClr val="4FB887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サブタイトル 2"/>
          <p:cNvSpPr txBox="1">
            <a:spLocks/>
          </p:cNvSpPr>
          <p:nvPr/>
        </p:nvSpPr>
        <p:spPr>
          <a:xfrm>
            <a:off x="1156014" y="1219384"/>
            <a:ext cx="5288913" cy="3438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00"/>
              </a:lnSpc>
              <a:spcBef>
                <a:spcPts val="0"/>
              </a:spcBef>
              <a:buNone/>
            </a:pPr>
            <a:r>
              <a:rPr lang="ja-JP" altLang="en-US" sz="1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キャリアパスと成長の機会</a:t>
            </a:r>
            <a:endParaRPr lang="ja-JP" altLang="en-US" sz="18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16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694</Words>
  <Application>Microsoft Office PowerPoint</Application>
  <PresentationFormat>ユーザー設定</PresentationFormat>
  <Paragraphs>162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看護職員定着の取組みのポイント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2015-03-31T02:18:35Z</cp:lastPrinted>
  <dcterms:created xsi:type="dcterms:W3CDTF">2015-02-07T06:30:46Z</dcterms:created>
  <dcterms:modified xsi:type="dcterms:W3CDTF">2015-03-31T02:18:41Z</dcterms:modified>
</cp:coreProperties>
</file>