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90" r:id="rId1"/>
  </p:sldMasterIdLst>
  <p:notesMasterIdLst>
    <p:notesMasterId r:id="rId4"/>
  </p:notesMasterIdLst>
  <p:sldIdLst>
    <p:sldId id="326" r:id="rId2"/>
    <p:sldId id="327" r:id="rId3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351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B83"/>
    <a:srgbClr val="595959"/>
    <a:srgbClr val="C7DDFF"/>
    <a:srgbClr val="E46C0A"/>
    <a:srgbClr val="ED7D31"/>
    <a:srgbClr val="AE5A21"/>
    <a:srgbClr val="788EA9"/>
    <a:srgbClr val="FFE1E1"/>
    <a:srgbClr val="FFA7A7"/>
    <a:srgbClr val="E46D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9D47D8-7F6E-4B07-927F-969A7CCB5991}" v="1" dt="2026-05-22T04:07:04.829"/>
    <p1510:client id="{CDDFA2E5-8A1A-4AF0-9A62-504CC5AA141F}" v="11" dt="2026-05-22T03:24:49.663"/>
    <p1510:client id="{E17F763E-CA6E-4BA1-9121-DBF32BE1CA4C}" v="7" dt="2026-05-21T06:13:03.7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234" y="53"/>
      </p:cViewPr>
      <p:guideLst>
        <p:guide orient="horz" pos="3952"/>
        <p:guide pos="35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30FBF-6DD2-46AC-8E2B-561665E39189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0FDB8-BBED-40E3-8921-6F64D7CE12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9325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EF86-25B8-44ED-BE89-575E3D8ADD73}" type="datetime1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2563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EF86-25B8-44ED-BE89-575E3D8ADD73}" type="datetime1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7407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EF86-25B8-44ED-BE89-575E3D8ADD73}" type="datetime1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24056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EF86-25B8-44ED-BE89-575E3D8ADD73}" type="datetime1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59213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EF86-25B8-44ED-BE89-575E3D8ADD73}" type="datetime1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8021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EF86-25B8-44ED-BE89-575E3D8ADD73}" type="datetime1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846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EF86-25B8-44ED-BE89-575E3D8ADD73}" type="datetime1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5953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EF86-25B8-44ED-BE89-575E3D8ADD73}" type="datetime1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3548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EF86-25B8-44ED-BE89-575E3D8ADD73}" type="datetime1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57947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EF86-25B8-44ED-BE89-575E3D8ADD73}" type="datetime1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7228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4EF86-25B8-44ED-BE89-575E3D8ADD73}" type="datetime1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86169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DF558147-B5E7-D19F-861B-7A31BBFD5AD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24282002"/>
              </p:ext>
            </p:extLst>
          </p:nvPr>
        </p:nvGraphicFramePr>
        <p:xfrm>
          <a:off x="1466" y="1588"/>
          <a:ext cx="146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347" imgH="348" progId="TCLayout.ActiveDocument.1">
                  <p:embed/>
                </p:oleObj>
              </mc:Choice>
              <mc:Fallback>
                <p:oleObj name="think-cellスライド" r:id="rId3" imgW="347" imgH="348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F558147-B5E7-D19F-861B-7A31BBFD5A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66" y="1588"/>
                        <a:ext cx="146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CB43C-46BF-4416-8F82-3F8CD6EBF9EC}" type="datetime1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2C51D63A-EC37-A304-5A65-92AFF7DFC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31" y="37401"/>
            <a:ext cx="5975306" cy="454171"/>
          </a:xfrm>
        </p:spPr>
        <p:txBody>
          <a:bodyPr vert="horz" lIns="0" tIns="36000" bIns="0">
            <a:normAutofit/>
          </a:bodyPr>
          <a:lstStyle>
            <a:lvl1pPr>
              <a:defRPr sz="1350" b="1">
                <a:solidFill>
                  <a:srgbClr val="003B83"/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745620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98D708-0C33-4625-A7A4-5AC7E7370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C2CFD98-BC90-4B9C-80D0-DD3EACF5F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30D59-849C-44FC-A232-2F0921079289}" type="datetime1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68A80A5-280D-4D13-9D2E-A08E2C246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752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4EF86-25B8-44ED-BE89-575E3D8ADD73}" type="datetime1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80E89475-7185-9378-D984-2106551BFC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897709121"/>
              </p:ext>
            </p:extLst>
          </p:nvPr>
        </p:nvGraphicFramePr>
        <p:xfrm>
          <a:off x="1466" y="1588"/>
          <a:ext cx="146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16" imgW="347" imgH="348" progId="TCLayout.ActiveDocument.1">
                  <p:embed/>
                </p:oleObj>
              </mc:Choice>
              <mc:Fallback>
                <p:oleObj name="think-cellスライド" r:id="rId16" imgW="347" imgH="348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0E89475-7185-9378-D984-2106551BFC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466" y="1588"/>
                        <a:ext cx="1466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2649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676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365C2-4807-FDD8-50EE-3B0E17F78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" name="表 79">
            <a:extLst>
              <a:ext uri="{FF2B5EF4-FFF2-40B4-BE49-F238E27FC236}">
                <a16:creationId xmlns:a16="http://schemas.microsoft.com/office/drawing/2014/main" id="{B498642C-D404-A61A-B2A1-99EA2AAAF6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516584"/>
              </p:ext>
            </p:extLst>
          </p:nvPr>
        </p:nvGraphicFramePr>
        <p:xfrm>
          <a:off x="176979" y="491571"/>
          <a:ext cx="8790037" cy="1676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64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1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006">
                  <a:extLst>
                    <a:ext uri="{9D8B030D-6E8A-4147-A177-3AD203B41FA5}">
                      <a16:colId xmlns:a16="http://schemas.microsoft.com/office/drawing/2014/main" val="2723707140"/>
                    </a:ext>
                  </a:extLst>
                </a:gridCol>
                <a:gridCol w="2005445">
                  <a:extLst>
                    <a:ext uri="{9D8B030D-6E8A-4147-A177-3AD203B41FA5}">
                      <a16:colId xmlns:a16="http://schemas.microsoft.com/office/drawing/2014/main" val="2252376850"/>
                    </a:ext>
                  </a:extLst>
                </a:gridCol>
              </a:tblGrid>
              <a:tr h="4737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実施体制</a:t>
                      </a:r>
                      <a:endParaRPr kumimoji="1" lang="en-US" altLang="ja-JP" sz="1050" b="1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1" u="sng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下線：代表機関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0" u="sng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株式会社</a:t>
                      </a:r>
                      <a:r>
                        <a:rPr kumimoji="1" lang="en-US" altLang="ja-JP" sz="1050" b="0" u="sng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</a:t>
                      </a:r>
                      <a:r>
                        <a:rPr kumimoji="1" lang="ja-JP" altLang="en-US" sz="1050" b="0" u="sng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社</a:t>
                      </a:r>
                      <a:r>
                        <a:rPr kumimoji="1" lang="ja-JP" altLang="en-US" sz="1050" b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、○○大学法人</a:t>
                      </a:r>
                      <a:r>
                        <a:rPr kumimoji="1" lang="en-US" altLang="ja-JP" sz="1050" b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B</a:t>
                      </a:r>
                      <a:r>
                        <a:rPr kumimoji="1" lang="ja-JP" altLang="en-US" sz="1050" b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大学、</a:t>
                      </a:r>
                      <a:r>
                        <a:rPr kumimoji="1" lang="en-US" altLang="ja-JP" sz="1050" b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</a:t>
                      </a:r>
                      <a:r>
                        <a:rPr kumimoji="1" lang="ja-JP" altLang="en-US" sz="1050" b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株式会社、</a:t>
                      </a:r>
                      <a:r>
                        <a:rPr kumimoji="1" lang="en-US" altLang="ja-JP" sz="1050" b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...</a:t>
                      </a:r>
                      <a:endParaRPr kumimoji="1" lang="ja-JP" altLang="en-US" sz="105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実証実施場所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〇県〇市、　〇〇（施設等）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171450" indent="-171450" algn="l">
                        <a:buFont typeface="Meiryo UI" panose="020B0604030504040204" pitchFamily="50" charset="-128"/>
                        <a:buChar char="※"/>
                      </a:pPr>
                      <a:r>
                        <a:rPr kumimoji="1" lang="ja-JP" altLang="en-US" sz="900" b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分散データセンターの設置場所及びユースケースの実証を行う場所を記載</a:t>
                      </a:r>
                      <a:endParaRPr kumimoji="1" lang="en-US" altLang="ja-JP" sz="1100" b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8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実証概要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61938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ysClr val="windowText" lastClr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ja-JP" altLang="en-US" sz="105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〇〇においては、〇〇〇〇という課題が存在。 </a:t>
                      </a:r>
                      <a:r>
                        <a:rPr kumimoji="0" lang="en-US" altLang="ja-JP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※</a:t>
                      </a:r>
                      <a:r>
                        <a:rPr kumimoji="0" lang="ja-JP" altLang="en-U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背景・課題（社会課題）を記載（提案書様式</a:t>
                      </a:r>
                      <a:r>
                        <a:rPr kumimoji="0" lang="en-US" altLang="ja-JP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1.(1)</a:t>
                      </a:r>
                      <a:r>
                        <a:rPr kumimoji="0" lang="ja-JP" altLang="en-U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、</a:t>
                      </a:r>
                      <a:r>
                        <a:rPr kumimoji="0" lang="en-US" altLang="ja-JP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1.(2)</a:t>
                      </a:r>
                      <a:r>
                        <a:rPr kumimoji="0" lang="ja-JP" altLang="en-U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等）</a:t>
                      </a:r>
                      <a:endParaRPr kumimoji="0" lang="en-US" altLang="ja-JP" sz="105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  <a:p>
                      <a:pPr marL="261938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ysClr val="windowText" lastClr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ja-JP" altLang="en-US" sz="105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〇〇に〇〇の技術を活用し、〇〇を実施。    </a:t>
                      </a:r>
                      <a:r>
                        <a:rPr kumimoji="0" lang="en-US" altLang="ja-JP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※</a:t>
                      </a:r>
                      <a:r>
                        <a:rPr kumimoji="0" lang="ja-JP" altLang="en-U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提案する分散データセンター運用システムを用いた実証のユースケースの概要（提案書様式</a:t>
                      </a:r>
                      <a:r>
                        <a:rPr kumimoji="0" lang="en-US" altLang="ja-JP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3.(1)</a:t>
                      </a:r>
                      <a:r>
                        <a:rPr kumimoji="0" lang="ja-JP" altLang="en-U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等 ）</a:t>
                      </a:r>
                      <a:endParaRPr kumimoji="0" lang="en-US" altLang="ja-JP" sz="105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  <a:p>
                      <a:pPr marL="261938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ysClr val="windowText" lastClr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ja-JP" altLang="en-US" sz="105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〇〇〇〇を実現。　　　　　　　　　　　　　　　　 </a:t>
                      </a:r>
                      <a:r>
                        <a:rPr kumimoji="0" lang="en-US" altLang="ja-JP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※</a:t>
                      </a:r>
                      <a:r>
                        <a:rPr kumimoji="0" lang="ja-JP" altLang="en-U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実現したい将来像（提案書様式</a:t>
                      </a:r>
                      <a:r>
                        <a:rPr kumimoji="0" lang="en-US" altLang="ja-JP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1.(3)</a:t>
                      </a:r>
                      <a:r>
                        <a:rPr kumimoji="0" lang="ja-JP" altLang="en-U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等）</a:t>
                      </a:r>
                      <a:endParaRPr kumimoji="0" lang="ja-JP" altLang="en-US" sz="105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676745"/>
                  </a:ext>
                </a:extLst>
              </a:tr>
              <a:tr h="3483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社会実装に向けたロードマップと本実証の位置づけ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61938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ysClr val="windowText" lastClr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ja-JP" alt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実証を通じて〇〇を達成し、〇年以内に〇〇を実現する等</a:t>
                      </a:r>
                    </a:p>
                    <a:p>
                      <a:pPr marL="90488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ysClr val="windowText" lastClr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ja-JP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※</a:t>
                      </a:r>
                      <a:r>
                        <a:rPr kumimoji="0" lang="ja-JP" alt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将来像とその実現に向けたロードマップについて記載した上で、本実証はどの位置付けであるか記載（提案書様式</a:t>
                      </a:r>
                      <a:r>
                        <a:rPr kumimoji="0" lang="en-US" altLang="ja-JP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1.(4)</a:t>
                      </a:r>
                      <a:r>
                        <a:rPr kumimoji="0" lang="ja-JP" alt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、</a:t>
                      </a:r>
                      <a:r>
                        <a:rPr kumimoji="0" lang="en-US" altLang="ja-JP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1.(5)</a:t>
                      </a:r>
                      <a:r>
                        <a:rPr kumimoji="0" lang="ja-JP" alt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等）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442312"/>
                  </a:ext>
                </a:extLst>
              </a:tr>
            </a:tbl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A19B0CA-9C40-2ED9-A3D1-5366720784F6}"/>
              </a:ext>
            </a:extLst>
          </p:cNvPr>
          <p:cNvSpPr/>
          <p:nvPr/>
        </p:nvSpPr>
        <p:spPr>
          <a:xfrm>
            <a:off x="176980" y="2471006"/>
            <a:ext cx="8790036" cy="41559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タイトル 12">
            <a:extLst>
              <a:ext uri="{FF2B5EF4-FFF2-40B4-BE49-F238E27FC236}">
                <a16:creationId xmlns:a16="http://schemas.microsoft.com/office/drawing/2014/main" id="{9895D720-EE72-5D15-0E9E-F6E4E3793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32" y="37403"/>
            <a:ext cx="5975306" cy="454171"/>
          </a:xfrm>
        </p:spPr>
        <p:txBody>
          <a:bodyPr vert="horz" lIns="0" tIns="36000" rIns="91440" bIns="0" rtlCol="0" anchor="ctr">
            <a:normAutofit/>
          </a:bodyPr>
          <a:lstStyle/>
          <a:p>
            <a:r>
              <a:rPr lang="ja-JP" altLang="en-US" sz="1400"/>
              <a:t>（ここに実証テーマ・タイトルを入力下さい。）</a:t>
            </a: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093635F-185E-3C56-3871-4E857E96B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6600" y="6622604"/>
            <a:ext cx="2057400" cy="1977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63A3B-78C7-47BE-AE5E-E10140E0464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EAE32E4-40ED-E130-702B-A93A8D9FF6E9}"/>
              </a:ext>
            </a:extLst>
          </p:cNvPr>
          <p:cNvSpPr txBox="1"/>
          <p:nvPr/>
        </p:nvSpPr>
        <p:spPr>
          <a:xfrm>
            <a:off x="176979" y="2197334"/>
            <a:ext cx="5409434" cy="215444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r>
              <a:rPr kumimoji="1" lang="ja-JP" altLang="en-US" sz="1400" b="1">
                <a:solidFill>
                  <a:srgbClr val="003B8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実証するユースケースと活用する分散データセンター運用システムの概要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C6DF5DE7-743C-CD4B-AC7D-30484F677E2E}"/>
              </a:ext>
            </a:extLst>
          </p:cNvPr>
          <p:cNvSpPr txBox="1">
            <a:spLocks/>
          </p:cNvSpPr>
          <p:nvPr/>
        </p:nvSpPr>
        <p:spPr>
          <a:xfrm>
            <a:off x="4790661" y="81998"/>
            <a:ext cx="4353339" cy="27384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1000">
                <a:solidFill>
                  <a:schemeClr val="bg1">
                    <a:lumMod val="50000"/>
                  </a:schemeClr>
                </a:solidFill>
              </a:rPr>
              <a:t>(1)APN</a:t>
            </a:r>
            <a:r>
              <a:rPr kumimoji="1" lang="ja-JP" altLang="en-US" sz="1000">
                <a:solidFill>
                  <a:schemeClr val="bg1">
                    <a:lumMod val="50000"/>
                  </a:schemeClr>
                </a:solidFill>
              </a:rPr>
              <a:t>等を活用した分散データセンター運用のユースケース拡充に係る社会実証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F9343595-A0B6-9653-E79C-6CA2305462BC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176980" y="4548974"/>
            <a:ext cx="87900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7BDA3B3C-C6BC-DA54-C1E9-C5FFC59D961C}"/>
              </a:ext>
            </a:extLst>
          </p:cNvPr>
          <p:cNvCxnSpPr>
            <a:cxnSpLocks/>
            <a:stCxn id="2" idx="2"/>
          </p:cNvCxnSpPr>
          <p:nvPr/>
        </p:nvCxnSpPr>
        <p:spPr>
          <a:xfrm flipV="1">
            <a:off x="4571998" y="4548973"/>
            <a:ext cx="0" cy="20779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EB4B2F0-8B74-27FC-A99E-D548478E0A4A}"/>
              </a:ext>
            </a:extLst>
          </p:cNvPr>
          <p:cNvSpPr txBox="1"/>
          <p:nvPr/>
        </p:nvSpPr>
        <p:spPr>
          <a:xfrm>
            <a:off x="176980" y="2481236"/>
            <a:ext cx="8790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分散データセンターの物理的配置のイメージ図、運用システムの概要（提案書様式</a:t>
            </a:r>
            <a:r>
              <a:rPr kumimoji="1" lang="en-US" altLang="ja-JP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2.(1)</a:t>
            </a:r>
            <a:r>
              <a:rPr kumimoji="1" lang="ja-JP" altLang="en-US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kumimoji="1" lang="en-US" altLang="ja-JP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2(2)</a:t>
            </a:r>
            <a:r>
              <a:rPr kumimoji="1" lang="ja-JP" altLang="en-US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等）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C62C8B4-B869-5564-954A-FD076DD8D0B6}"/>
              </a:ext>
            </a:extLst>
          </p:cNvPr>
          <p:cNvSpPr txBox="1"/>
          <p:nvPr/>
        </p:nvSpPr>
        <p:spPr>
          <a:xfrm>
            <a:off x="176979" y="4548972"/>
            <a:ext cx="4395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実証内容（提案書様式</a:t>
            </a:r>
            <a:r>
              <a:rPr kumimoji="1" lang="en-US" altLang="ja-JP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kumimoji="1" lang="ja-JP" altLang="en-US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等）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831CBDE-01B8-E3DF-0A00-B5DED37632A9}"/>
              </a:ext>
            </a:extLst>
          </p:cNvPr>
          <p:cNvSpPr txBox="1"/>
          <p:nvPr/>
        </p:nvSpPr>
        <p:spPr>
          <a:xfrm>
            <a:off x="4571997" y="4548972"/>
            <a:ext cx="4395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最終目標・構想イメージ・ロードマップ（提案書</a:t>
            </a:r>
            <a:r>
              <a:rPr kumimoji="1" lang="en-US" altLang="ja-JP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1.(3)~(5)</a:t>
            </a:r>
            <a:r>
              <a:rPr kumimoji="1" lang="ja-JP" altLang="en-US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等）</a:t>
            </a:r>
          </a:p>
        </p:txBody>
      </p:sp>
    </p:spTree>
    <p:extLst>
      <p:ext uri="{BB962C8B-B14F-4D97-AF65-F5344CB8AC3E}">
        <p14:creationId xmlns:p14="http://schemas.microsoft.com/office/powerpoint/2010/main" val="2283346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59845-D396-2949-D4A3-68D8687CB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" name="表 79">
            <a:extLst>
              <a:ext uri="{FF2B5EF4-FFF2-40B4-BE49-F238E27FC236}">
                <a16:creationId xmlns:a16="http://schemas.microsoft.com/office/drawing/2014/main" id="{A28E3AF8-C208-4F54-BA4D-6EB0DB6439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566749"/>
              </p:ext>
            </p:extLst>
          </p:nvPr>
        </p:nvGraphicFramePr>
        <p:xfrm>
          <a:off x="176979" y="491571"/>
          <a:ext cx="8790037" cy="161675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64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1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006">
                  <a:extLst>
                    <a:ext uri="{9D8B030D-6E8A-4147-A177-3AD203B41FA5}">
                      <a16:colId xmlns:a16="http://schemas.microsoft.com/office/drawing/2014/main" val="2723707140"/>
                    </a:ext>
                  </a:extLst>
                </a:gridCol>
                <a:gridCol w="2005445">
                  <a:extLst>
                    <a:ext uri="{9D8B030D-6E8A-4147-A177-3AD203B41FA5}">
                      <a16:colId xmlns:a16="http://schemas.microsoft.com/office/drawing/2014/main" val="2252376850"/>
                    </a:ext>
                  </a:extLst>
                </a:gridCol>
              </a:tblGrid>
              <a:tr h="4737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実施体制</a:t>
                      </a:r>
                      <a:endParaRPr kumimoji="1" lang="en-US" altLang="ja-JP" sz="1050" b="1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1" u="sng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下線：代表機関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0" u="sng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株式会社</a:t>
                      </a:r>
                      <a:r>
                        <a:rPr kumimoji="1" lang="en-US" altLang="ja-JP" sz="1050" b="0" u="sng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</a:t>
                      </a:r>
                      <a:r>
                        <a:rPr kumimoji="1" lang="ja-JP" altLang="en-US" sz="1050" b="0" u="sng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社</a:t>
                      </a:r>
                      <a:r>
                        <a:rPr kumimoji="1" lang="ja-JP" altLang="en-US" sz="1050" b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、○○大学法人</a:t>
                      </a:r>
                      <a:r>
                        <a:rPr kumimoji="1" lang="en-US" altLang="ja-JP" sz="1050" b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B</a:t>
                      </a:r>
                      <a:r>
                        <a:rPr kumimoji="1" lang="ja-JP" altLang="en-US" sz="1050" b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大学、</a:t>
                      </a:r>
                      <a:r>
                        <a:rPr kumimoji="1" lang="en-US" altLang="ja-JP" sz="1050" b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</a:t>
                      </a:r>
                      <a:r>
                        <a:rPr kumimoji="1" lang="ja-JP" altLang="en-US" sz="1050" b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株式会社、</a:t>
                      </a:r>
                      <a:r>
                        <a:rPr kumimoji="1" lang="en-US" altLang="ja-JP" sz="1050" b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...</a:t>
                      </a:r>
                      <a:endParaRPr kumimoji="1" lang="ja-JP" altLang="en-US" sz="105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実証実施場所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〇県〇市、　〇〇（施設等）</a:t>
                      </a:r>
                      <a:endParaRPr kumimoji="1" lang="en-US" altLang="ja-JP" sz="1100" b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8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実証概要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61938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ysClr val="windowText" lastClr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ja-JP" altLang="en-US" sz="105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〇〇においては、〇〇〇〇という課題が存在。 </a:t>
                      </a:r>
                      <a:r>
                        <a:rPr kumimoji="0" lang="en-US" altLang="ja-JP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※</a:t>
                      </a:r>
                      <a:r>
                        <a:rPr kumimoji="0" lang="ja-JP" altLang="en-U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背景・課題（社会課題）を記載（提案書様式</a:t>
                      </a:r>
                      <a:r>
                        <a:rPr kumimoji="0" lang="en-US" altLang="ja-JP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1.(1)</a:t>
                      </a:r>
                      <a:r>
                        <a:rPr kumimoji="0" lang="ja-JP" altLang="en-U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、</a:t>
                      </a:r>
                      <a:r>
                        <a:rPr kumimoji="0" lang="en-US" altLang="ja-JP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1.(2)</a:t>
                      </a:r>
                      <a:r>
                        <a:rPr kumimoji="0" lang="ja-JP" altLang="en-U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等）</a:t>
                      </a:r>
                      <a:endParaRPr kumimoji="0" lang="ja-JP" altLang="en-US" sz="105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  <a:p>
                      <a:pPr marL="261938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ysClr val="windowText" lastClr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ja-JP" altLang="en-US" sz="105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〇〇に〇〇の技術を活用し、〇〇を実施。    </a:t>
                      </a:r>
                      <a:r>
                        <a:rPr kumimoji="0" lang="en-US" altLang="ja-JP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※</a:t>
                      </a:r>
                      <a:r>
                        <a:rPr kumimoji="0" lang="ja-JP" altLang="en-U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提案するワークロードシフトシステムを用いた実証の概要・特徴（提案書様式</a:t>
                      </a:r>
                      <a:r>
                        <a:rPr kumimoji="0" lang="en-US" altLang="ja-JP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3.(1)</a:t>
                      </a:r>
                      <a:r>
                        <a:rPr kumimoji="0" lang="ja-JP" altLang="en-U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等 ）</a:t>
                      </a:r>
                      <a:endParaRPr kumimoji="0" lang="ja-JP" altLang="en-US" sz="105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  <a:p>
                      <a:pPr marL="261938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ysClr val="windowText" lastClr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ja-JP" altLang="en-US" sz="105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〇〇〇〇を実現。　　　　　　　　　　　　　　　　</a:t>
                      </a:r>
                      <a:r>
                        <a:rPr kumimoji="0" lang="ja-JP" altLang="en-US" sz="105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 </a:t>
                      </a:r>
                      <a:r>
                        <a:rPr kumimoji="0" lang="en-US" altLang="ja-JP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※</a:t>
                      </a:r>
                      <a:r>
                        <a:rPr kumimoji="0" lang="ja-JP" altLang="en-U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実現したい将来像（提案書様式</a:t>
                      </a:r>
                      <a:r>
                        <a:rPr kumimoji="0" lang="en-US" altLang="ja-JP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1.(3)</a:t>
                      </a:r>
                      <a:r>
                        <a:rPr kumimoji="0" lang="ja-JP" altLang="en-US" sz="9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等）</a:t>
                      </a:r>
                      <a:endParaRPr kumimoji="0" lang="ja-JP" altLang="en-US" sz="105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676745"/>
                  </a:ext>
                </a:extLst>
              </a:tr>
              <a:tr h="3483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50" b="1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社会実装に向けたロードマップと本実証の位置づけ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61938" marR="0" lvl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ysClr val="windowText" lastClr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ja-JP" alt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実証を通じて〇〇を達成し、〇年以内に〇〇を実現する等</a:t>
                      </a:r>
                    </a:p>
                    <a:p>
                      <a:pPr marL="90488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ysClr val="windowText" lastClr="000000"/>
                        </a:buClr>
                        <a:buSzPct val="10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ja-JP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※</a:t>
                      </a:r>
                      <a:r>
                        <a:rPr kumimoji="0" lang="ja-JP" alt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将来像とその実現に向けたロードマップについて記載した上で、本実証はどの位置付けであるか記載（提案書様式</a:t>
                      </a:r>
                      <a:r>
                        <a:rPr kumimoji="0" lang="en-US" altLang="ja-JP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1.(4)</a:t>
                      </a:r>
                      <a:r>
                        <a:rPr kumimoji="0" lang="ja-JP" alt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、</a:t>
                      </a:r>
                      <a:r>
                        <a:rPr kumimoji="0" lang="en-US" altLang="ja-JP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1.(5)</a:t>
                      </a:r>
                      <a:r>
                        <a:rPr kumimoji="0" lang="ja-JP" alt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等）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442312"/>
                  </a:ext>
                </a:extLst>
              </a:tr>
            </a:tbl>
          </a:graphicData>
        </a:graphic>
      </p:graphicFrame>
      <p:sp>
        <p:nvSpPr>
          <p:cNvPr id="13" name="タイトル 12">
            <a:extLst>
              <a:ext uri="{FF2B5EF4-FFF2-40B4-BE49-F238E27FC236}">
                <a16:creationId xmlns:a16="http://schemas.microsoft.com/office/drawing/2014/main" id="{89C834C7-423E-289F-73E8-98BEA4CAE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32" y="37403"/>
            <a:ext cx="5975306" cy="454171"/>
          </a:xfrm>
        </p:spPr>
        <p:txBody>
          <a:bodyPr vert="horz" lIns="0" tIns="36000" rIns="91440" bIns="0" rtlCol="0" anchor="ctr">
            <a:normAutofit/>
          </a:bodyPr>
          <a:lstStyle/>
          <a:p>
            <a:r>
              <a:rPr lang="ja-JP" altLang="en-US" sz="1400"/>
              <a:t>（ここに実証テーマ・タイトルを入力下さい。）</a:t>
            </a: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21E36C01-529B-9322-0619-DA80326EF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6600" y="6622604"/>
            <a:ext cx="2057400" cy="1977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63A3B-78C7-47BE-AE5E-E10140E0464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EC1D01F-667C-292E-4A1B-E32AA284FF2E}"/>
              </a:ext>
            </a:extLst>
          </p:cNvPr>
          <p:cNvSpPr txBox="1"/>
          <p:nvPr/>
        </p:nvSpPr>
        <p:spPr>
          <a:xfrm>
            <a:off x="176979" y="2200958"/>
            <a:ext cx="4883629" cy="215444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r>
              <a:rPr kumimoji="1" lang="ja-JP" altLang="en-US" sz="1400" b="1">
                <a:solidFill>
                  <a:srgbClr val="003B8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実証するワークロードシフトシステムの概要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58BF4E2-5619-CE01-F4B3-7D85509203C8}"/>
              </a:ext>
            </a:extLst>
          </p:cNvPr>
          <p:cNvSpPr txBox="1">
            <a:spLocks/>
          </p:cNvSpPr>
          <p:nvPr/>
        </p:nvSpPr>
        <p:spPr>
          <a:xfrm>
            <a:off x="4790661" y="81998"/>
            <a:ext cx="4353339" cy="27384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en-US" altLang="ja-JP" sz="1000">
                <a:solidFill>
                  <a:schemeClr val="bg1">
                    <a:lumMod val="50000"/>
                  </a:schemeClr>
                </a:solidFill>
              </a:rPr>
              <a:t>(2)</a:t>
            </a:r>
            <a:r>
              <a:rPr kumimoji="1" lang="ja-JP" altLang="en-US" sz="1000">
                <a:solidFill>
                  <a:schemeClr val="bg1">
                    <a:lumMod val="50000"/>
                  </a:schemeClr>
                </a:solidFill>
              </a:rPr>
              <a:t>高度なワークロードシフトの実現に向けた社会実証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5C5614F-F5C0-607F-E9EB-EF71B6EBD77A}"/>
              </a:ext>
            </a:extLst>
          </p:cNvPr>
          <p:cNvSpPr/>
          <p:nvPr/>
        </p:nvSpPr>
        <p:spPr>
          <a:xfrm>
            <a:off x="176980" y="2471006"/>
            <a:ext cx="8790036" cy="41559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166EF4D-87A4-15D3-2971-492E15932F7F}"/>
              </a:ext>
            </a:extLst>
          </p:cNvPr>
          <p:cNvSpPr txBox="1">
            <a:spLocks/>
          </p:cNvSpPr>
          <p:nvPr/>
        </p:nvSpPr>
        <p:spPr>
          <a:xfrm>
            <a:off x="7086600" y="6622604"/>
            <a:ext cx="2057400" cy="1977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63A3B-78C7-47BE-AE5E-E10140E04643}" type="slidenum">
              <a:rPr lang="en-US" smtClean="0"/>
              <a:pPr/>
              <a:t>2</a:t>
            </a:fld>
            <a:endParaRPr lang="en-US"/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E1CA1896-D8FE-0D67-699D-89AA380C0900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176980" y="4548974"/>
            <a:ext cx="87900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1781F9DB-CDBF-4528-0A50-7F96BF6B6B6F}"/>
              </a:ext>
            </a:extLst>
          </p:cNvPr>
          <p:cNvCxnSpPr>
            <a:cxnSpLocks/>
            <a:stCxn id="2" idx="2"/>
          </p:cNvCxnSpPr>
          <p:nvPr/>
        </p:nvCxnSpPr>
        <p:spPr>
          <a:xfrm flipV="1">
            <a:off x="4571998" y="4548973"/>
            <a:ext cx="0" cy="20779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4ABE41D-ADA8-7F5D-5FF5-825762AF7941}"/>
              </a:ext>
            </a:extLst>
          </p:cNvPr>
          <p:cNvSpPr txBox="1"/>
          <p:nvPr/>
        </p:nvSpPr>
        <p:spPr>
          <a:xfrm>
            <a:off x="176980" y="2481236"/>
            <a:ext cx="8790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ワークロードシフトシステムの物理的配置のイメージ図、システムの概要（提案書様式</a:t>
            </a:r>
            <a:r>
              <a:rPr kumimoji="1" lang="en-US" altLang="ja-JP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2.(1)</a:t>
            </a:r>
            <a:r>
              <a:rPr kumimoji="1" lang="ja-JP" altLang="en-US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kumimoji="1" lang="en-US" altLang="ja-JP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2(2)</a:t>
            </a:r>
            <a:r>
              <a:rPr kumimoji="1" lang="ja-JP" altLang="en-US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等）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D494CBE-4646-AEE2-5A88-7B6EFDF2CD02}"/>
              </a:ext>
            </a:extLst>
          </p:cNvPr>
          <p:cNvSpPr txBox="1"/>
          <p:nvPr/>
        </p:nvSpPr>
        <p:spPr>
          <a:xfrm>
            <a:off x="176979" y="4548972"/>
            <a:ext cx="4395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実証内容（提案書様式</a:t>
            </a:r>
            <a:r>
              <a:rPr kumimoji="1" lang="en-US" altLang="ja-JP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3.</a:t>
            </a:r>
            <a:r>
              <a:rPr kumimoji="1" lang="ja-JP" altLang="en-US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等）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DE411F7-0A2D-1CB7-5BD3-597AAEA0C657}"/>
              </a:ext>
            </a:extLst>
          </p:cNvPr>
          <p:cNvSpPr txBox="1"/>
          <p:nvPr/>
        </p:nvSpPr>
        <p:spPr>
          <a:xfrm>
            <a:off x="4571997" y="4548972"/>
            <a:ext cx="4395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最終目標・構想イメージ・ロードマップ（提案書</a:t>
            </a:r>
            <a:r>
              <a:rPr kumimoji="1" lang="en-US" altLang="ja-JP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1.(3)~(5)</a:t>
            </a:r>
            <a:r>
              <a:rPr kumimoji="1" lang="ja-JP" altLang="en-US" sz="120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等）</a:t>
            </a:r>
          </a:p>
        </p:txBody>
      </p:sp>
    </p:spTree>
    <p:extLst>
      <p:ext uri="{BB962C8B-B14F-4D97-AF65-F5344CB8AC3E}">
        <p14:creationId xmlns:p14="http://schemas.microsoft.com/office/powerpoint/2010/main" val="12377681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555</Words>
  <Application>Microsoft Office PowerPoint</Application>
  <PresentationFormat>画面に合わせる (4:3)</PresentationFormat>
  <Paragraphs>40</Paragraphs>
  <Slides>2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Meiryo UI</vt:lpstr>
      <vt:lpstr>メイリオ</vt:lpstr>
      <vt:lpstr>游ゴシック</vt:lpstr>
      <vt:lpstr>Arial</vt:lpstr>
      <vt:lpstr>Calibri</vt:lpstr>
      <vt:lpstr>Calibri Light</vt:lpstr>
      <vt:lpstr>Office 2013 - 2022 テーマ</vt:lpstr>
      <vt:lpstr>think-cellスライド</vt:lpstr>
      <vt:lpstr>（ここに実証テーマ・タイトルを入力下さい。）</vt:lpstr>
      <vt:lpstr>（ここに実証テーマ・タイトルを入力下さい。）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2026-09-18T02:41:51Z</dcterms:created>
  <dcterms:modified xsi:type="dcterms:W3CDTF">2026-09-18T02:42:12Z</dcterms:modified>
</cp:coreProperties>
</file>