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2" r:id="rId1"/>
  </p:sldMasterIdLst>
  <p:notesMasterIdLst>
    <p:notesMasterId r:id="rId12"/>
  </p:notesMasterIdLst>
  <p:sldIdLst>
    <p:sldId id="1303" r:id="rId2"/>
    <p:sldId id="1302" r:id="rId3"/>
    <p:sldId id="1329" r:id="rId4"/>
    <p:sldId id="1353" r:id="rId5"/>
    <p:sldId id="1364" r:id="rId6"/>
    <p:sldId id="1365" r:id="rId7"/>
    <p:sldId id="1363" r:id="rId8"/>
    <p:sldId id="1361" r:id="rId9"/>
    <p:sldId id="1362" r:id="rId10"/>
    <p:sldId id="1366" r:id="rId11"/>
  </p:sldIdLst>
  <p:sldSz cx="9906000" cy="6858000" type="A4"/>
  <p:notesSz cx="6735763" cy="9866313"/>
  <p:custDataLst>
    <p:tags r:id="rId13"/>
  </p:custDataLst>
  <p:defaultTextStyle>
    <a:defPPr>
      <a:defRPr lang="ja-JP"/>
    </a:defPPr>
    <a:lvl1pPr marL="0" algn="l" defTabSz="913880" rtl="0" eaLnBrk="1" latinLnBrk="0" hangingPunct="1">
      <a:defRPr kumimoji="1" lang="ja-JP" altLang="en-US" sz="14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guide id="3" pos="943"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CCECFF"/>
    <a:srgbClr val="99CCFF"/>
    <a:srgbClr val="57D3FF"/>
    <a:srgbClr val="BCE292"/>
    <a:srgbClr val="092167"/>
    <a:srgbClr val="E1E4ED"/>
    <a:srgbClr val="FDEADA"/>
    <a:srgbClr val="E6D7D6"/>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1794" autoAdjust="0"/>
  </p:normalViewPr>
  <p:slideViewPr>
    <p:cSldViewPr snapToGrid="0">
      <p:cViewPr varScale="1">
        <p:scale>
          <a:sx n="49" d="100"/>
          <a:sy n="49" d="100"/>
        </p:scale>
        <p:origin x="2256" y="276"/>
      </p:cViewPr>
      <p:guideLst>
        <p:guide orient="horz" pos="2160"/>
        <p:guide pos="3120"/>
        <p:guide pos="943"/>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BBCB79B4-05FB-4B0B-8453-BAA7C54A2588}" type="datetimeFigureOut">
              <a:rPr kumimoji="1" lang="ja-JP" altLang="en-US" smtClean="0"/>
              <a:pPr/>
              <a:t>2026/4/10</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3880" rtl="0" eaLnBrk="1" latinLnBrk="0" hangingPunct="1">
      <a:defRPr kumimoji="1" sz="1200" kern="1200">
        <a:solidFill>
          <a:schemeClr val="tx1"/>
        </a:solidFill>
        <a:latin typeface="+mn-lt"/>
        <a:ea typeface="+mn-ea"/>
        <a:cs typeface="+mn-cs"/>
      </a:defRPr>
    </a:lvl1pPr>
    <a:lvl2pPr marL="456941" algn="l" defTabSz="913880" rtl="0" eaLnBrk="1" latinLnBrk="0" hangingPunct="1">
      <a:defRPr kumimoji="1" sz="1200" kern="1200">
        <a:solidFill>
          <a:schemeClr val="tx1"/>
        </a:solidFill>
        <a:latin typeface="+mn-lt"/>
        <a:ea typeface="+mn-ea"/>
        <a:cs typeface="+mn-cs"/>
      </a:defRPr>
    </a:lvl2pPr>
    <a:lvl3pPr marL="913880" algn="l" defTabSz="913880" rtl="0" eaLnBrk="1" latinLnBrk="0" hangingPunct="1">
      <a:defRPr kumimoji="1" sz="1200" kern="1200">
        <a:solidFill>
          <a:schemeClr val="tx1"/>
        </a:solidFill>
        <a:latin typeface="+mn-lt"/>
        <a:ea typeface="+mn-ea"/>
        <a:cs typeface="+mn-cs"/>
      </a:defRPr>
    </a:lvl3pPr>
    <a:lvl4pPr marL="1370820" algn="l" defTabSz="913880" rtl="0" eaLnBrk="1" latinLnBrk="0" hangingPunct="1">
      <a:defRPr kumimoji="1" sz="1200" kern="1200">
        <a:solidFill>
          <a:schemeClr val="tx1"/>
        </a:solidFill>
        <a:latin typeface="+mn-lt"/>
        <a:ea typeface="+mn-ea"/>
        <a:cs typeface="+mn-cs"/>
      </a:defRPr>
    </a:lvl4pPr>
    <a:lvl5pPr marL="1827761" algn="l" defTabSz="913880" rtl="0" eaLnBrk="1" latinLnBrk="0" hangingPunct="1">
      <a:defRPr kumimoji="1" sz="1200" kern="1200">
        <a:solidFill>
          <a:schemeClr val="tx1"/>
        </a:solidFill>
        <a:latin typeface="+mn-lt"/>
        <a:ea typeface="+mn-ea"/>
        <a:cs typeface="+mn-cs"/>
      </a:defRPr>
    </a:lvl5pPr>
    <a:lvl6pPr marL="2284700" algn="l" defTabSz="913880" rtl="0" eaLnBrk="1" latinLnBrk="0" hangingPunct="1">
      <a:defRPr kumimoji="1" sz="1200" kern="1200">
        <a:solidFill>
          <a:schemeClr val="tx1"/>
        </a:solidFill>
        <a:latin typeface="+mn-lt"/>
        <a:ea typeface="+mn-ea"/>
        <a:cs typeface="+mn-cs"/>
      </a:defRPr>
    </a:lvl6pPr>
    <a:lvl7pPr marL="2741640" algn="l" defTabSz="913880" rtl="0" eaLnBrk="1" latinLnBrk="0" hangingPunct="1">
      <a:defRPr kumimoji="1" sz="1200" kern="1200">
        <a:solidFill>
          <a:schemeClr val="tx1"/>
        </a:solidFill>
        <a:latin typeface="+mn-lt"/>
        <a:ea typeface="+mn-ea"/>
        <a:cs typeface="+mn-cs"/>
      </a:defRPr>
    </a:lvl7pPr>
    <a:lvl8pPr marL="3198580" algn="l" defTabSz="913880" rtl="0" eaLnBrk="1" latinLnBrk="0" hangingPunct="1">
      <a:defRPr kumimoji="1" sz="1200" kern="1200">
        <a:solidFill>
          <a:schemeClr val="tx1"/>
        </a:solidFill>
        <a:latin typeface="+mn-lt"/>
        <a:ea typeface="+mn-ea"/>
        <a:cs typeface="+mn-cs"/>
      </a:defRPr>
    </a:lvl8pPr>
    <a:lvl9pPr marL="3655521" algn="l" defTabSz="9138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1</a:t>
            </a:fld>
            <a:endParaRPr kumimoji="1" lang="ja-JP" altLang="en-US"/>
          </a:p>
        </p:txBody>
      </p:sp>
    </p:spTree>
    <p:extLst>
      <p:ext uri="{BB962C8B-B14F-4D97-AF65-F5344CB8AC3E}">
        <p14:creationId xmlns:p14="http://schemas.microsoft.com/office/powerpoint/2010/main" val="893616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3"/>
            <a:ext cx="9086400" cy="647700"/>
          </a:xfrm>
          <a:prstGeom prst="rect">
            <a:avLst/>
          </a:prstGeom>
          <a:noFill/>
          <a:effectLst/>
        </p:spPr>
        <p:txBody>
          <a:bodyPr lIns="91387" tIns="45694" rIns="91387" bIns="45694"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3"/>
            <a:ext cx="9086400" cy="307777"/>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a:t>マスタ－ サブタイトルの書式設定</a:t>
            </a:r>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135743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25B6F6D-CD21-321B-DDDD-36699E0EC1B0}"/>
              </a:ext>
            </a:extLst>
          </p:cNvPr>
          <p:cNvGraphicFramePr>
            <a:graphicFrameLocks/>
          </p:cNvGraphicFramePr>
          <p:nvPr userDrawn="1">
            <p:custDataLst>
              <p:tags r:id="rId1"/>
            </p:custDataLst>
            <p:extLst>
              <p:ext uri="{D42A27DB-BD31-4B8C-83A1-F6EECF244321}">
                <p14:modId xmlns:p14="http://schemas.microsoft.com/office/powerpoint/2010/main" val="40481679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5" name="think-cell data - do not delete" hidden="1">
                        <a:extLst>
                          <a:ext uri="{FF2B5EF4-FFF2-40B4-BE49-F238E27FC236}">
                            <a16:creationId xmlns:a16="http://schemas.microsoft.com/office/drawing/2014/main" id="{025B6F6D-CD21-321B-DDDD-36699E0EC1B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p:cNvSpPr>
            <a:spLocks noGrp="1"/>
          </p:cNvSpPr>
          <p:nvPr>
            <p:ph type="ctrTitle" hasCustomPrompt="1"/>
          </p:nvPr>
        </p:nvSpPr>
        <p:spPr>
          <a:xfrm>
            <a:off x="409801" y="1779357"/>
            <a:ext cx="9086399" cy="647700"/>
          </a:xfrm>
          <a:prstGeom prst="rect">
            <a:avLst/>
          </a:prstGeom>
          <a:noFill/>
          <a:effectLst/>
        </p:spPr>
        <p:txBody>
          <a:bodyPr vert="horz" lIns="91387" tIns="45694" rIns="91387" bIns="45694" anchor="ctr">
            <a:normAutofit/>
          </a:bodyPr>
          <a:lstStyle>
            <a:lvl1pPr algn="ctr">
              <a:defRPr sz="3200">
                <a:solidFill>
                  <a:srgbClr val="092167"/>
                </a:solidFill>
              </a:defRPr>
            </a:lvl1pPr>
          </a:lstStyle>
          <a:p>
            <a:r>
              <a:rPr kumimoji="1" lang="ja-JP" altLang="en-US" dirty="0"/>
              <a:t>拠点の名称</a:t>
            </a:r>
          </a:p>
        </p:txBody>
      </p:sp>
      <p:sp>
        <p:nvSpPr>
          <p:cNvPr id="3" name="サブタイトル 2"/>
          <p:cNvSpPr>
            <a:spLocks noGrp="1"/>
          </p:cNvSpPr>
          <p:nvPr>
            <p:ph type="subTitle" idx="1" hasCustomPrompt="1"/>
          </p:nvPr>
        </p:nvSpPr>
        <p:spPr>
          <a:xfrm>
            <a:off x="410400" y="5450479"/>
            <a:ext cx="6947932" cy="430886"/>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企業・団体名</a:t>
            </a:r>
            <a:r>
              <a:rPr kumimoji="1" lang="en-US" altLang="ja-JP" dirty="0"/>
              <a:t>(</a:t>
            </a:r>
            <a:r>
              <a:rPr kumimoji="1" lang="ja-JP" altLang="en-US" dirty="0"/>
              <a:t>拠点の管理主体）</a:t>
            </a:r>
            <a:endParaRPr kumimoji="1" lang="en-US" altLang="ja-JP" dirty="0"/>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tx1">
                    <a:lumMod val="85000"/>
                    <a:lumOff val="15000"/>
                  </a:schemeClr>
                </a:solidFill>
                <a:latin typeface="+mj-ea"/>
                <a:ea typeface="+mj-ea"/>
              </a:rPr>
              <a:t>オール光ネットワークの普及促進に向けた</a:t>
            </a:r>
            <a:endParaRPr lang="en-US" altLang="ja-JP" sz="2200" b="1" dirty="0">
              <a:solidFill>
                <a:schemeClr val="tx1">
                  <a:lumMod val="85000"/>
                  <a:lumOff val="15000"/>
                </a:schemeClr>
              </a:solidFill>
              <a:latin typeface="+mj-ea"/>
              <a:ea typeface="+mj-ea"/>
            </a:endParaRPr>
          </a:p>
          <a:p>
            <a:pPr algn="ctr"/>
            <a:r>
              <a:rPr lang="ja-JP" altLang="en-US" sz="2200" b="1" dirty="0">
                <a:solidFill>
                  <a:schemeClr val="tx1">
                    <a:lumMod val="85000"/>
                    <a:lumOff val="15000"/>
                  </a:schemeClr>
                </a:solidFill>
                <a:latin typeface="+mj-ea"/>
                <a:ea typeface="+mj-ea"/>
              </a:rPr>
              <a:t>実証基盤環境への</a:t>
            </a:r>
            <a:r>
              <a:rPr lang="ja-JP" altLang="en-US" sz="2200" b="1">
                <a:solidFill>
                  <a:schemeClr val="tx1">
                    <a:lumMod val="85000"/>
                    <a:lumOff val="15000"/>
                  </a:schemeClr>
                </a:solidFill>
                <a:latin typeface="+mj-ea"/>
                <a:ea typeface="+mj-ea"/>
              </a:rPr>
              <a:t>接続拠点の</a:t>
            </a:r>
            <a:r>
              <a:rPr lang="ja-JP" altLang="en-US" sz="2200" b="1" dirty="0">
                <a:solidFill>
                  <a:schemeClr val="tx1">
                    <a:lumMod val="85000"/>
                    <a:lumOff val="15000"/>
                  </a:schemeClr>
                </a:solidFill>
                <a:latin typeface="+mj-ea"/>
                <a:ea typeface="+mj-ea"/>
              </a:rPr>
              <a:t>公募</a:t>
            </a:r>
            <a:endParaRPr lang="ja-JP" altLang="en-US" sz="2800" dirty="0">
              <a:solidFill>
                <a:schemeClr val="tx1">
                  <a:lumMod val="85000"/>
                  <a:lumOff val="15000"/>
                </a:schemeClr>
              </a:solidFill>
              <a:latin typeface="+mj-ea"/>
              <a:ea typeface="+mj-ea"/>
            </a:endParaRPr>
          </a:p>
        </p:txBody>
      </p:sp>
      <p:sp>
        <p:nvSpPr>
          <p:cNvPr id="8" name="Line 4">
            <a:extLst>
              <a:ext uri="{FF2B5EF4-FFF2-40B4-BE49-F238E27FC236}">
                <a16:creationId xmlns:a16="http://schemas.microsoft.com/office/drawing/2014/main" id="{18530634-3AF4-4C22-B554-54DADE6AF4F7}"/>
              </a:ext>
            </a:extLst>
          </p:cNvPr>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414392" y="3587232"/>
            <a:ext cx="1077218"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dirty="0">
                <a:latin typeface="+mj-ea"/>
                <a:ea typeface="+mj-ea"/>
              </a:rPr>
              <a:t>提案書</a:t>
            </a:r>
            <a:endParaRPr lang="ja-JP" altLang="ja-JP" sz="2800" dirty="0">
              <a:solidFill>
                <a:srgbClr val="333333"/>
              </a:solidFill>
              <a:latin typeface="+mj-ea"/>
              <a:ea typeface="+mj-ea"/>
            </a:endParaRPr>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459520"/>
            <a:ext cx="3560627" cy="398463"/>
          </a:xfrm>
          <a:prstGeom prst="rect">
            <a:avLst/>
          </a:prstGeom>
        </p:spPr>
        <p:txBody>
          <a:bodyPr/>
          <a:lstStyle>
            <a:lvl1pPr>
              <a:defRPr/>
            </a:lvl1pPr>
          </a:lstStyle>
          <a:p>
            <a:r>
              <a:rPr lang="ja-JP" altLang="en-US" dirty="0"/>
              <a:t>提出日（例：</a:t>
            </a:r>
            <a:r>
              <a:rPr lang="en-US" altLang="ja-JP" dirty="0"/>
              <a:t>2026</a:t>
            </a:r>
            <a:r>
              <a:rPr lang="ja-JP" altLang="en-US" dirty="0"/>
              <a:t>年</a:t>
            </a:r>
            <a:r>
              <a:rPr lang="en-US" altLang="ja-JP" dirty="0"/>
              <a:t>5</a:t>
            </a:r>
            <a:r>
              <a:rPr lang="ja-JP" altLang="en-US" dirty="0"/>
              <a:t>月</a:t>
            </a:r>
            <a:r>
              <a:rPr lang="en-US" altLang="ja-JP" dirty="0"/>
              <a:t>7</a:t>
            </a:r>
            <a:r>
              <a:rPr lang="ja-JP" altLang="en-US" dirty="0"/>
              <a:t>日）</a:t>
            </a:r>
          </a:p>
          <a:p>
            <a:pPr lvl="4"/>
            <a:endParaRPr kumimoji="1" lang="ja-JP" altLang="en-US" dirty="0"/>
          </a:p>
        </p:txBody>
      </p:sp>
    </p:spTree>
    <p:extLst>
      <p:ext uri="{BB962C8B-B14F-4D97-AF65-F5344CB8AC3E}">
        <p14:creationId xmlns:p14="http://schemas.microsoft.com/office/powerpoint/2010/main" val="16603376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
        <p:nvSpPr>
          <p:cNvPr id="5" name="タイトル 1">
            <a:extLst>
              <a:ext uri="{FF2B5EF4-FFF2-40B4-BE49-F238E27FC236}">
                <a16:creationId xmlns:a16="http://schemas.microsoft.com/office/drawing/2014/main" id="{FE55E29E-8C8C-4968-9F81-8F9990EAA8AB}"/>
              </a:ext>
            </a:extLst>
          </p:cNvPr>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8" name="title_line">
            <a:extLst>
              <a:ext uri="{FF2B5EF4-FFF2-40B4-BE49-F238E27FC236}">
                <a16:creationId xmlns:a16="http://schemas.microsoft.com/office/drawing/2014/main" id="{0D1F7C21-EC8C-4EFB-8A8F-31078B3C0763}"/>
              </a:ext>
            </a:extLst>
          </p:cNvPr>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Tree>
    <p:extLst>
      <p:ext uri="{BB962C8B-B14F-4D97-AF65-F5344CB8AC3E}">
        <p14:creationId xmlns:p14="http://schemas.microsoft.com/office/powerpoint/2010/main" val="205246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8"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215659" y="870663"/>
            <a:ext cx="9454551"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1"/>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11" name="title_line"/>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6" name="Line_futta">
            <a:extLst>
              <a:ext uri="{FF2B5EF4-FFF2-40B4-BE49-F238E27FC236}">
                <a16:creationId xmlns:a16="http://schemas.microsoft.com/office/drawing/2014/main" id="{48B2B403-F8EF-440B-AE92-0F6A4DDA0062}"/>
              </a:ext>
            </a:extLst>
          </p:cNvPr>
          <p:cNvSpPr>
            <a:spLocks noChangeShapeType="1"/>
          </p:cNvSpPr>
          <p:nvPr userDrawn="1"/>
        </p:nvSpPr>
        <p:spPr bwMode="gray">
          <a:xfrm>
            <a:off x="0" y="6591300"/>
            <a:ext cx="99060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lIns="91387" tIns="45694" rIns="91387" bIns="45694" anchor="ctr"/>
          <a:lstStyle/>
          <a:p>
            <a:pPr lvl="0"/>
            <a:endParaRPr lang="ja-JP" altLang="en-US"/>
          </a:p>
        </p:txBody>
      </p:sp>
    </p:spTree>
    <p:extLst>
      <p:ext uri="{BB962C8B-B14F-4D97-AF65-F5344CB8AC3E}">
        <p14:creationId xmlns:p14="http://schemas.microsoft.com/office/powerpoint/2010/main" val="31357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803231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6A7406F5-9436-2163-7791-6F9809CBC547}"/>
              </a:ext>
            </a:extLst>
          </p:cNvPr>
          <p:cNvGraphicFramePr>
            <a:graphicFrameLocks noChangeAspect="1"/>
          </p:cNvGraphicFramePr>
          <p:nvPr userDrawn="1">
            <p:custDataLst>
              <p:tags r:id="rId8"/>
            </p:custDataLst>
            <p:extLst>
              <p:ext uri="{D42A27DB-BD31-4B8C-83A1-F6EECF244321}">
                <p14:modId xmlns:p14="http://schemas.microsoft.com/office/powerpoint/2010/main" val="38662889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9" imgW="554" imgH="551" progId="TCLayout.ActiveDocument.1">
                  <p:embed/>
                </p:oleObj>
              </mc:Choice>
              <mc:Fallback>
                <p:oleObj name="think-cellスライド" r:id="rId9" imgW="554" imgH="551" progId="TCLayout.ActiveDocument.1">
                  <p:embed/>
                  <p:pic>
                    <p:nvPicPr>
                      <p:cNvPr id="2" name="think-cell data - do not delete" hidden="1">
                        <a:extLst>
                          <a:ext uri="{FF2B5EF4-FFF2-40B4-BE49-F238E27FC236}">
                            <a16:creationId xmlns:a16="http://schemas.microsoft.com/office/drawing/2014/main" id="{6A7406F5-9436-2163-7791-6F9809CBC54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66" r:id="rId3"/>
    <p:sldLayoutId id="2147483664" r:id="rId4"/>
    <p:sldLayoutId id="2147483665" r:id="rId5"/>
    <p:sldLayoutId id="2147483667" r:id="rId6"/>
  </p:sldLayoutIdLst>
  <p:hf hdr="0" ftr="0" dt="0"/>
  <p:txStyles>
    <p:titleStyle>
      <a:lvl1pPr algn="l" defTabSz="913880" rtl="0" eaLnBrk="1" latinLnBrk="0" hangingPunct="1">
        <a:spcBef>
          <a:spcPct val="0"/>
        </a:spcBef>
        <a:buNone/>
        <a:defRPr kumimoji="1" sz="2300" b="1" kern="1200">
          <a:solidFill>
            <a:schemeClr val="tx1"/>
          </a:solidFill>
          <a:latin typeface="+mj-lt"/>
          <a:ea typeface="+mj-ea"/>
          <a:cs typeface="+mj-cs"/>
        </a:defRPr>
      </a:lvl1pPr>
    </p:titleStyle>
    <p:body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80" rtl="0" eaLnBrk="1" latinLnBrk="0" hangingPunct="1">
        <a:defRPr kumimoji="1" sz="18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4.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tags" Target="../tags/tag5.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3.xml"/><Relationship Id="rId1" Type="http://schemas.openxmlformats.org/officeDocument/2006/relationships/tags" Target="../tags/tag6.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tags" Target="../tags/tag7.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tags" Target="../tags/tag8.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tags" Target="../tags/tag10.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tags" Target="../tags/tag11.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a:xfrm>
            <a:off x="410401" y="1779357"/>
            <a:ext cx="9094084" cy="647700"/>
          </a:xfrm>
        </p:spPr>
        <p:txBody>
          <a:bodyPr/>
          <a:lstStyle/>
          <a:p>
            <a:endParaRPr lang="ja-JP" altLang="en-US" dirty="0"/>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a:xfrm>
            <a:off x="410399" y="5450479"/>
            <a:ext cx="7001515" cy="430886"/>
          </a:xfrm>
        </p:spPr>
        <p:txBody>
          <a:bodyPr/>
          <a:lstStyle/>
          <a:p>
            <a:endParaRPr lang="ja-JP" altLang="en-US" dirty="0"/>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pPr algn="r"/>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968E7-03F6-F948-82C8-1FC025923825}"/>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9C3C7730-B736-2970-F23E-EB9233F2AE3E}"/>
              </a:ext>
            </a:extLst>
          </p:cNvPr>
          <p:cNvGraphicFramePr>
            <a:graphicFrameLocks noChangeAspect="1"/>
          </p:cNvGraphicFramePr>
          <p:nvPr>
            <p:custDataLst>
              <p:tags r:id="rId1"/>
            </p:custDataLst>
            <p:extLst>
              <p:ext uri="{D42A27DB-BD31-4B8C-83A1-F6EECF244321}">
                <p14:modId xmlns:p14="http://schemas.microsoft.com/office/powerpoint/2010/main" val="22170534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9C3C7730-B736-2970-F23E-EB9233F2AE3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E37C386F-32EA-C4DC-DC60-733977839E8B}"/>
              </a:ext>
            </a:extLst>
          </p:cNvPr>
          <p:cNvSpPr>
            <a:spLocks noGrp="1"/>
          </p:cNvSpPr>
          <p:nvPr>
            <p:ph type="title"/>
          </p:nvPr>
        </p:nvSpPr>
        <p:spPr/>
        <p:txBody>
          <a:bodyPr vert="horz"/>
          <a:lstStyle/>
          <a:p>
            <a:r>
              <a:rPr lang="ja-JP" altLang="en-US" dirty="0"/>
              <a:t>組織・体制・接続拠点の要件</a:t>
            </a:r>
          </a:p>
        </p:txBody>
      </p:sp>
      <p:grpSp>
        <p:nvGrpSpPr>
          <p:cNvPr id="13" name="グループ化 12">
            <a:extLst>
              <a:ext uri="{FF2B5EF4-FFF2-40B4-BE49-F238E27FC236}">
                <a16:creationId xmlns:a16="http://schemas.microsoft.com/office/drawing/2014/main" id="{08F24467-942D-1EF1-F740-C9785B318FF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0BEECAB8-DAE2-C757-CDA4-64B5C1A02A31}"/>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事務局が整備する機器を設置する場所</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電力確保の目論見</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79038914-1B94-13A0-F516-73DEECB7809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接続拠点の要件</a:t>
              </a:r>
              <a:endParaRPr lang="en-US" altLang="ja-JP" sz="1600" b="1" dirty="0">
                <a:solidFill>
                  <a:schemeClr val="bg1"/>
                </a:solidFill>
                <a:latin typeface="+mn-ea"/>
                <a:ea typeface="+mn-ea"/>
              </a:endParaRPr>
            </a:p>
          </p:txBody>
        </p:sp>
      </p:grpSp>
      <p:sp>
        <p:nvSpPr>
          <p:cNvPr id="5" name="四角形: 角を丸くする 4">
            <a:extLst>
              <a:ext uri="{FF2B5EF4-FFF2-40B4-BE49-F238E27FC236}">
                <a16:creationId xmlns:a16="http://schemas.microsoft.com/office/drawing/2014/main" id="{CD4787C3-24C0-7CF9-FD18-6744FEB98D14}"/>
              </a:ext>
            </a:extLst>
          </p:cNvPr>
          <p:cNvSpPr/>
          <p:nvPr/>
        </p:nvSpPr>
        <p:spPr>
          <a:xfrm>
            <a:off x="4827949" y="4027990"/>
            <a:ext cx="4786923" cy="2548704"/>
          </a:xfrm>
          <a:prstGeom prst="roundRect">
            <a:avLst>
              <a:gd name="adj" fmla="val 3440"/>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dirty="0">
                <a:solidFill>
                  <a:schemeClr val="tx1"/>
                </a:solidFill>
                <a:latin typeface="+mn-ea"/>
              </a:rPr>
              <a:t>事務局コメント：</a:t>
            </a:r>
            <a:br>
              <a:rPr kumimoji="1" lang="en-US" altLang="ja-JP" dirty="0">
                <a:solidFill>
                  <a:schemeClr val="tx1"/>
                </a:solidFill>
                <a:latin typeface="+mn-ea"/>
              </a:rPr>
            </a:br>
            <a:r>
              <a:rPr lang="ja-JP" altLang="en-US" dirty="0">
                <a:solidFill>
                  <a:schemeClr val="tx1"/>
                </a:solidFill>
                <a:latin typeface="+mn-ea"/>
              </a:rPr>
              <a:t>公募要項別紙２をご確認の上、機器設置場所を記載ください。</a:t>
            </a:r>
            <a:endParaRPr lang="en-US" altLang="ja-JP" dirty="0">
              <a:solidFill>
                <a:schemeClr val="tx1"/>
              </a:solidFill>
              <a:latin typeface="+mn-ea"/>
            </a:endParaRPr>
          </a:p>
          <a:p>
            <a:r>
              <a:rPr kumimoji="1" lang="ja-JP" altLang="en-US" dirty="0">
                <a:solidFill>
                  <a:schemeClr val="tx1"/>
                </a:solidFill>
                <a:latin typeface="+mn-ea"/>
              </a:rPr>
              <a:t>複数箇所を想定している場合はそれらすべてを示してください。</a:t>
            </a:r>
            <a:endParaRPr kumimoji="1" lang="en-US" altLang="ja-JP" dirty="0">
              <a:solidFill>
                <a:schemeClr val="tx1"/>
              </a:solidFill>
              <a:latin typeface="+mn-ea"/>
            </a:endParaRPr>
          </a:p>
          <a:p>
            <a:endParaRPr lang="en-US" altLang="ja-JP" dirty="0">
              <a:solidFill>
                <a:schemeClr val="tx1"/>
              </a:solidFill>
              <a:latin typeface="+mn-ea"/>
            </a:endParaRPr>
          </a:p>
          <a:p>
            <a:r>
              <a:rPr lang="ja-JP" altLang="en-US" dirty="0">
                <a:solidFill>
                  <a:schemeClr val="tx1"/>
                </a:solidFill>
                <a:latin typeface="+mn-ea"/>
              </a:rPr>
              <a:t>電力確保の目論見については、事務局が設置する機器の消費電力を供給できることを説明ください。</a:t>
            </a:r>
            <a:endParaRPr lang="en-US" altLang="ja-JP" dirty="0">
              <a:solidFill>
                <a:schemeClr val="tx1"/>
              </a:solidFill>
              <a:latin typeface="+mn-ea"/>
            </a:endParaRPr>
          </a:p>
          <a:p>
            <a:endParaRPr kumimoji="1" lang="en-US" altLang="ja-JP" dirty="0">
              <a:solidFill>
                <a:schemeClr val="tx1"/>
              </a:solidFill>
              <a:latin typeface="+mn-ea"/>
            </a:endParaRPr>
          </a:p>
          <a:p>
            <a:r>
              <a:rPr lang="ja-JP" altLang="en-US" dirty="0">
                <a:solidFill>
                  <a:schemeClr val="tx1"/>
                </a:solidFill>
                <a:latin typeface="+mn-ea"/>
              </a:rPr>
              <a:t>なお、必要に応じて本ページをコピーアンドペーストしていただいて問題ございません</a:t>
            </a:r>
            <a:r>
              <a:rPr kumimoji="1" lang="ja-JP" altLang="en-US" dirty="0">
                <a:solidFill>
                  <a:schemeClr val="tx1"/>
                </a:solidFill>
                <a:latin typeface="+mn-ea"/>
              </a:rPr>
              <a:t>。</a:t>
            </a:r>
            <a:endParaRPr kumimoji="1" lang="en-US" altLang="ja-JP" dirty="0">
              <a:solidFill>
                <a:schemeClr val="tx1"/>
              </a:solidFill>
              <a:latin typeface="+mn-ea"/>
            </a:endParaRPr>
          </a:p>
          <a:p>
            <a:endParaRPr lang="en-US" altLang="ja-JP" dirty="0">
              <a:solidFill>
                <a:schemeClr val="tx1"/>
              </a:solidFill>
              <a:latin typeface="+mn-ea"/>
            </a:endParaRPr>
          </a:p>
          <a:p>
            <a:r>
              <a:rPr kumimoji="1" lang="en-US" altLang="ja-JP" dirty="0">
                <a:solidFill>
                  <a:schemeClr val="tx1"/>
                </a:solidFill>
                <a:latin typeface="+mn-ea"/>
              </a:rPr>
              <a:t>※</a:t>
            </a:r>
            <a:r>
              <a:rPr kumimoji="1" lang="ja-JP" altLang="en-US" dirty="0">
                <a:solidFill>
                  <a:schemeClr val="tx1"/>
                </a:solidFill>
                <a:latin typeface="+mn-ea"/>
              </a:rPr>
              <a:t>本コメントは提出時に削除してください。</a:t>
            </a:r>
            <a:endParaRPr kumimoji="1" lang="en-US" altLang="ja-JP" dirty="0">
              <a:solidFill>
                <a:schemeClr val="tx1"/>
              </a:solidFill>
              <a:latin typeface="+mn-ea"/>
            </a:endParaRPr>
          </a:p>
        </p:txBody>
      </p:sp>
    </p:spTree>
    <p:extLst>
      <p:ext uri="{BB962C8B-B14F-4D97-AF65-F5344CB8AC3E}">
        <p14:creationId xmlns:p14="http://schemas.microsoft.com/office/powerpoint/2010/main" val="2452133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8082E1C-0778-15C3-FC7F-44FEE74429D3}"/>
              </a:ext>
            </a:extLst>
          </p:cNvPr>
          <p:cNvGraphicFramePr>
            <a:graphicFrameLocks noChangeAspect="1"/>
          </p:cNvGraphicFramePr>
          <p:nvPr>
            <p:custDataLst>
              <p:tags r:id="rId1"/>
            </p:custDataLst>
            <p:extLst>
              <p:ext uri="{D42A27DB-BD31-4B8C-83A1-F6EECF244321}">
                <p14:modId xmlns:p14="http://schemas.microsoft.com/office/powerpoint/2010/main" val="34920346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54" imgH="551" progId="TCLayout.ActiveDocument.1">
                  <p:embed/>
                </p:oleObj>
              </mc:Choice>
              <mc:Fallback>
                <p:oleObj name="think-cellスライド" r:id="rId4" imgW="554" imgH="551" progId="TCLayout.ActiveDocument.1">
                  <p:embed/>
                  <p:pic>
                    <p:nvPicPr>
                      <p:cNvPr id="5" name="think-cell data - do not delete" hidden="1">
                        <a:extLst>
                          <a:ext uri="{FF2B5EF4-FFF2-40B4-BE49-F238E27FC236}">
                            <a16:creationId xmlns:a16="http://schemas.microsoft.com/office/drawing/2014/main" id="{A8082E1C-0778-15C3-FC7F-44FEE74429D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テキスト プレースホルダー 1">
            <a:extLst>
              <a:ext uri="{FF2B5EF4-FFF2-40B4-BE49-F238E27FC236}">
                <a16:creationId xmlns:a16="http://schemas.microsoft.com/office/drawing/2014/main" id="{36FF0B79-123D-48D4-9490-C9FC1CFAF2D3}"/>
              </a:ext>
            </a:extLst>
          </p:cNvPr>
          <p:cNvSpPr>
            <a:spLocks noGrp="1"/>
          </p:cNvSpPr>
          <p:nvPr>
            <p:ph type="body" sz="quarter" idx="10"/>
          </p:nvPr>
        </p:nvSpPr>
        <p:spPr>
          <a:xfrm>
            <a:off x="409800" y="928520"/>
            <a:ext cx="9086400" cy="5732338"/>
          </a:xfrm>
        </p:spPr>
        <p:txBody>
          <a:bodyPr/>
          <a:lstStyle/>
          <a:p>
            <a:pPr marL="342900" indent="-342900">
              <a:buFont typeface="Wingdings" panose="05000000000000000000" pitchFamily="2" charset="2"/>
              <a:buChar char="n"/>
            </a:pPr>
            <a:r>
              <a:rPr lang="ja-JP" altLang="en-US" sz="1800" dirty="0"/>
              <a:t>提案詳細シートは、以下の章立てで作成すること。</a:t>
            </a:r>
            <a:endParaRPr lang="en-US" altLang="ja-JP" sz="1800" dirty="0"/>
          </a:p>
          <a:p>
            <a:pPr marL="596756" lvl="1" indent="-342900"/>
            <a:r>
              <a:rPr lang="ja-JP" altLang="en-US" sz="1800" dirty="0"/>
              <a:t>提案する接続拠点の概要</a:t>
            </a:r>
            <a:endParaRPr lang="en-US" altLang="ja-JP" sz="1800" dirty="0"/>
          </a:p>
          <a:p>
            <a:pPr marL="914077" lvl="2" indent="-342900"/>
            <a:r>
              <a:rPr lang="ja-JP" altLang="en-US" sz="1600" dirty="0"/>
              <a:t>接続拠点の基礎的な情報</a:t>
            </a:r>
            <a:endParaRPr lang="en-US" altLang="ja-JP" sz="1600" dirty="0"/>
          </a:p>
          <a:p>
            <a:pPr marL="914077" lvl="2" indent="-342900"/>
            <a:r>
              <a:rPr lang="ja-JP" altLang="en-US" sz="1600" dirty="0"/>
              <a:t>これまでの取組や実績　等</a:t>
            </a:r>
            <a:endParaRPr lang="en-US" altLang="ja-JP" sz="1600" dirty="0"/>
          </a:p>
          <a:p>
            <a:pPr marL="596756" lvl="1" indent="-342900"/>
            <a:r>
              <a:rPr lang="ja-JP" altLang="en-US" sz="1800" dirty="0"/>
              <a:t>提案する取組内容　</a:t>
            </a:r>
            <a:endParaRPr lang="en-US" altLang="ja-JP" sz="1800" dirty="0"/>
          </a:p>
          <a:p>
            <a:pPr marL="914077" lvl="2" indent="-342900"/>
            <a:r>
              <a:rPr lang="ja-JP" altLang="en-US" sz="1600" dirty="0"/>
              <a:t>検証するユースケースを選定・決定する方法</a:t>
            </a:r>
            <a:endParaRPr lang="en-US" altLang="ja-JP" sz="1600" dirty="0"/>
          </a:p>
          <a:p>
            <a:pPr marL="914077" lvl="2" indent="-342900"/>
            <a:r>
              <a:rPr lang="ja-JP" altLang="en-US" sz="1600" dirty="0"/>
              <a:t>ユースケースの検証における接続拠点利用主体へのサポート</a:t>
            </a:r>
            <a:endParaRPr lang="en-US" altLang="ja-JP" sz="1600" dirty="0"/>
          </a:p>
          <a:p>
            <a:pPr marL="914077" lvl="2" indent="-342900"/>
            <a:r>
              <a:rPr lang="ja-JP" altLang="en-US" sz="1600" dirty="0"/>
              <a:t>ユースケースの創出や技術開発の促進に向けた取り組みのアピールポイント　等</a:t>
            </a:r>
            <a:endParaRPr lang="en-US" altLang="ja-JP" sz="1600" dirty="0"/>
          </a:p>
          <a:p>
            <a:pPr marL="596756" lvl="1" indent="-342900"/>
            <a:r>
              <a:rPr lang="ja-JP" altLang="en-US" sz="1800" dirty="0"/>
              <a:t>組織・体制・接続拠点の設備</a:t>
            </a:r>
            <a:endParaRPr lang="en-US" altLang="ja-JP" sz="1800" dirty="0"/>
          </a:p>
          <a:p>
            <a:endParaRPr lang="en-US" altLang="ja-JP" sz="1200" dirty="0"/>
          </a:p>
          <a:p>
            <a:pPr marL="342900" indent="-342900">
              <a:buFont typeface="Wingdings" panose="05000000000000000000" pitchFamily="2" charset="2"/>
              <a:buChar char="n"/>
            </a:pPr>
            <a:r>
              <a:rPr lang="ja-JP" altLang="en-US" sz="1800" dirty="0"/>
              <a:t>本様式は「ユースケース創出タイプ」「高度計算資源活用タイプ」で共通に使用するものです。</a:t>
            </a:r>
            <a:endParaRPr lang="en-US" altLang="ja-JP" sz="1800" dirty="0"/>
          </a:p>
          <a:p>
            <a:pPr marL="342900" indent="-342900">
              <a:lnSpc>
                <a:spcPts val="800"/>
              </a:lnSpc>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後掲する「様式」に従い、公募要領の各要件や審査の観点を踏まえ、具体的なアピールポイント等が分かる資料として作成してください。</a:t>
            </a:r>
            <a:endParaRPr lang="en-US" altLang="ja-JP" sz="1800" dirty="0"/>
          </a:p>
          <a:p>
            <a:pPr marL="342900" indent="-342900">
              <a:lnSpc>
                <a:spcPts val="800"/>
              </a:lnSpc>
              <a:buFont typeface="Wingdings" panose="05000000000000000000" pitchFamily="2" charset="2"/>
              <a:buChar char="n"/>
            </a:pPr>
            <a:endParaRPr lang="en-US" altLang="ja-JP" sz="1200" dirty="0"/>
          </a:p>
          <a:p>
            <a:pPr marL="342900" indent="-342900">
              <a:buFont typeface="Wingdings" panose="05000000000000000000" pitchFamily="2" charset="2"/>
              <a:buChar char="n"/>
            </a:pPr>
            <a:r>
              <a:rPr lang="ja-JP" altLang="en-US" sz="1800" dirty="0"/>
              <a:t>様式のレイアウトを変更することは妨げません。なお、提出時は、様式中の事務局コメントは削除すること。</a:t>
            </a:r>
            <a:endParaRPr lang="en-US" altLang="ja-JP" sz="1800" dirty="0"/>
          </a:p>
          <a:p>
            <a:pPr marL="342900" indent="-342900">
              <a:lnSpc>
                <a:spcPts val="800"/>
              </a:lnSpc>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提案書の分量については、様式を参照して作成することを前提としますが、必要に応じてスライドを追加することは妨げません。</a:t>
            </a:r>
            <a:endParaRPr lang="en-US" altLang="ja-JP" sz="1800" dirty="0"/>
          </a:p>
        </p:txBody>
      </p:sp>
      <p:sp>
        <p:nvSpPr>
          <p:cNvPr id="3" name="タイトル 2">
            <a:extLst>
              <a:ext uri="{FF2B5EF4-FFF2-40B4-BE49-F238E27FC236}">
                <a16:creationId xmlns:a16="http://schemas.microsoft.com/office/drawing/2014/main" id="{B1570958-6118-4012-9D3F-6A21F96884C1}"/>
              </a:ext>
            </a:extLst>
          </p:cNvPr>
          <p:cNvSpPr>
            <a:spLocks noGrp="1"/>
          </p:cNvSpPr>
          <p:nvPr>
            <p:ph type="title"/>
          </p:nvPr>
        </p:nvSpPr>
        <p:spPr/>
        <p:txBody>
          <a:bodyPr vert="horz">
            <a:normAutofit/>
          </a:bodyPr>
          <a:lstStyle/>
          <a:p>
            <a:r>
              <a:rPr kumimoji="1" lang="ja-JP" altLang="en-US" sz="2400" dirty="0"/>
              <a:t>提案書の記載について</a:t>
            </a:r>
          </a:p>
        </p:txBody>
      </p:sp>
      <p:sp>
        <p:nvSpPr>
          <p:cNvPr id="4" name="四角形: 角を丸くする 3">
            <a:extLst>
              <a:ext uri="{FF2B5EF4-FFF2-40B4-BE49-F238E27FC236}">
                <a16:creationId xmlns:a16="http://schemas.microsoft.com/office/drawing/2014/main" id="{7EA3295C-19F5-5B3A-1DE4-831408F4A9DA}"/>
              </a:ext>
            </a:extLst>
          </p:cNvPr>
          <p:cNvSpPr/>
          <p:nvPr/>
        </p:nvSpPr>
        <p:spPr>
          <a:xfrm>
            <a:off x="5695438" y="197142"/>
            <a:ext cx="4015154" cy="711460"/>
          </a:xfrm>
          <a:prstGeom prst="roundRect">
            <a:avLst>
              <a:gd name="adj" fmla="val 7667"/>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r>
              <a:rPr kumimoji="1" lang="ja-JP" altLang="en-US" sz="1400" dirty="0">
                <a:solidFill>
                  <a:schemeClr val="tx1"/>
                </a:solidFill>
              </a:rPr>
              <a:t>・　本スライドは、提出時は削除してください。</a:t>
            </a:r>
          </a:p>
        </p:txBody>
      </p:sp>
    </p:spTree>
    <p:extLst>
      <p:ext uri="{BB962C8B-B14F-4D97-AF65-F5344CB8AC3E}">
        <p14:creationId xmlns:p14="http://schemas.microsoft.com/office/powerpoint/2010/main" val="3934963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BCE4712-F230-5B75-F37A-A87AD0681CEF}"/>
              </a:ext>
            </a:extLst>
          </p:cNvPr>
          <p:cNvGraphicFramePr>
            <a:graphicFrameLocks noChangeAspect="1"/>
          </p:cNvGraphicFramePr>
          <p:nvPr>
            <p:custDataLst>
              <p:tags r:id="rId1"/>
            </p:custDataLst>
            <p:extLst>
              <p:ext uri="{D42A27DB-BD31-4B8C-83A1-F6EECF244321}">
                <p14:modId xmlns:p14="http://schemas.microsoft.com/office/powerpoint/2010/main" val="35684866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4" name="think-cell data - do not delete" hidden="1">
                        <a:extLst>
                          <a:ext uri="{FF2B5EF4-FFF2-40B4-BE49-F238E27FC236}">
                            <a16:creationId xmlns:a16="http://schemas.microsoft.com/office/drawing/2014/main" id="{9BCE4712-F230-5B75-F37A-A87AD0681C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vert="horz"/>
          <a:lstStyle/>
          <a:p>
            <a:r>
              <a:rPr kumimoji="1" lang="ja-JP" altLang="en-US" dirty="0"/>
              <a:t>提案する拠点の基礎情報</a:t>
            </a:r>
          </a:p>
        </p:txBody>
      </p:sp>
      <p:grpSp>
        <p:nvGrpSpPr>
          <p:cNvPr id="5" name="グループ化 4">
            <a:extLst>
              <a:ext uri="{FF2B5EF4-FFF2-40B4-BE49-F238E27FC236}">
                <a16:creationId xmlns:a16="http://schemas.microsoft.com/office/drawing/2014/main" id="{04E53701-5647-1F8B-8CED-5418D078CC8D}"/>
              </a:ext>
            </a:extLst>
          </p:cNvPr>
          <p:cNvGrpSpPr/>
          <p:nvPr/>
        </p:nvGrpSpPr>
        <p:grpSpPr>
          <a:xfrm>
            <a:off x="154440" y="2766060"/>
            <a:ext cx="9609330" cy="3787142"/>
            <a:chOff x="539749" y="3240001"/>
            <a:chExt cx="2988000" cy="2116376"/>
          </a:xfrm>
        </p:grpSpPr>
        <p:sp>
          <p:nvSpPr>
            <p:cNvPr id="6" name="Rectangle 5">
              <a:extLst>
                <a:ext uri="{FF2B5EF4-FFF2-40B4-BE49-F238E27FC236}">
                  <a16:creationId xmlns:a16="http://schemas.microsoft.com/office/drawing/2014/main" id="{6B12AB31-658C-F378-F80B-F6DC1B1B5ECF}"/>
                </a:ext>
              </a:extLst>
            </p:cNvPr>
            <p:cNvSpPr>
              <a:spLocks noChangeArrowheads="1"/>
            </p:cNvSpPr>
            <p:nvPr/>
          </p:nvSpPr>
          <p:spPr bwMode="gray">
            <a:xfrm>
              <a:off x="539749" y="3392407"/>
              <a:ext cx="2988000" cy="1963970"/>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7" name="Text Box 6">
              <a:extLst>
                <a:ext uri="{FF2B5EF4-FFF2-40B4-BE49-F238E27FC236}">
                  <a16:creationId xmlns:a16="http://schemas.microsoft.com/office/drawing/2014/main" id="{8DFB5D8D-C21A-5172-0622-38D8A7003EF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これまでの取組や実績</a:t>
              </a:r>
              <a:endParaRPr lang="en-US" altLang="ja-JP" sz="1600" b="1" dirty="0">
                <a:solidFill>
                  <a:schemeClr val="bg1"/>
                </a:solidFill>
                <a:latin typeface="+mn-ea"/>
                <a:ea typeface="+mn-ea"/>
              </a:endParaRPr>
            </a:p>
          </p:txBody>
        </p:sp>
      </p:grpSp>
      <p:sp>
        <p:nvSpPr>
          <p:cNvPr id="3" name="四角形: 角を丸くする 2">
            <a:extLst>
              <a:ext uri="{FF2B5EF4-FFF2-40B4-BE49-F238E27FC236}">
                <a16:creationId xmlns:a16="http://schemas.microsoft.com/office/drawing/2014/main" id="{3C8EDB0B-667A-8383-DF17-F58B78930B15}"/>
              </a:ext>
            </a:extLst>
          </p:cNvPr>
          <p:cNvSpPr/>
          <p:nvPr/>
        </p:nvSpPr>
        <p:spPr>
          <a:xfrm>
            <a:off x="869376" y="5093679"/>
            <a:ext cx="8882184" cy="1459523"/>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本スライドは、提案する拠点の基礎的な情報とこれまでの取組や実績について記載ください。</a:t>
            </a:r>
            <a:endParaRPr lang="en-US" altLang="ja-JP" dirty="0">
              <a:solidFill>
                <a:schemeClr val="tx1"/>
              </a:solidFill>
            </a:endParaRPr>
          </a:p>
          <a:p>
            <a:pPr marL="87313"/>
            <a:r>
              <a:rPr lang="ja-JP" altLang="en-US" dirty="0">
                <a:solidFill>
                  <a:schemeClr val="tx1"/>
                </a:solidFill>
              </a:rPr>
              <a:t>・　図などを用いて、特徴がわかりやすく伝わるよう記載してください。スライド上部の表以外の部分について、記載形式はフリーとします。</a:t>
            </a:r>
            <a:endParaRPr lang="en-US" altLang="ja-JP" dirty="0">
              <a:solidFill>
                <a:schemeClr val="tx1"/>
              </a:solidFill>
            </a:endParaRPr>
          </a:p>
        </p:txBody>
      </p:sp>
      <p:graphicFrame>
        <p:nvGraphicFramePr>
          <p:cNvPr id="8" name="表 7">
            <a:extLst>
              <a:ext uri="{FF2B5EF4-FFF2-40B4-BE49-F238E27FC236}">
                <a16:creationId xmlns:a16="http://schemas.microsoft.com/office/drawing/2014/main" id="{1FF96B22-571E-8154-1F4F-AF96187E7C05}"/>
              </a:ext>
            </a:extLst>
          </p:cNvPr>
          <p:cNvGraphicFramePr>
            <a:graphicFrameLocks noGrp="1"/>
          </p:cNvGraphicFramePr>
          <p:nvPr>
            <p:extLst>
              <p:ext uri="{D42A27DB-BD31-4B8C-83A1-F6EECF244321}">
                <p14:modId xmlns:p14="http://schemas.microsoft.com/office/powerpoint/2010/main" val="3009906090"/>
              </p:ext>
            </p:extLst>
          </p:nvPr>
        </p:nvGraphicFramePr>
        <p:xfrm>
          <a:off x="154440" y="804707"/>
          <a:ext cx="9597120" cy="1875864"/>
        </p:xfrm>
        <a:graphic>
          <a:graphicData uri="http://schemas.openxmlformats.org/drawingml/2006/table">
            <a:tbl>
              <a:tblPr>
                <a:tableStyleId>{5C22544A-7EE6-4342-B048-85BDC9FD1C3A}</a:tableStyleId>
              </a:tblPr>
              <a:tblGrid>
                <a:gridCol w="1920413">
                  <a:extLst>
                    <a:ext uri="{9D8B030D-6E8A-4147-A177-3AD203B41FA5}">
                      <a16:colId xmlns:a16="http://schemas.microsoft.com/office/drawing/2014/main" val="716387502"/>
                    </a:ext>
                  </a:extLst>
                </a:gridCol>
                <a:gridCol w="7676707">
                  <a:extLst>
                    <a:ext uri="{9D8B030D-6E8A-4147-A177-3AD203B41FA5}">
                      <a16:colId xmlns:a16="http://schemas.microsoft.com/office/drawing/2014/main" val="3838761532"/>
                    </a:ext>
                  </a:extLst>
                </a:gridCol>
              </a:tblGrid>
              <a:tr h="622092">
                <a:tc>
                  <a:txBody>
                    <a:bodyPr/>
                    <a:lstStyle/>
                    <a:p>
                      <a:pPr algn="ctr"/>
                      <a:r>
                        <a:rPr kumimoji="1" lang="ja-JP" altLang="en-US" sz="1600" b="1" dirty="0">
                          <a:solidFill>
                            <a:srgbClr val="FFFFFF"/>
                          </a:solidFill>
                          <a:latin typeface="+mn-ea"/>
                          <a:ea typeface="+mn-ea"/>
                        </a:rPr>
                        <a:t>拠点の名称</a:t>
                      </a:r>
                      <a:endParaRPr kumimoji="1" lang="en-US" altLang="ja-JP" sz="1600" b="1" dirty="0">
                        <a:solidFill>
                          <a:srgbClr val="FFFFFF"/>
                        </a:solidFill>
                        <a:latin typeface="+mn-ea"/>
                        <a:ea typeface="+mn-ea"/>
                      </a:endParaRPr>
                    </a:p>
                  </a:txBody>
                  <a:tcPr marL="72000" marR="72000" marT="36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3880" rtl="0" eaLnBrk="1" fontAlgn="auto" latinLnBrk="0" hangingPunct="1">
                        <a:lnSpc>
                          <a:spcPct val="120000"/>
                        </a:lnSpc>
                        <a:spcBef>
                          <a:spcPts val="0"/>
                        </a:spcBef>
                        <a:spcAft>
                          <a:spcPts val="300"/>
                        </a:spcAft>
                        <a:buClr>
                          <a:srgbClr val="003B83"/>
                        </a:buClr>
                        <a:buSzPct val="70000"/>
                        <a:buFont typeface="Wingdings" panose="05000000000000000000" pitchFamily="2" charset="2"/>
                        <a:buNone/>
                        <a:tabLst/>
                        <a:defRPr/>
                      </a:pPr>
                      <a:endParaRPr kumimoji="1" lang="en-US" altLang="ja-JP" sz="1400" b="0" i="0" u="none" strike="noStrike" kern="1200" cap="none" spc="0" normalizeH="0" baseline="0" noProof="0" dirty="0">
                        <a:ln>
                          <a:noFill/>
                        </a:ln>
                        <a:solidFill>
                          <a:srgbClr val="000000"/>
                        </a:solidFill>
                        <a:effectLst/>
                        <a:uLnTx/>
                        <a:uFillTx/>
                        <a:latin typeface="ＭＳ Ｐゴシック"/>
                        <a:ea typeface="+mn-ea"/>
                        <a:cs typeface="+mn-cs"/>
                      </a:endParaRPr>
                    </a:p>
                  </a:txBody>
                  <a:tcPr marL="72000" marR="72000" marT="72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1775836"/>
                  </a:ext>
                </a:extLst>
              </a:tr>
              <a:tr h="622092">
                <a:tc>
                  <a:txBody>
                    <a:bodyPr/>
                    <a:lstStyle/>
                    <a:p>
                      <a:pPr algn="ctr"/>
                      <a:r>
                        <a:rPr kumimoji="1" lang="ja-JP" altLang="en-US" sz="1600" b="1" dirty="0">
                          <a:solidFill>
                            <a:srgbClr val="FFFFFF"/>
                          </a:solidFill>
                          <a:latin typeface="+mn-ea"/>
                          <a:ea typeface="+mn-ea"/>
                        </a:rPr>
                        <a:t>所在</a:t>
                      </a:r>
                    </a:p>
                  </a:txBody>
                  <a:tcPr marL="72000" marR="72000" marT="72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3880" rtl="0" eaLnBrk="1" fontAlgn="auto" latinLnBrk="0" hangingPunct="1">
                        <a:lnSpc>
                          <a:spcPct val="120000"/>
                        </a:lnSpc>
                        <a:spcBef>
                          <a:spcPts val="0"/>
                        </a:spcBef>
                        <a:spcAft>
                          <a:spcPts val="300"/>
                        </a:spcAft>
                        <a:buClr>
                          <a:srgbClr val="003B83"/>
                        </a:buClr>
                        <a:buSzPct val="70000"/>
                        <a:buFont typeface="Wingdings" panose="05000000000000000000" pitchFamily="2" charset="2"/>
                        <a:buNone/>
                        <a:tabLst/>
                        <a:defRPr/>
                      </a:pPr>
                      <a:endParaRPr kumimoji="1" lang="en-US" altLang="ja-JP" sz="14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txBody>
                  <a:tcPr marL="72000" marR="72000" marT="72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14710967"/>
                  </a:ext>
                </a:extLst>
              </a:tr>
              <a:tr h="598616">
                <a:tc>
                  <a:txBody>
                    <a:bodyPr/>
                    <a:lstStyle/>
                    <a:p>
                      <a:pPr algn="ctr"/>
                      <a:r>
                        <a:rPr kumimoji="1" lang="ja-JP" altLang="en-US" sz="1600" b="1" dirty="0">
                          <a:solidFill>
                            <a:srgbClr val="FFFFFF"/>
                          </a:solidFill>
                          <a:latin typeface="+mn-ea"/>
                          <a:ea typeface="+mn-ea"/>
                        </a:rPr>
                        <a:t>拠点を管理する</a:t>
                      </a:r>
                      <a:endParaRPr kumimoji="1" lang="en-US" altLang="ja-JP" sz="1600" b="1" dirty="0">
                        <a:solidFill>
                          <a:srgbClr val="FFFFFF"/>
                        </a:solidFill>
                        <a:latin typeface="+mn-ea"/>
                        <a:ea typeface="+mn-ea"/>
                      </a:endParaRPr>
                    </a:p>
                    <a:p>
                      <a:pPr algn="ctr"/>
                      <a:r>
                        <a:rPr kumimoji="1" lang="ja-JP" altLang="en-US" sz="1600" b="1" dirty="0">
                          <a:solidFill>
                            <a:srgbClr val="FFFFFF"/>
                          </a:solidFill>
                          <a:latin typeface="+mn-ea"/>
                          <a:ea typeface="+mn-ea"/>
                        </a:rPr>
                        <a:t>事業者</a:t>
                      </a:r>
                    </a:p>
                  </a:txBody>
                  <a:tcPr marL="72000" marR="72000" marT="72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lvl="0" indent="0" algn="l" defTabSz="913880" rtl="0" eaLnBrk="1" fontAlgn="auto" latinLnBrk="0" hangingPunct="1">
                        <a:lnSpc>
                          <a:spcPct val="120000"/>
                        </a:lnSpc>
                        <a:spcBef>
                          <a:spcPts val="0"/>
                        </a:spcBef>
                        <a:spcAft>
                          <a:spcPts val="300"/>
                        </a:spcAft>
                        <a:buClr>
                          <a:srgbClr val="003B83"/>
                        </a:buClr>
                        <a:buSzPct val="70000"/>
                        <a:buFont typeface="Wingdings" panose="05000000000000000000" pitchFamily="2" charset="2"/>
                        <a:buNone/>
                        <a:tabLst/>
                        <a:defRPr/>
                      </a:pPr>
                      <a:endParaRPr kumimoji="1" lang="en-US" altLang="ja-JP" sz="14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txBody>
                  <a:tcPr marL="72000" marR="72000" marT="72000" marB="72000" anchor="ctr">
                    <a:lnL w="12700" cap="flat" cmpd="sng" algn="ctr">
                      <a:solidFill>
                        <a:srgbClr val="092167"/>
                      </a:solidFill>
                      <a:prstDash val="solid"/>
                      <a:round/>
                      <a:headEnd type="none" w="med" len="med"/>
                      <a:tailEnd type="none" w="med" len="med"/>
                    </a:lnL>
                    <a:lnR w="12700" cap="flat" cmpd="sng" algn="ctr">
                      <a:solidFill>
                        <a:srgbClr val="092167"/>
                      </a:solidFill>
                      <a:prstDash val="solid"/>
                      <a:round/>
                      <a:headEnd type="none" w="med" len="med"/>
                      <a:tailEnd type="none" w="med" len="med"/>
                    </a:lnR>
                    <a:lnT w="12700" cap="flat" cmpd="sng" algn="ctr">
                      <a:solidFill>
                        <a:srgbClr val="092167"/>
                      </a:solidFill>
                      <a:prstDash val="solid"/>
                      <a:round/>
                      <a:headEnd type="none" w="med" len="med"/>
                      <a:tailEnd type="none" w="med" len="med"/>
                    </a:lnT>
                    <a:lnB w="12700" cap="flat" cmpd="sng" algn="ctr">
                      <a:solidFill>
                        <a:srgbClr val="092167"/>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78419739"/>
                  </a:ext>
                </a:extLst>
              </a:tr>
            </a:tbl>
          </a:graphicData>
        </a:graphic>
      </p:graphicFrame>
    </p:spTree>
    <p:extLst>
      <p:ext uri="{BB962C8B-B14F-4D97-AF65-F5344CB8AC3E}">
        <p14:creationId xmlns:p14="http://schemas.microsoft.com/office/powerpoint/2010/main" val="2991740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8BADC040-371A-902B-337A-57D32D4E9345}"/>
              </a:ext>
            </a:extLst>
          </p:cNvPr>
          <p:cNvGraphicFramePr>
            <a:graphicFrameLocks noChangeAspect="1"/>
          </p:cNvGraphicFramePr>
          <p:nvPr>
            <p:custDataLst>
              <p:tags r:id="rId1"/>
            </p:custDataLst>
            <p:extLst>
              <p:ext uri="{D42A27DB-BD31-4B8C-83A1-F6EECF244321}">
                <p14:modId xmlns:p14="http://schemas.microsoft.com/office/powerpoint/2010/main" val="29278934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7" name="think-cell data - do not delete" hidden="1">
                        <a:extLst>
                          <a:ext uri="{FF2B5EF4-FFF2-40B4-BE49-F238E27FC236}">
                            <a16:creationId xmlns:a16="http://schemas.microsoft.com/office/drawing/2014/main" id="{8BADC040-371A-902B-337A-57D32D4E934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vert="horz"/>
          <a:lstStyle/>
          <a:p>
            <a:r>
              <a:rPr kumimoji="1" lang="ja-JP" altLang="en-US" dirty="0"/>
              <a:t>提案する取り組みの内容</a:t>
            </a:r>
          </a:p>
        </p:txBody>
      </p:sp>
      <p:grpSp>
        <p:nvGrpSpPr>
          <p:cNvPr id="3" name="グループ化 2">
            <a:extLst>
              <a:ext uri="{FF2B5EF4-FFF2-40B4-BE49-F238E27FC236}">
                <a16:creationId xmlns:a16="http://schemas.microsoft.com/office/drawing/2014/main" id="{1B91E28D-0E57-705B-6F66-FC7494334B32}"/>
              </a:ext>
            </a:extLst>
          </p:cNvPr>
          <p:cNvGrpSpPr/>
          <p:nvPr/>
        </p:nvGrpSpPr>
        <p:grpSpPr>
          <a:xfrm>
            <a:off x="138728" y="756138"/>
            <a:ext cx="9609330" cy="5886475"/>
            <a:chOff x="539749" y="3240001"/>
            <a:chExt cx="2988000" cy="3322967"/>
          </a:xfrm>
        </p:grpSpPr>
        <p:sp>
          <p:nvSpPr>
            <p:cNvPr id="5" name="Rectangle 5">
              <a:extLst>
                <a:ext uri="{FF2B5EF4-FFF2-40B4-BE49-F238E27FC236}">
                  <a16:creationId xmlns:a16="http://schemas.microsoft.com/office/drawing/2014/main" id="{EA5C3C26-9EC8-9DCA-CF33-965C0105EB6E}"/>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a:t>
              </a:r>
              <a:endParaRPr lang="en-US" altLang="ja-JP" spc="130" dirty="0">
                <a:latin typeface="+mn-ea"/>
              </a:endParaRPr>
            </a:p>
          </p:txBody>
        </p:sp>
        <p:sp>
          <p:nvSpPr>
            <p:cNvPr id="6" name="Text Box 6">
              <a:extLst>
                <a:ext uri="{FF2B5EF4-FFF2-40B4-BE49-F238E27FC236}">
                  <a16:creationId xmlns:a16="http://schemas.microsoft.com/office/drawing/2014/main" id="{FA12E964-B56E-E009-E037-E9884F77F0E3}"/>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検証するユースケースを選定・決定する方法</a:t>
              </a:r>
            </a:p>
          </p:txBody>
        </p:sp>
      </p:grpSp>
      <p:sp>
        <p:nvSpPr>
          <p:cNvPr id="9" name="四角形: 角を丸くする 8">
            <a:extLst>
              <a:ext uri="{FF2B5EF4-FFF2-40B4-BE49-F238E27FC236}">
                <a16:creationId xmlns:a16="http://schemas.microsoft.com/office/drawing/2014/main" id="{B0FAD07C-9D97-B2C4-9DB3-49BC300F7051}"/>
              </a:ext>
            </a:extLst>
          </p:cNvPr>
          <p:cNvSpPr/>
          <p:nvPr/>
        </p:nvSpPr>
        <p:spPr>
          <a:xfrm>
            <a:off x="4827949" y="4279900"/>
            <a:ext cx="4786923" cy="2296794"/>
          </a:xfrm>
          <a:prstGeom prst="roundRect">
            <a:avLst>
              <a:gd name="adj" fmla="val 3440"/>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dirty="0">
                <a:solidFill>
                  <a:schemeClr val="tx1"/>
                </a:solidFill>
                <a:latin typeface="+mn-ea"/>
              </a:rPr>
              <a:t>事務局コメント：</a:t>
            </a:r>
            <a:br>
              <a:rPr kumimoji="1" lang="en-US" altLang="ja-JP" dirty="0">
                <a:solidFill>
                  <a:schemeClr val="tx1"/>
                </a:solidFill>
                <a:latin typeface="+mn-ea"/>
              </a:rPr>
            </a:br>
            <a:r>
              <a:rPr lang="ja-JP" altLang="en-US" dirty="0">
                <a:solidFill>
                  <a:schemeClr val="tx1"/>
                </a:solidFill>
                <a:latin typeface="+mn-ea"/>
              </a:rPr>
              <a:t>検証するユースケースを選定・決定する方法を分かりやすく説明してください。特にユースケースを選定する際に重視する観点や評価指標、選定・決定までのプロセスをご記載ください。</a:t>
            </a:r>
            <a:endParaRPr lang="en-US" altLang="ja-JP" dirty="0">
              <a:solidFill>
                <a:schemeClr val="tx1"/>
              </a:solidFill>
              <a:latin typeface="+mn-ea"/>
            </a:endParaRPr>
          </a:p>
          <a:p>
            <a:endParaRPr kumimoji="1" lang="en-US" altLang="ja-JP" dirty="0">
              <a:solidFill>
                <a:schemeClr val="tx1"/>
              </a:solidFill>
              <a:latin typeface="+mn-ea"/>
            </a:endParaRPr>
          </a:p>
          <a:p>
            <a:r>
              <a:rPr lang="ja-JP" altLang="en-US" dirty="0">
                <a:solidFill>
                  <a:schemeClr val="tx1"/>
                </a:solidFill>
                <a:latin typeface="+mn-ea"/>
              </a:rPr>
              <a:t>なお、必要に応じて本ページをコピーアンドペーストしていただいて問題ございません</a:t>
            </a:r>
            <a:r>
              <a:rPr kumimoji="1" lang="ja-JP" altLang="en-US" dirty="0">
                <a:solidFill>
                  <a:schemeClr val="tx1"/>
                </a:solidFill>
                <a:latin typeface="+mn-ea"/>
              </a:rPr>
              <a:t>。</a:t>
            </a:r>
            <a:endParaRPr kumimoji="1" lang="en-US" altLang="ja-JP" dirty="0">
              <a:solidFill>
                <a:schemeClr val="tx1"/>
              </a:solidFill>
              <a:latin typeface="+mn-ea"/>
            </a:endParaRPr>
          </a:p>
          <a:p>
            <a:endParaRPr lang="en-US" altLang="ja-JP" dirty="0">
              <a:solidFill>
                <a:schemeClr val="tx1"/>
              </a:solidFill>
              <a:latin typeface="+mn-ea"/>
            </a:endParaRPr>
          </a:p>
          <a:p>
            <a:r>
              <a:rPr kumimoji="1" lang="en-US" altLang="ja-JP" dirty="0">
                <a:solidFill>
                  <a:schemeClr val="tx1"/>
                </a:solidFill>
                <a:latin typeface="+mn-ea"/>
              </a:rPr>
              <a:t>※</a:t>
            </a:r>
            <a:r>
              <a:rPr kumimoji="1" lang="ja-JP" altLang="en-US" dirty="0">
                <a:solidFill>
                  <a:schemeClr val="tx1"/>
                </a:solidFill>
                <a:latin typeface="+mn-ea"/>
              </a:rPr>
              <a:t>本コメントは提出時に削除してください。</a:t>
            </a:r>
            <a:endParaRPr kumimoji="1" lang="en-US" altLang="ja-JP" dirty="0">
              <a:solidFill>
                <a:schemeClr val="tx1"/>
              </a:solidFill>
              <a:latin typeface="+mn-ea"/>
            </a:endParaRPr>
          </a:p>
        </p:txBody>
      </p:sp>
    </p:spTree>
    <p:extLst>
      <p:ext uri="{BB962C8B-B14F-4D97-AF65-F5344CB8AC3E}">
        <p14:creationId xmlns:p14="http://schemas.microsoft.com/office/powerpoint/2010/main" val="3905219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D682B-829B-0026-2790-AFEDAE9EB421}"/>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3D11626-E6A6-7CFF-3185-5D0125FF3F3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7" name="think-cell data - do not delete" hidden="1">
                        <a:extLst>
                          <a:ext uri="{FF2B5EF4-FFF2-40B4-BE49-F238E27FC236}">
                            <a16:creationId xmlns:a16="http://schemas.microsoft.com/office/drawing/2014/main" id="{F3D11626-E6A6-7CFF-3185-5D0125FF3F3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823F23F-5C20-EFB8-4F65-7A33550D251F}"/>
              </a:ext>
            </a:extLst>
          </p:cNvPr>
          <p:cNvSpPr>
            <a:spLocks noGrp="1"/>
          </p:cNvSpPr>
          <p:nvPr>
            <p:ph type="title"/>
          </p:nvPr>
        </p:nvSpPr>
        <p:spPr/>
        <p:txBody>
          <a:bodyPr vert="horz"/>
          <a:lstStyle/>
          <a:p>
            <a:r>
              <a:rPr kumimoji="1" lang="ja-JP" altLang="en-US" dirty="0"/>
              <a:t>提案する取り組みの内容</a:t>
            </a:r>
          </a:p>
        </p:txBody>
      </p:sp>
      <p:grpSp>
        <p:nvGrpSpPr>
          <p:cNvPr id="3" name="グループ化 2">
            <a:extLst>
              <a:ext uri="{FF2B5EF4-FFF2-40B4-BE49-F238E27FC236}">
                <a16:creationId xmlns:a16="http://schemas.microsoft.com/office/drawing/2014/main" id="{99CCC12A-F8F5-2315-6C22-ED08989196DF}"/>
              </a:ext>
            </a:extLst>
          </p:cNvPr>
          <p:cNvGrpSpPr/>
          <p:nvPr/>
        </p:nvGrpSpPr>
        <p:grpSpPr>
          <a:xfrm>
            <a:off x="138728" y="756138"/>
            <a:ext cx="9609330" cy="5886475"/>
            <a:chOff x="539749" y="3240001"/>
            <a:chExt cx="2988000" cy="3322967"/>
          </a:xfrm>
        </p:grpSpPr>
        <p:sp>
          <p:nvSpPr>
            <p:cNvPr id="5" name="Rectangle 5">
              <a:extLst>
                <a:ext uri="{FF2B5EF4-FFF2-40B4-BE49-F238E27FC236}">
                  <a16:creationId xmlns:a16="http://schemas.microsoft.com/office/drawing/2014/main" id="{2A8F5B03-203B-9E11-8D6B-2233DE814884}"/>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a:t>
              </a:r>
              <a:endParaRPr lang="en-US" altLang="ja-JP" spc="130" dirty="0">
                <a:latin typeface="+mn-ea"/>
              </a:endParaRPr>
            </a:p>
          </p:txBody>
        </p:sp>
        <p:sp>
          <p:nvSpPr>
            <p:cNvPr id="6" name="Text Box 6">
              <a:extLst>
                <a:ext uri="{FF2B5EF4-FFF2-40B4-BE49-F238E27FC236}">
                  <a16:creationId xmlns:a16="http://schemas.microsoft.com/office/drawing/2014/main" id="{7A1D7C9D-B475-D45C-F389-E5D3A4130E02}"/>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ユースケースの検証における接続拠点利用主体へのサポート</a:t>
              </a:r>
            </a:p>
          </p:txBody>
        </p:sp>
      </p:grpSp>
      <p:sp>
        <p:nvSpPr>
          <p:cNvPr id="8" name="四角形: 角を丸くする 7">
            <a:extLst>
              <a:ext uri="{FF2B5EF4-FFF2-40B4-BE49-F238E27FC236}">
                <a16:creationId xmlns:a16="http://schemas.microsoft.com/office/drawing/2014/main" id="{8D1775D8-BF4E-D8C2-CB58-ED78E5F44FB9}"/>
              </a:ext>
            </a:extLst>
          </p:cNvPr>
          <p:cNvSpPr/>
          <p:nvPr/>
        </p:nvSpPr>
        <p:spPr>
          <a:xfrm>
            <a:off x="4827949" y="3429000"/>
            <a:ext cx="4786923" cy="3147694"/>
          </a:xfrm>
          <a:prstGeom prst="roundRect">
            <a:avLst>
              <a:gd name="adj" fmla="val 3440"/>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dirty="0">
                <a:solidFill>
                  <a:schemeClr val="tx1"/>
                </a:solidFill>
                <a:latin typeface="+mn-ea"/>
              </a:rPr>
              <a:t>事務局コメント：</a:t>
            </a:r>
            <a:br>
              <a:rPr kumimoji="1" lang="en-US" altLang="ja-JP" dirty="0">
                <a:solidFill>
                  <a:schemeClr val="tx1"/>
                </a:solidFill>
                <a:latin typeface="+mn-ea"/>
              </a:rPr>
            </a:br>
            <a:r>
              <a:rPr kumimoji="1" lang="ja-JP" altLang="en-US" dirty="0">
                <a:solidFill>
                  <a:schemeClr val="tx1"/>
                </a:solidFill>
                <a:latin typeface="+mn-ea"/>
              </a:rPr>
              <a:t>選定・決定したユースケースを検証する際の、接続拠点の利用主体へのサポート内容について分かりやすく説明してください。</a:t>
            </a:r>
            <a:endParaRPr kumimoji="1" lang="en-US" altLang="ja-JP" dirty="0">
              <a:solidFill>
                <a:schemeClr val="tx1"/>
              </a:solidFill>
              <a:latin typeface="+mn-ea"/>
            </a:endParaRPr>
          </a:p>
          <a:p>
            <a:r>
              <a:rPr kumimoji="1" lang="ja-JP" altLang="en-US" dirty="0">
                <a:solidFill>
                  <a:schemeClr val="tx1"/>
                </a:solidFill>
                <a:latin typeface="+mn-ea"/>
              </a:rPr>
              <a:t>選定・決定したユースケースについて、</a:t>
            </a:r>
            <a:r>
              <a:rPr kumimoji="1" lang="en-US" altLang="ja-JP" dirty="0">
                <a:solidFill>
                  <a:schemeClr val="tx1"/>
                </a:solidFill>
                <a:latin typeface="+mn-ea"/>
              </a:rPr>
              <a:t>APN</a:t>
            </a:r>
            <a:r>
              <a:rPr lang="ja-JP" altLang="en-US" dirty="0">
                <a:solidFill>
                  <a:schemeClr val="tx1"/>
                </a:solidFill>
                <a:latin typeface="+mn-ea"/>
              </a:rPr>
              <a:t>イノベーションハブを用いた検証の中で具体化を進めるといった、</a:t>
            </a:r>
            <a:r>
              <a:rPr lang="en-US" altLang="ja-JP" dirty="0">
                <a:solidFill>
                  <a:schemeClr val="tx1"/>
                </a:solidFill>
                <a:latin typeface="+mn-ea"/>
              </a:rPr>
              <a:t>APN</a:t>
            </a:r>
            <a:r>
              <a:rPr lang="ja-JP" altLang="en-US" dirty="0">
                <a:solidFill>
                  <a:schemeClr val="tx1"/>
                </a:solidFill>
                <a:latin typeface="+mn-ea"/>
              </a:rPr>
              <a:t>を用いたユースケースやサービスの社会実装に向けた取り組みなどを想定しています。</a:t>
            </a:r>
            <a:endParaRPr lang="en-US" altLang="ja-JP" dirty="0">
              <a:solidFill>
                <a:schemeClr val="tx1"/>
              </a:solidFill>
              <a:latin typeface="+mn-ea"/>
            </a:endParaRPr>
          </a:p>
          <a:p>
            <a:endParaRPr kumimoji="1" lang="en-US" altLang="ja-JP" dirty="0">
              <a:solidFill>
                <a:schemeClr val="tx1"/>
              </a:solidFill>
              <a:latin typeface="+mn-ea"/>
            </a:endParaRPr>
          </a:p>
          <a:p>
            <a:r>
              <a:rPr lang="ja-JP" altLang="en-US" dirty="0">
                <a:solidFill>
                  <a:schemeClr val="tx1"/>
                </a:solidFill>
                <a:latin typeface="+mn-ea"/>
              </a:rPr>
              <a:t>なお、必要に応じて本ページをコピーアンドペーストしていただいて問題ございません</a:t>
            </a:r>
            <a:r>
              <a:rPr kumimoji="1" lang="ja-JP" altLang="en-US" dirty="0">
                <a:solidFill>
                  <a:schemeClr val="tx1"/>
                </a:solidFill>
                <a:latin typeface="+mn-ea"/>
              </a:rPr>
              <a:t>。</a:t>
            </a:r>
            <a:endParaRPr kumimoji="1" lang="en-US" altLang="ja-JP" dirty="0">
              <a:solidFill>
                <a:schemeClr val="tx1"/>
              </a:solidFill>
              <a:latin typeface="+mn-ea"/>
            </a:endParaRPr>
          </a:p>
          <a:p>
            <a:endParaRPr lang="en-US" altLang="ja-JP" dirty="0">
              <a:solidFill>
                <a:schemeClr val="tx1"/>
              </a:solidFill>
              <a:latin typeface="+mn-ea"/>
            </a:endParaRPr>
          </a:p>
          <a:p>
            <a:r>
              <a:rPr kumimoji="1" lang="en-US" altLang="ja-JP" dirty="0">
                <a:solidFill>
                  <a:schemeClr val="tx1"/>
                </a:solidFill>
                <a:latin typeface="+mn-ea"/>
              </a:rPr>
              <a:t>※</a:t>
            </a:r>
            <a:r>
              <a:rPr kumimoji="1" lang="ja-JP" altLang="en-US" dirty="0">
                <a:solidFill>
                  <a:schemeClr val="tx1"/>
                </a:solidFill>
                <a:latin typeface="+mn-ea"/>
              </a:rPr>
              <a:t>本コメントは提出時に削除してください。</a:t>
            </a:r>
            <a:endParaRPr kumimoji="1" lang="en-US" altLang="ja-JP" dirty="0">
              <a:solidFill>
                <a:schemeClr val="tx1"/>
              </a:solidFill>
              <a:latin typeface="+mn-ea"/>
            </a:endParaRPr>
          </a:p>
        </p:txBody>
      </p:sp>
    </p:spTree>
    <p:extLst>
      <p:ext uri="{BB962C8B-B14F-4D97-AF65-F5344CB8AC3E}">
        <p14:creationId xmlns:p14="http://schemas.microsoft.com/office/powerpoint/2010/main" val="31800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E7375-BAA2-40F2-8AB8-AFEC1DA975AB}"/>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190E62F-C75F-61F3-5BA4-2AC6B5DE281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7" name="think-cell data - do not delete" hidden="1">
                        <a:extLst>
                          <a:ext uri="{FF2B5EF4-FFF2-40B4-BE49-F238E27FC236}">
                            <a16:creationId xmlns:a16="http://schemas.microsoft.com/office/drawing/2014/main" id="{C190E62F-C75F-61F3-5BA4-2AC6B5DE281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0E783BC5-5121-994D-5F3D-99B32D934ECA}"/>
              </a:ext>
            </a:extLst>
          </p:cNvPr>
          <p:cNvSpPr>
            <a:spLocks noGrp="1"/>
          </p:cNvSpPr>
          <p:nvPr>
            <p:ph type="title"/>
          </p:nvPr>
        </p:nvSpPr>
        <p:spPr/>
        <p:txBody>
          <a:bodyPr vert="horz"/>
          <a:lstStyle/>
          <a:p>
            <a:r>
              <a:rPr kumimoji="1" lang="ja-JP" altLang="en-US" dirty="0"/>
              <a:t>提案する取り組みの内容</a:t>
            </a:r>
          </a:p>
        </p:txBody>
      </p:sp>
      <p:grpSp>
        <p:nvGrpSpPr>
          <p:cNvPr id="3" name="グループ化 2">
            <a:extLst>
              <a:ext uri="{FF2B5EF4-FFF2-40B4-BE49-F238E27FC236}">
                <a16:creationId xmlns:a16="http://schemas.microsoft.com/office/drawing/2014/main" id="{C3EC9F3B-D024-79A2-6E0C-11E59244CB60}"/>
              </a:ext>
            </a:extLst>
          </p:cNvPr>
          <p:cNvGrpSpPr/>
          <p:nvPr/>
        </p:nvGrpSpPr>
        <p:grpSpPr>
          <a:xfrm>
            <a:off x="138728" y="756138"/>
            <a:ext cx="9609330" cy="5886475"/>
            <a:chOff x="539749" y="3240001"/>
            <a:chExt cx="2988000" cy="3322967"/>
          </a:xfrm>
        </p:grpSpPr>
        <p:sp>
          <p:nvSpPr>
            <p:cNvPr id="5" name="Rectangle 5">
              <a:extLst>
                <a:ext uri="{FF2B5EF4-FFF2-40B4-BE49-F238E27FC236}">
                  <a16:creationId xmlns:a16="http://schemas.microsoft.com/office/drawing/2014/main" id="{59E6F421-BD80-49E3-A103-ACEEE5D35826}"/>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a:t>
              </a:r>
              <a:endParaRPr lang="en-US" altLang="ja-JP" spc="130" dirty="0">
                <a:latin typeface="+mn-ea"/>
              </a:endParaRPr>
            </a:p>
          </p:txBody>
        </p:sp>
        <p:sp>
          <p:nvSpPr>
            <p:cNvPr id="6" name="Text Box 6">
              <a:extLst>
                <a:ext uri="{FF2B5EF4-FFF2-40B4-BE49-F238E27FC236}">
                  <a16:creationId xmlns:a16="http://schemas.microsoft.com/office/drawing/2014/main" id="{4CE12838-3E75-5B2A-1E52-8371AAA16F53}"/>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ユースケースの創出や技術開発の促進に向けた取り組みのアピールポイント</a:t>
              </a:r>
            </a:p>
          </p:txBody>
        </p:sp>
      </p:grpSp>
      <p:sp>
        <p:nvSpPr>
          <p:cNvPr id="8" name="四角形: 角を丸くする 7">
            <a:extLst>
              <a:ext uri="{FF2B5EF4-FFF2-40B4-BE49-F238E27FC236}">
                <a16:creationId xmlns:a16="http://schemas.microsoft.com/office/drawing/2014/main" id="{66EF5A8C-4D4C-B94F-F03A-879740B75FCF}"/>
              </a:ext>
            </a:extLst>
          </p:cNvPr>
          <p:cNvSpPr/>
          <p:nvPr/>
        </p:nvSpPr>
        <p:spPr>
          <a:xfrm>
            <a:off x="4827949" y="4358640"/>
            <a:ext cx="4786923" cy="2218054"/>
          </a:xfrm>
          <a:prstGeom prst="roundRect">
            <a:avLst>
              <a:gd name="adj" fmla="val 3440"/>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dirty="0">
                <a:solidFill>
                  <a:schemeClr val="tx1"/>
                </a:solidFill>
                <a:latin typeface="+mn-ea"/>
              </a:rPr>
              <a:t>事務局コメント：</a:t>
            </a:r>
            <a:br>
              <a:rPr kumimoji="1" lang="en-US" altLang="ja-JP" dirty="0">
                <a:solidFill>
                  <a:schemeClr val="tx1"/>
                </a:solidFill>
                <a:latin typeface="+mn-ea"/>
              </a:rPr>
            </a:br>
            <a:r>
              <a:rPr kumimoji="1" lang="ja-JP" altLang="en-US" dirty="0">
                <a:solidFill>
                  <a:schemeClr val="tx1"/>
                </a:solidFill>
                <a:latin typeface="+mn-ea"/>
              </a:rPr>
              <a:t>提案内容のアピールポイントについて幅広くご記載ください。</a:t>
            </a:r>
            <a:endParaRPr kumimoji="1" lang="en-US" altLang="ja-JP" dirty="0">
              <a:solidFill>
                <a:schemeClr val="tx1"/>
              </a:solidFill>
              <a:latin typeface="+mn-ea"/>
            </a:endParaRPr>
          </a:p>
          <a:p>
            <a:endParaRPr kumimoji="1" lang="en-US" altLang="ja-JP" dirty="0">
              <a:solidFill>
                <a:schemeClr val="tx1"/>
              </a:solidFill>
              <a:latin typeface="+mn-ea"/>
            </a:endParaRPr>
          </a:p>
          <a:p>
            <a:r>
              <a:rPr lang="ja-JP" altLang="en-US" dirty="0">
                <a:solidFill>
                  <a:schemeClr val="tx1"/>
                </a:solidFill>
                <a:latin typeface="+mn-ea"/>
              </a:rPr>
              <a:t>なお、必要に応じて本ページをコピーアンドペーストしていただいて問題ございません</a:t>
            </a:r>
            <a:r>
              <a:rPr kumimoji="1" lang="ja-JP" altLang="en-US" dirty="0">
                <a:solidFill>
                  <a:schemeClr val="tx1"/>
                </a:solidFill>
                <a:latin typeface="+mn-ea"/>
              </a:rPr>
              <a:t>。</a:t>
            </a:r>
            <a:endParaRPr kumimoji="1" lang="en-US" altLang="ja-JP" dirty="0">
              <a:solidFill>
                <a:schemeClr val="tx1"/>
              </a:solidFill>
              <a:latin typeface="+mn-ea"/>
            </a:endParaRPr>
          </a:p>
          <a:p>
            <a:endParaRPr lang="en-US" altLang="ja-JP" dirty="0">
              <a:solidFill>
                <a:schemeClr val="tx1"/>
              </a:solidFill>
              <a:latin typeface="+mn-ea"/>
            </a:endParaRPr>
          </a:p>
          <a:p>
            <a:r>
              <a:rPr kumimoji="1" lang="en-US" altLang="ja-JP" dirty="0">
                <a:solidFill>
                  <a:schemeClr val="tx1"/>
                </a:solidFill>
                <a:latin typeface="+mn-ea"/>
              </a:rPr>
              <a:t>※</a:t>
            </a:r>
            <a:r>
              <a:rPr kumimoji="1" lang="ja-JP" altLang="en-US" dirty="0">
                <a:solidFill>
                  <a:schemeClr val="tx1"/>
                </a:solidFill>
                <a:latin typeface="+mn-ea"/>
              </a:rPr>
              <a:t>本コメントは提出時に削除してください。</a:t>
            </a:r>
            <a:endParaRPr kumimoji="1" lang="en-US" altLang="ja-JP" dirty="0">
              <a:solidFill>
                <a:schemeClr val="tx1"/>
              </a:solidFill>
              <a:latin typeface="+mn-ea"/>
            </a:endParaRPr>
          </a:p>
        </p:txBody>
      </p:sp>
    </p:spTree>
    <p:extLst>
      <p:ext uri="{BB962C8B-B14F-4D97-AF65-F5344CB8AC3E}">
        <p14:creationId xmlns:p14="http://schemas.microsoft.com/office/powerpoint/2010/main" val="3245219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B653F014-F0F0-D278-8F88-7B3CBE647452}"/>
              </a:ext>
            </a:extLst>
          </p:cNvPr>
          <p:cNvGraphicFramePr>
            <a:graphicFrameLocks noChangeAspect="1"/>
          </p:cNvGraphicFramePr>
          <p:nvPr>
            <p:custDataLst>
              <p:tags r:id="rId1"/>
            </p:custDataLst>
            <p:extLst>
              <p:ext uri="{D42A27DB-BD31-4B8C-83A1-F6EECF244321}">
                <p14:modId xmlns:p14="http://schemas.microsoft.com/office/powerpoint/2010/main" val="37049442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B653F014-F0F0-D278-8F88-7B3CBE64745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vert="horz"/>
          <a:lstStyle/>
          <a:p>
            <a:r>
              <a:rPr lang="ja-JP" altLang="en-US" dirty="0"/>
              <a:t>組織・体制等</a:t>
            </a:r>
            <a:endParaRPr kumimoji="1" lang="ja-JP" altLang="en-US" dirty="0"/>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28545" cy="5808753"/>
            <a:chOff x="539749" y="3240001"/>
            <a:chExt cx="2993975"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45724"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クラウドサービスの具体的な仕様</a:t>
              </a:r>
              <a:endParaRPr lang="en-US" altLang="ja-JP" sz="1600" b="1" dirty="0">
                <a:solidFill>
                  <a:schemeClr val="bg1"/>
                </a:solidFill>
                <a:latin typeface="+mn-ea"/>
                <a:ea typeface="+mn-ea"/>
              </a:endParaRPr>
            </a:p>
          </p:txBody>
        </p:sp>
      </p:grpSp>
      <p:sp>
        <p:nvSpPr>
          <p:cNvPr id="5" name="Rectangle 5">
            <a:extLst>
              <a:ext uri="{FF2B5EF4-FFF2-40B4-BE49-F238E27FC236}">
                <a16:creationId xmlns:a16="http://schemas.microsoft.com/office/drawing/2014/main" id="{AF20300F-A885-9890-102F-9B4352B6FC2D}"/>
              </a:ext>
            </a:extLst>
          </p:cNvPr>
          <p:cNvSpPr>
            <a:spLocks noChangeArrowheads="1"/>
          </p:cNvSpPr>
          <p:nvPr/>
        </p:nvSpPr>
        <p:spPr bwMode="gray">
          <a:xfrm>
            <a:off x="157942" y="1100281"/>
            <a:ext cx="9609330" cy="5542332"/>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サーバの設置場所（開示可能な場合）</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アプリケーションに係るデータの保存有無（バックアップ含む）</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データの保存方法及び保存期間</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保存データに対する情報セキュリティ対策</a:t>
            </a:r>
            <a:r>
              <a:rPr lang="ja-JP" altLang="en-US" sz="1200" spc="130" dirty="0">
                <a:latin typeface="+mn-ea"/>
              </a:rPr>
              <a:t>（アクセスログ等の証跡の保存及び提供、インターネット回線とクラウド基盤の接続点の通信の</a:t>
            </a:r>
            <a:r>
              <a:rPr lang="ja-JP" altLang="en-US" sz="1200" spc="130">
                <a:latin typeface="+mn-ea"/>
              </a:rPr>
              <a:t>監視、脆弱性</a:t>
            </a:r>
            <a:r>
              <a:rPr lang="ja-JP" altLang="en-US" sz="1200" spc="130" dirty="0">
                <a:latin typeface="+mn-ea"/>
              </a:rPr>
              <a:t>対策の実施内容の確認、取り扱う情報の暗号化、利用者の意思によるクラウドサービス上で取扱う情報の確実な削除・廃棄、利用者が求める情報開示請求に対する開示項目や範囲の明記、等）</a:t>
            </a:r>
            <a:endParaRPr lang="en-US" altLang="ja-JP" sz="1200"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b="1" spc="130" dirty="0">
                <a:latin typeface="+mn-ea"/>
              </a:rPr>
              <a:t>アプリケーション・サービスに係る開発・保守運用等の拠点（国等）</a:t>
            </a: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b="1"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6" name="四角形: 角を丸くする 5">
            <a:extLst>
              <a:ext uri="{FF2B5EF4-FFF2-40B4-BE49-F238E27FC236}">
                <a16:creationId xmlns:a16="http://schemas.microsoft.com/office/drawing/2014/main" id="{D6A68324-C550-7484-4EB7-CF855C733B79}"/>
              </a:ext>
            </a:extLst>
          </p:cNvPr>
          <p:cNvSpPr/>
          <p:nvPr/>
        </p:nvSpPr>
        <p:spPr>
          <a:xfrm>
            <a:off x="4399808" y="2674917"/>
            <a:ext cx="5035138" cy="1838533"/>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クラウド等で利用するサーバの設置場所やデータの保存方法、アプリケーションの開発や保守運用を行う拠点について、開示可能な範囲で記載してください。なお、別途添付いただくカタログ等を参照する形でも問題ありませんので、その場合はカタログの参照箇所を記載してください。</a:t>
            </a:r>
            <a:endParaRPr lang="en-US" altLang="ja-JP" dirty="0">
              <a:solidFill>
                <a:schemeClr val="tx1"/>
              </a:solidFill>
            </a:endParaRPr>
          </a:p>
          <a:p>
            <a:pPr marL="87313"/>
            <a:r>
              <a:rPr lang="ja-JP" altLang="en-US" dirty="0">
                <a:solidFill>
                  <a:schemeClr val="tx1"/>
                </a:solidFill>
              </a:rPr>
              <a:t>また、</a:t>
            </a:r>
            <a:r>
              <a:rPr kumimoji="1" lang="ja-JP" altLang="en-US" sz="1400" dirty="0">
                <a:solidFill>
                  <a:schemeClr val="tx1"/>
                </a:solidFill>
              </a:rPr>
              <a:t>スライドを追加する場合は、本シートをコピー＆ペーストで追加してください。</a:t>
            </a:r>
          </a:p>
        </p:txBody>
      </p:sp>
    </p:spTree>
    <p:extLst>
      <p:ext uri="{BB962C8B-B14F-4D97-AF65-F5344CB8AC3E}">
        <p14:creationId xmlns:p14="http://schemas.microsoft.com/office/powerpoint/2010/main" val="401502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878DED1-B1EC-CD38-FC57-A153BEAFADA8}"/>
              </a:ext>
            </a:extLst>
          </p:cNvPr>
          <p:cNvGraphicFramePr>
            <a:graphicFrameLocks noChangeAspect="1"/>
          </p:cNvGraphicFramePr>
          <p:nvPr>
            <p:custDataLst>
              <p:tags r:id="rId1"/>
            </p:custDataLst>
            <p:extLst>
              <p:ext uri="{D42A27DB-BD31-4B8C-83A1-F6EECF244321}">
                <p14:modId xmlns:p14="http://schemas.microsoft.com/office/powerpoint/2010/main" val="39577439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7878DED1-B1EC-CD38-FC57-A153BEAFADA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vert="horz"/>
          <a:lstStyle/>
          <a:p>
            <a:r>
              <a:rPr lang="ja-JP" altLang="en-US" dirty="0"/>
              <a:t>組織・体制・接続拠点の要件</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組織図</a:t>
              </a:r>
              <a:endParaRPr lang="en-US" altLang="ja-JP" sz="1600" b="1" dirty="0">
                <a:solidFill>
                  <a:schemeClr val="bg1"/>
                </a:solidFill>
                <a:latin typeface="+mn-ea"/>
                <a:ea typeface="+mn-ea"/>
              </a:endParaRPr>
            </a:p>
          </p:txBody>
        </p:sp>
      </p:grpSp>
      <p:sp>
        <p:nvSpPr>
          <p:cNvPr id="4" name="四角形: 角を丸くする 3">
            <a:extLst>
              <a:ext uri="{FF2B5EF4-FFF2-40B4-BE49-F238E27FC236}">
                <a16:creationId xmlns:a16="http://schemas.microsoft.com/office/drawing/2014/main" id="{DD1DF25A-739B-98EE-0F30-846A73AB7081}"/>
              </a:ext>
            </a:extLst>
          </p:cNvPr>
          <p:cNvSpPr/>
          <p:nvPr/>
        </p:nvSpPr>
        <p:spPr>
          <a:xfrm>
            <a:off x="511908" y="5222631"/>
            <a:ext cx="8882184" cy="1266092"/>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接続拠点の取組ついて、どういった部門がどのように対応するかがわかるよう、記載してください。</a:t>
            </a:r>
            <a:endParaRPr lang="en-US" altLang="ja-JP" dirty="0">
              <a:solidFill>
                <a:schemeClr val="tx1"/>
              </a:solidFill>
            </a:endParaRPr>
          </a:p>
          <a:p>
            <a:pPr marL="87313"/>
            <a:r>
              <a:rPr kumimoji="1" lang="ja-JP" altLang="en-US" sz="1400" dirty="0">
                <a:solidFill>
                  <a:schemeClr val="tx1"/>
                </a:solidFill>
              </a:rPr>
              <a:t>・　スライドを追加する場合は、本シートをコピー＆ペーストで追加してください。</a:t>
            </a:r>
          </a:p>
        </p:txBody>
      </p:sp>
    </p:spTree>
    <p:extLst>
      <p:ext uri="{BB962C8B-B14F-4D97-AF65-F5344CB8AC3E}">
        <p14:creationId xmlns:p14="http://schemas.microsoft.com/office/powerpoint/2010/main" val="2493760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3EB9900B-5AB5-84E4-E5A8-7370DE44DD95}"/>
              </a:ext>
            </a:extLst>
          </p:cNvPr>
          <p:cNvGraphicFramePr>
            <a:graphicFrameLocks noChangeAspect="1"/>
          </p:cNvGraphicFramePr>
          <p:nvPr>
            <p:custDataLst>
              <p:tags r:id="rId1"/>
            </p:custDataLst>
            <p:extLst>
              <p:ext uri="{D42A27DB-BD31-4B8C-83A1-F6EECF244321}">
                <p14:modId xmlns:p14="http://schemas.microsoft.com/office/powerpoint/2010/main" val="11257993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3" name="think-cell data - do not delete" hidden="1">
                        <a:extLst>
                          <a:ext uri="{FF2B5EF4-FFF2-40B4-BE49-F238E27FC236}">
                            <a16:creationId xmlns:a16="http://schemas.microsoft.com/office/drawing/2014/main" id="{3EB9900B-5AB5-84E4-E5A8-7370DE44DD9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vert="horz"/>
          <a:lstStyle/>
          <a:p>
            <a:r>
              <a:rPr lang="ja-JP" altLang="en-US" dirty="0"/>
              <a:t>組織・体制・接続拠点の要件</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747346"/>
            <a:ext cx="9609330" cy="5808753"/>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情報保全の履行体制</a:t>
              </a:r>
              <a:endParaRPr lang="en-US" altLang="ja-JP" sz="1600" b="1" dirty="0">
                <a:solidFill>
                  <a:schemeClr val="bg1"/>
                </a:solidFill>
                <a:latin typeface="+mn-ea"/>
                <a:ea typeface="+mn-ea"/>
              </a:endParaRPr>
            </a:p>
          </p:txBody>
        </p:sp>
      </p:grpSp>
      <p:sp>
        <p:nvSpPr>
          <p:cNvPr id="46" name="正方形/長方形 45">
            <a:extLst>
              <a:ext uri="{FF2B5EF4-FFF2-40B4-BE49-F238E27FC236}">
                <a16:creationId xmlns:a16="http://schemas.microsoft.com/office/drawing/2014/main" id="{E3CA26DF-517F-D3C4-1F7D-EEED8147743C}"/>
              </a:ext>
            </a:extLst>
          </p:cNvPr>
          <p:cNvSpPr/>
          <p:nvPr/>
        </p:nvSpPr>
        <p:spPr>
          <a:xfrm>
            <a:off x="6378289" y="3142302"/>
            <a:ext cx="2664048" cy="2968352"/>
          </a:xfrm>
          <a:prstGeom prst="rect">
            <a:avLst/>
          </a:prstGeom>
          <a:solidFill>
            <a:srgbClr val="FFFFFF">
              <a:lumMod val="95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sz="12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7" name="正方形/長方形 46">
            <a:extLst>
              <a:ext uri="{FF2B5EF4-FFF2-40B4-BE49-F238E27FC236}">
                <a16:creationId xmlns:a16="http://schemas.microsoft.com/office/drawing/2014/main" id="{A69F582B-4CDF-CA5D-B9AE-37597A454776}"/>
              </a:ext>
            </a:extLst>
          </p:cNvPr>
          <p:cNvSpPr/>
          <p:nvPr/>
        </p:nvSpPr>
        <p:spPr>
          <a:xfrm>
            <a:off x="724277" y="3149096"/>
            <a:ext cx="4711713" cy="2461797"/>
          </a:xfrm>
          <a:prstGeom prst="rect">
            <a:avLst/>
          </a:prstGeom>
          <a:solidFill>
            <a:srgbClr val="FFFFFF">
              <a:lumMod val="95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sz="12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8" name="正方形/長方形 47">
            <a:extLst>
              <a:ext uri="{FF2B5EF4-FFF2-40B4-BE49-F238E27FC236}">
                <a16:creationId xmlns:a16="http://schemas.microsoft.com/office/drawing/2014/main" id="{60EF2C7E-B4BF-1D61-A56F-2AB7CCDA510C}"/>
              </a:ext>
            </a:extLst>
          </p:cNvPr>
          <p:cNvSpPr/>
          <p:nvPr/>
        </p:nvSpPr>
        <p:spPr>
          <a:xfrm>
            <a:off x="488886" y="2321613"/>
            <a:ext cx="8933823" cy="4088875"/>
          </a:xfrm>
          <a:prstGeom prst="rect">
            <a:avLst/>
          </a:prstGeom>
          <a:noFill/>
          <a:ln w="19050" cap="flat" cmpd="sng" algn="ctr">
            <a:solidFill>
              <a:srgbClr val="CBCB2D">
                <a:lumMod val="75000"/>
              </a:srgbClr>
            </a:solidFill>
            <a:prstDash val="solid"/>
            <a:miter lim="800000"/>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endParaRPr kumimoji="0" sz="1200" b="1"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sp>
        <p:nvSpPr>
          <p:cNvPr id="49" name="正方形/長方形 48">
            <a:extLst>
              <a:ext uri="{FF2B5EF4-FFF2-40B4-BE49-F238E27FC236}">
                <a16:creationId xmlns:a16="http://schemas.microsoft.com/office/drawing/2014/main" id="{16FC5B3D-088A-937F-7B26-BCF634D93162}"/>
              </a:ext>
            </a:extLst>
          </p:cNvPr>
          <p:cNvSpPr/>
          <p:nvPr/>
        </p:nvSpPr>
        <p:spPr>
          <a:xfrm>
            <a:off x="483290" y="1976568"/>
            <a:ext cx="3129922" cy="345046"/>
          </a:xfrm>
          <a:prstGeom prst="rect">
            <a:avLst/>
          </a:prstGeom>
          <a:solidFill>
            <a:srgbClr val="CBCB2D">
              <a:lumMod val="75000"/>
            </a:srgbClr>
          </a:solidFill>
          <a:ln w="28575"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600" b="1" i="0" u="none" strike="noStrike" kern="0" cap="none" spc="0" normalizeH="0" baseline="0" noProof="0" dirty="0">
                <a:ln>
                  <a:noFill/>
                </a:ln>
                <a:solidFill>
                  <a:srgbClr val="FFFFFF"/>
                </a:solidFill>
                <a:effectLst/>
                <a:uLnTx/>
                <a:uFillTx/>
                <a:latin typeface="ＭＳ Ｐゴシック"/>
                <a:ea typeface="ＭＳ Ｐゴシック"/>
                <a:cs typeface="+mn-cs"/>
              </a:rPr>
              <a:t>〇〇〇（</a:t>
            </a:r>
            <a:r>
              <a:rPr kumimoji="0" lang="ja-JP" altLang="en-US" sz="1600" b="1" i="0" u="none" strike="noStrike" kern="0" cap="none" spc="0" normalizeH="0" baseline="0" noProof="0" dirty="0">
                <a:ln>
                  <a:noFill/>
                </a:ln>
                <a:solidFill>
                  <a:srgbClr val="FFFFFF"/>
                </a:solidFill>
                <a:effectLst/>
                <a:uLnTx/>
                <a:uFillTx/>
                <a:latin typeface="ＭＳ Ｐゴシック"/>
                <a:ea typeface="ＭＳ Ｐゴシック"/>
                <a:cs typeface="+mn-cs"/>
              </a:rPr>
              <a:t>応募する企業・団体</a:t>
            </a:r>
            <a:r>
              <a:rPr kumimoji="0" sz="1600" b="1" i="0" u="none" strike="noStrike" kern="0" cap="none" spc="0" normalizeH="0" baseline="0" noProof="0" dirty="0">
                <a:ln>
                  <a:noFill/>
                </a:ln>
                <a:solidFill>
                  <a:srgbClr val="FFFFFF"/>
                </a:solidFill>
                <a:effectLst/>
                <a:uLnTx/>
                <a:uFillTx/>
                <a:latin typeface="ＭＳ Ｐゴシック"/>
                <a:ea typeface="ＭＳ Ｐゴシック"/>
                <a:cs typeface="+mn-cs"/>
              </a:rPr>
              <a:t>）</a:t>
            </a:r>
          </a:p>
        </p:txBody>
      </p:sp>
      <p:grpSp>
        <p:nvGrpSpPr>
          <p:cNvPr id="50" name="グループ化 49">
            <a:extLst>
              <a:ext uri="{FF2B5EF4-FFF2-40B4-BE49-F238E27FC236}">
                <a16:creationId xmlns:a16="http://schemas.microsoft.com/office/drawing/2014/main" id="{F7C53AD3-DE77-1D4F-4268-018505112755}"/>
              </a:ext>
            </a:extLst>
          </p:cNvPr>
          <p:cNvGrpSpPr/>
          <p:nvPr/>
        </p:nvGrpSpPr>
        <p:grpSpPr>
          <a:xfrm>
            <a:off x="2023665" y="3337793"/>
            <a:ext cx="2075362" cy="705589"/>
            <a:chOff x="3915316" y="2472177"/>
            <a:chExt cx="2075362" cy="705589"/>
          </a:xfrm>
        </p:grpSpPr>
        <p:sp>
          <p:nvSpPr>
            <p:cNvPr id="51" name="正方形/長方形 50">
              <a:extLst>
                <a:ext uri="{FF2B5EF4-FFF2-40B4-BE49-F238E27FC236}">
                  <a16:creationId xmlns:a16="http://schemas.microsoft.com/office/drawing/2014/main" id="{D5FFB0F4-8140-E3BF-EA73-266033CB91F8}"/>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本実証主担当部署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52" name="正方形/長方形 51">
              <a:extLst>
                <a:ext uri="{FF2B5EF4-FFF2-40B4-BE49-F238E27FC236}">
                  <a16:creationId xmlns:a16="http://schemas.microsoft.com/office/drawing/2014/main" id="{80DC8F7F-46FE-B76E-BBAE-76827157AD17}"/>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grpSp>
        <p:nvGrpSpPr>
          <p:cNvPr id="54" name="グループ化 53">
            <a:extLst>
              <a:ext uri="{FF2B5EF4-FFF2-40B4-BE49-F238E27FC236}">
                <a16:creationId xmlns:a16="http://schemas.microsoft.com/office/drawing/2014/main" id="{B4630C30-376B-9823-DFBC-F141CDB9CFAF}"/>
              </a:ext>
            </a:extLst>
          </p:cNvPr>
          <p:cNvGrpSpPr/>
          <p:nvPr/>
        </p:nvGrpSpPr>
        <p:grpSpPr>
          <a:xfrm>
            <a:off x="6695629" y="3339647"/>
            <a:ext cx="2075362" cy="705589"/>
            <a:chOff x="3915316" y="2472177"/>
            <a:chExt cx="2075362" cy="705589"/>
          </a:xfrm>
        </p:grpSpPr>
        <p:sp>
          <p:nvSpPr>
            <p:cNvPr id="55" name="正方形/長方形 54">
              <a:extLst>
                <a:ext uri="{FF2B5EF4-FFF2-40B4-BE49-F238E27FC236}">
                  <a16:creationId xmlns:a16="http://schemas.microsoft.com/office/drawing/2014/main" id="{2E705A9E-17D9-8880-4EBD-35B5801CE88F}"/>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情報セキュリティ対策監督部署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56" name="正方形/長方形 55">
              <a:extLst>
                <a:ext uri="{FF2B5EF4-FFF2-40B4-BE49-F238E27FC236}">
                  <a16:creationId xmlns:a16="http://schemas.microsoft.com/office/drawing/2014/main" id="{575F8212-1C11-2D98-A7FF-EAEE872713B2}"/>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sp>
        <p:nvSpPr>
          <p:cNvPr id="57" name="テキスト ボックス 56">
            <a:extLst>
              <a:ext uri="{FF2B5EF4-FFF2-40B4-BE49-F238E27FC236}">
                <a16:creationId xmlns:a16="http://schemas.microsoft.com/office/drawing/2014/main" id="{65A4828A-38A0-5163-19FD-24552BD8339E}"/>
              </a:ext>
            </a:extLst>
          </p:cNvPr>
          <p:cNvSpPr txBox="1"/>
          <p:nvPr/>
        </p:nvSpPr>
        <p:spPr>
          <a:xfrm>
            <a:off x="585559" y="2834525"/>
            <a:ext cx="3329758" cy="307777"/>
          </a:xfrm>
          <a:prstGeom prst="rect">
            <a:avLst/>
          </a:prstGeom>
          <a:noFill/>
        </p:spPr>
        <p:txBody>
          <a:bodyPr wrap="none" rtlCol="0">
            <a:spAutoFit/>
          </a:bodyPr>
          <a:lstStyle/>
          <a:p>
            <a:pPr algn="ctr" defTabSz="457200"/>
            <a:r>
              <a:rPr b="1" dirty="0">
                <a:solidFill>
                  <a:srgbClr val="1B377D"/>
                </a:solidFill>
                <a:latin typeface="ＭＳ Ｐゴシック"/>
              </a:rPr>
              <a:t>本事業を遂行する担当者の所属する部署</a:t>
            </a:r>
          </a:p>
        </p:txBody>
      </p:sp>
      <p:sp>
        <p:nvSpPr>
          <p:cNvPr id="58" name="テキスト ボックス 57">
            <a:extLst>
              <a:ext uri="{FF2B5EF4-FFF2-40B4-BE49-F238E27FC236}">
                <a16:creationId xmlns:a16="http://schemas.microsoft.com/office/drawing/2014/main" id="{1564AFA5-479A-61DA-6E01-5603383CE57D}"/>
              </a:ext>
            </a:extLst>
          </p:cNvPr>
          <p:cNvSpPr txBox="1"/>
          <p:nvPr/>
        </p:nvSpPr>
        <p:spPr>
          <a:xfrm>
            <a:off x="5786148" y="2630537"/>
            <a:ext cx="3562193" cy="523220"/>
          </a:xfrm>
          <a:prstGeom prst="rect">
            <a:avLst/>
          </a:prstGeom>
          <a:noFill/>
        </p:spPr>
        <p:txBody>
          <a:bodyPr wrap="none" rtlCol="0">
            <a:spAutoFit/>
          </a:bodyPr>
          <a:lstStyle/>
          <a:p>
            <a:pPr algn="ctr" defTabSz="457200"/>
            <a:r>
              <a:rPr b="1" dirty="0">
                <a:solidFill>
                  <a:srgbClr val="1B377D"/>
                </a:solidFill>
                <a:latin typeface="ＭＳ Ｐゴシック"/>
              </a:rPr>
              <a:t>本事業を遂行する担当者以外の</a:t>
            </a:r>
            <a:endParaRPr lang="en-US" altLang="ja-JP" b="1" dirty="0">
              <a:solidFill>
                <a:srgbClr val="1B377D"/>
              </a:solidFill>
              <a:latin typeface="ＭＳ Ｐゴシック"/>
            </a:endParaRPr>
          </a:p>
          <a:p>
            <a:pPr algn="ctr" defTabSz="457200"/>
            <a:r>
              <a:rPr b="1" dirty="0">
                <a:solidFill>
                  <a:srgbClr val="1B377D"/>
                </a:solidFill>
                <a:latin typeface="ＭＳ Ｐゴシック"/>
              </a:rPr>
              <a:t>情報セキュリティ対策の実施に係る専門部署</a:t>
            </a:r>
          </a:p>
        </p:txBody>
      </p:sp>
      <p:grpSp>
        <p:nvGrpSpPr>
          <p:cNvPr id="59" name="グループ化 58">
            <a:extLst>
              <a:ext uri="{FF2B5EF4-FFF2-40B4-BE49-F238E27FC236}">
                <a16:creationId xmlns:a16="http://schemas.microsoft.com/office/drawing/2014/main" id="{A12B4760-4BC8-3449-8B1A-75D7F9F1964E}"/>
              </a:ext>
            </a:extLst>
          </p:cNvPr>
          <p:cNvGrpSpPr/>
          <p:nvPr/>
        </p:nvGrpSpPr>
        <p:grpSpPr>
          <a:xfrm>
            <a:off x="6682977" y="4630237"/>
            <a:ext cx="2075362" cy="705589"/>
            <a:chOff x="3915316" y="2472177"/>
            <a:chExt cx="2075362" cy="705589"/>
          </a:xfrm>
        </p:grpSpPr>
        <p:sp>
          <p:nvSpPr>
            <p:cNvPr id="60" name="正方形/長方形 59">
              <a:extLst>
                <a:ext uri="{FF2B5EF4-FFF2-40B4-BE49-F238E27FC236}">
                  <a16:creationId xmlns:a16="http://schemas.microsoft.com/office/drawing/2014/main" id="{78611DEE-6E37-5C3F-351E-3A7D2B824516}"/>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個人情報保護・管理監督部署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61" name="正方形/長方形 60">
              <a:extLst>
                <a:ext uri="{FF2B5EF4-FFF2-40B4-BE49-F238E27FC236}">
                  <a16:creationId xmlns:a16="http://schemas.microsoft.com/office/drawing/2014/main" id="{81AF74FF-80A4-ED1E-CC63-AE6A6B5BFA79}"/>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grpSp>
        <p:nvGrpSpPr>
          <p:cNvPr id="65" name="グループ化 64">
            <a:extLst>
              <a:ext uri="{FF2B5EF4-FFF2-40B4-BE49-F238E27FC236}">
                <a16:creationId xmlns:a16="http://schemas.microsoft.com/office/drawing/2014/main" id="{825805B1-BD85-C7DD-5C90-CE45F0D32CFD}"/>
              </a:ext>
            </a:extLst>
          </p:cNvPr>
          <p:cNvGrpSpPr/>
          <p:nvPr/>
        </p:nvGrpSpPr>
        <p:grpSpPr>
          <a:xfrm>
            <a:off x="870460" y="4686905"/>
            <a:ext cx="2075362" cy="705589"/>
            <a:chOff x="3915316" y="2472177"/>
            <a:chExt cx="2075362" cy="705589"/>
          </a:xfrm>
        </p:grpSpPr>
        <p:sp>
          <p:nvSpPr>
            <p:cNvPr id="66" name="正方形/長方形 65">
              <a:extLst>
                <a:ext uri="{FF2B5EF4-FFF2-40B4-BE49-F238E27FC236}">
                  <a16:creationId xmlns:a16="http://schemas.microsoft.com/office/drawing/2014/main" id="{04811CE9-C2A1-C6E0-11A3-D4DC5FB9BA81}"/>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〇〇〇担当部署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67" name="正方形/長方形 66">
              <a:extLst>
                <a:ext uri="{FF2B5EF4-FFF2-40B4-BE49-F238E27FC236}">
                  <a16:creationId xmlns:a16="http://schemas.microsoft.com/office/drawing/2014/main" id="{4E777563-C803-3C1A-3131-07E649B10842}"/>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sp>
        <p:nvSpPr>
          <p:cNvPr id="68" name="正方形/長方形 67">
            <a:extLst>
              <a:ext uri="{FF2B5EF4-FFF2-40B4-BE49-F238E27FC236}">
                <a16:creationId xmlns:a16="http://schemas.microsoft.com/office/drawing/2014/main" id="{EE03F609-A580-9FD4-0712-53D6D7828A2E}"/>
              </a:ext>
            </a:extLst>
          </p:cNvPr>
          <p:cNvSpPr/>
          <p:nvPr/>
        </p:nvSpPr>
        <p:spPr>
          <a:xfrm>
            <a:off x="3915316" y="1361244"/>
            <a:ext cx="2075362" cy="261610"/>
          </a:xfrm>
          <a:prstGeom prst="rect">
            <a:avLst/>
          </a:prstGeom>
          <a:solidFill>
            <a:srgbClr val="514D57">
              <a:lumMod val="40000"/>
              <a:lumOff val="60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株式会社三菱</a:t>
            </a:r>
            <a:r>
              <a:rPr kumimoji="0" sz="1100" b="0" i="0" u="none" strike="noStrike" kern="0" cap="none" spc="0" normalizeH="0" baseline="0" noProof="0">
                <a:ln>
                  <a:noFill/>
                </a:ln>
                <a:solidFill>
                  <a:srgbClr val="000000"/>
                </a:solidFill>
                <a:effectLst/>
                <a:uLnTx/>
                <a:uFillTx/>
                <a:latin typeface="ＭＳ Ｐゴシック"/>
                <a:ea typeface="ＭＳ Ｐゴシック"/>
                <a:cs typeface="+mn-cs"/>
              </a:rPr>
              <a:t>総合研究所</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cxnSp>
        <p:nvCxnSpPr>
          <p:cNvPr id="69" name="直線矢印コネクタ 68">
            <a:extLst>
              <a:ext uri="{FF2B5EF4-FFF2-40B4-BE49-F238E27FC236}">
                <a16:creationId xmlns:a16="http://schemas.microsoft.com/office/drawing/2014/main" id="{03464C64-DAD7-45C8-10E8-C58110FDCB51}"/>
              </a:ext>
            </a:extLst>
          </p:cNvPr>
          <p:cNvCxnSpPr/>
          <p:nvPr/>
        </p:nvCxnSpPr>
        <p:spPr>
          <a:xfrm>
            <a:off x="6689603" y="1507092"/>
            <a:ext cx="467972" cy="0"/>
          </a:xfrm>
          <a:prstGeom prst="straightConnector1">
            <a:avLst/>
          </a:prstGeom>
          <a:noFill/>
          <a:ln w="12700" cap="flat" cmpd="sng" algn="ctr">
            <a:solidFill>
              <a:srgbClr val="1B377D"/>
            </a:solidFill>
            <a:prstDash val="solid"/>
            <a:miter lim="800000"/>
            <a:tailEnd type="triangle"/>
          </a:ln>
          <a:effectLst/>
        </p:spPr>
      </p:cxnSp>
      <p:sp>
        <p:nvSpPr>
          <p:cNvPr id="70" name="テキスト ボックス 69">
            <a:extLst>
              <a:ext uri="{FF2B5EF4-FFF2-40B4-BE49-F238E27FC236}">
                <a16:creationId xmlns:a16="http://schemas.microsoft.com/office/drawing/2014/main" id="{2D0C926F-CE0C-0053-4084-FEED23EB77B9}"/>
              </a:ext>
            </a:extLst>
          </p:cNvPr>
          <p:cNvSpPr txBox="1"/>
          <p:nvPr/>
        </p:nvSpPr>
        <p:spPr>
          <a:xfrm>
            <a:off x="7157575" y="1353133"/>
            <a:ext cx="2366353" cy="276999"/>
          </a:xfrm>
          <a:prstGeom prst="rect">
            <a:avLst/>
          </a:prstGeom>
          <a:noFill/>
        </p:spPr>
        <p:txBody>
          <a:bodyPr wrap="none" rtlCol="0">
            <a:spAutoFit/>
          </a:bodyPr>
          <a:lstStyle/>
          <a:p>
            <a:pPr defTabSz="457200"/>
            <a:r>
              <a:rPr sz="1200" dirty="0">
                <a:solidFill>
                  <a:srgbClr val="000000"/>
                </a:solidFill>
                <a:latin typeface="ＭＳ Ｐゴシック"/>
              </a:rPr>
              <a:t>：インシデント発生時の報告フロー</a:t>
            </a:r>
          </a:p>
        </p:txBody>
      </p:sp>
      <p:cxnSp>
        <p:nvCxnSpPr>
          <p:cNvPr id="71" name="コネクタ: カギ線 70">
            <a:extLst>
              <a:ext uri="{FF2B5EF4-FFF2-40B4-BE49-F238E27FC236}">
                <a16:creationId xmlns:a16="http://schemas.microsoft.com/office/drawing/2014/main" id="{40F00B02-EEA6-D66C-0D24-4716F9459A07}"/>
              </a:ext>
            </a:extLst>
          </p:cNvPr>
          <p:cNvCxnSpPr>
            <a:stCxn id="51" idx="0"/>
            <a:endCxn id="68" idx="2"/>
          </p:cNvCxnSpPr>
          <p:nvPr/>
        </p:nvCxnSpPr>
        <p:spPr>
          <a:xfrm rot="5400000" flipH="1" flipV="1">
            <a:off x="3149702" y="1534499"/>
            <a:ext cx="1714939" cy="1891651"/>
          </a:xfrm>
          <a:prstGeom prst="bentConnector3">
            <a:avLst>
              <a:gd name="adj1" fmla="val 50000"/>
            </a:avLst>
          </a:prstGeom>
          <a:noFill/>
          <a:ln w="6350" cap="flat" cmpd="sng" algn="ctr">
            <a:solidFill>
              <a:srgbClr val="1B377D"/>
            </a:solidFill>
            <a:prstDash val="solid"/>
            <a:miter lim="800000"/>
            <a:tailEnd type="triangle"/>
          </a:ln>
          <a:effectLst/>
        </p:spPr>
      </p:cxnSp>
      <p:sp>
        <p:nvSpPr>
          <p:cNvPr id="72" name="テキスト ボックス 71">
            <a:extLst>
              <a:ext uri="{FF2B5EF4-FFF2-40B4-BE49-F238E27FC236}">
                <a16:creationId xmlns:a16="http://schemas.microsoft.com/office/drawing/2014/main" id="{950E712B-32E6-DECD-C517-69EDB05341AC}"/>
              </a:ext>
            </a:extLst>
          </p:cNvPr>
          <p:cNvSpPr txBox="1"/>
          <p:nvPr/>
        </p:nvSpPr>
        <p:spPr>
          <a:xfrm>
            <a:off x="5121484" y="1873617"/>
            <a:ext cx="3716082" cy="276999"/>
          </a:xfrm>
          <a:prstGeom prst="rect">
            <a:avLst/>
          </a:prstGeom>
          <a:noFill/>
        </p:spPr>
        <p:txBody>
          <a:bodyPr wrap="none" rtlCol="0">
            <a:spAutoFit/>
          </a:bodyPr>
          <a:lstStyle/>
          <a:p>
            <a:pPr algn="ctr" defTabSz="457200"/>
            <a:r>
              <a:rPr sz="1200" dirty="0">
                <a:solidFill>
                  <a:srgbClr val="000000"/>
                </a:solidFill>
                <a:latin typeface="ＭＳ Ｐゴシック"/>
              </a:rPr>
              <a:t>業務実施責任者（プロジェクトマネージャー）による報告</a:t>
            </a:r>
          </a:p>
        </p:txBody>
      </p:sp>
      <p:grpSp>
        <p:nvGrpSpPr>
          <p:cNvPr id="73" name="グループ化 72">
            <a:extLst>
              <a:ext uri="{FF2B5EF4-FFF2-40B4-BE49-F238E27FC236}">
                <a16:creationId xmlns:a16="http://schemas.microsoft.com/office/drawing/2014/main" id="{44462566-1CA8-5E95-A139-11AC9679F0CE}"/>
              </a:ext>
            </a:extLst>
          </p:cNvPr>
          <p:cNvGrpSpPr/>
          <p:nvPr/>
        </p:nvGrpSpPr>
        <p:grpSpPr>
          <a:xfrm>
            <a:off x="3149722" y="4686905"/>
            <a:ext cx="2075362" cy="705589"/>
            <a:chOff x="3915316" y="2472177"/>
            <a:chExt cx="2075362" cy="705589"/>
          </a:xfrm>
        </p:grpSpPr>
        <p:sp>
          <p:nvSpPr>
            <p:cNvPr id="74" name="正方形/長方形 73">
              <a:extLst>
                <a:ext uri="{FF2B5EF4-FFF2-40B4-BE49-F238E27FC236}">
                  <a16:creationId xmlns:a16="http://schemas.microsoft.com/office/drawing/2014/main" id="{5F53BA6B-512A-15D3-513E-C26043359413}"/>
                </a:ext>
              </a:extLst>
            </p:cNvPr>
            <p:cNvSpPr/>
            <p:nvPr/>
          </p:nvSpPr>
          <p:spPr>
            <a:xfrm>
              <a:off x="3915316" y="2472177"/>
              <a:ext cx="2075362" cy="261610"/>
            </a:xfrm>
            <a:prstGeom prst="rect">
              <a:avLst/>
            </a:prstGeom>
            <a:solidFill>
              <a:srgbClr val="1B377D"/>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FFFFFF"/>
                  </a:solidFill>
                  <a:effectLst/>
                  <a:uLnTx/>
                  <a:uFillTx/>
                  <a:latin typeface="ＭＳ Ｐゴシック"/>
                  <a:ea typeface="ＭＳ Ｐゴシック"/>
                  <a:cs typeface="+mn-cs"/>
                </a:rPr>
                <a:t>〇〇〇支援部署</a:t>
              </a:r>
              <a:endParaRPr kumimoji="0" lang="en-US" altLang="ja-JP" sz="1100" b="0" i="0" u="none" strike="noStrike" kern="0" cap="none" spc="0" normalizeH="0" baseline="0" noProof="0" dirty="0">
                <a:ln>
                  <a:noFill/>
                </a:ln>
                <a:solidFill>
                  <a:srgbClr val="FFFFFF"/>
                </a:solidFill>
                <a:effectLst/>
                <a:uLnTx/>
                <a:uFillTx/>
                <a:latin typeface="ＭＳ Ｐゴシック"/>
                <a:ea typeface="ＭＳ Ｐゴシック"/>
                <a:cs typeface="+mn-cs"/>
              </a:endParaRPr>
            </a:p>
          </p:txBody>
        </p:sp>
        <p:sp>
          <p:nvSpPr>
            <p:cNvPr id="75" name="正方形/長方形 74">
              <a:extLst>
                <a:ext uri="{FF2B5EF4-FFF2-40B4-BE49-F238E27FC236}">
                  <a16:creationId xmlns:a16="http://schemas.microsoft.com/office/drawing/2014/main" id="{9FDC98AC-DE74-88D0-DDFF-4EE9CEC78C21}"/>
                </a:ext>
              </a:extLst>
            </p:cNvPr>
            <p:cNvSpPr/>
            <p:nvPr/>
          </p:nvSpPr>
          <p:spPr>
            <a:xfrm>
              <a:off x="3915316" y="2733787"/>
              <a:ext cx="2075362" cy="443979"/>
            </a:xfrm>
            <a:prstGeom prst="rect">
              <a:avLst/>
            </a:prstGeom>
            <a:solidFill>
              <a:srgbClr val="FFFFFF"/>
            </a:solidFill>
            <a:ln w="19050" cap="flat" cmpd="sng" algn="ctr">
              <a:solidFill>
                <a:srgbClr val="1B377D"/>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sz="1100" b="0" i="0" u="none" strike="noStrike" kern="0" cap="none" spc="0" normalizeH="0" baseline="0" noProof="0" dirty="0">
                  <a:ln>
                    <a:noFill/>
                  </a:ln>
                  <a:solidFill>
                    <a:srgbClr val="000000"/>
                  </a:solidFill>
                  <a:effectLst/>
                  <a:uLnTx/>
                  <a:uFillTx/>
                  <a:latin typeface="ＭＳ Ｐゴシック"/>
                  <a:ea typeface="ＭＳ Ｐゴシック"/>
                  <a:cs typeface="+mn-cs"/>
                </a:rPr>
                <a:t>〇〇〇本部　〇〇グループ</a:t>
              </a:r>
              <a:endParaRPr kumimoji="0" lang="en-US" altLang="ja-JP" sz="1100" b="0" i="0" u="none" strike="noStrike" kern="0" cap="none" spc="0" normalizeH="0" baseline="0" noProof="0" dirty="0">
                <a:ln>
                  <a:noFill/>
                </a:ln>
                <a:solidFill>
                  <a:srgbClr val="000000"/>
                </a:solidFill>
                <a:effectLst/>
                <a:uLnTx/>
                <a:uFillTx/>
                <a:latin typeface="ＭＳ Ｐゴシック"/>
                <a:ea typeface="ＭＳ Ｐゴシック"/>
                <a:cs typeface="+mn-cs"/>
              </a:endParaRPr>
            </a:p>
          </p:txBody>
        </p:sp>
      </p:grpSp>
      <p:cxnSp>
        <p:nvCxnSpPr>
          <p:cNvPr id="76" name="コネクタ: カギ線 75">
            <a:extLst>
              <a:ext uri="{FF2B5EF4-FFF2-40B4-BE49-F238E27FC236}">
                <a16:creationId xmlns:a16="http://schemas.microsoft.com/office/drawing/2014/main" id="{F61344C9-734F-9F33-87AC-E049E32D3B77}"/>
              </a:ext>
            </a:extLst>
          </p:cNvPr>
          <p:cNvCxnSpPr>
            <a:cxnSpLocks/>
            <a:stCxn id="66" idx="0"/>
            <a:endCxn id="52" idx="2"/>
          </p:cNvCxnSpPr>
          <p:nvPr/>
        </p:nvCxnSpPr>
        <p:spPr>
          <a:xfrm rot="5400000" flipH="1" flipV="1">
            <a:off x="2162982" y="3788542"/>
            <a:ext cx="643523" cy="1153205"/>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7" name="コネクタ: カギ線 76">
            <a:extLst>
              <a:ext uri="{FF2B5EF4-FFF2-40B4-BE49-F238E27FC236}">
                <a16:creationId xmlns:a16="http://schemas.microsoft.com/office/drawing/2014/main" id="{A567A193-7D00-ED5C-AEC8-0F6DDAE004C2}"/>
              </a:ext>
            </a:extLst>
          </p:cNvPr>
          <p:cNvCxnSpPr>
            <a:cxnSpLocks/>
            <a:stCxn id="74" idx="0"/>
            <a:endCxn id="52" idx="2"/>
          </p:cNvCxnSpPr>
          <p:nvPr/>
        </p:nvCxnSpPr>
        <p:spPr>
          <a:xfrm rot="16200000" flipV="1">
            <a:off x="3302614" y="3802115"/>
            <a:ext cx="643523" cy="1126057"/>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8" name="コネクタ: カギ線 77">
            <a:extLst>
              <a:ext uri="{FF2B5EF4-FFF2-40B4-BE49-F238E27FC236}">
                <a16:creationId xmlns:a16="http://schemas.microsoft.com/office/drawing/2014/main" id="{E9099FA6-C792-8E72-58D7-BD8D6A503D8A}"/>
              </a:ext>
            </a:extLst>
          </p:cNvPr>
          <p:cNvCxnSpPr>
            <a:cxnSpLocks/>
            <a:stCxn id="52" idx="3"/>
            <a:endCxn id="56" idx="1"/>
          </p:cNvCxnSpPr>
          <p:nvPr/>
        </p:nvCxnSpPr>
        <p:spPr>
          <a:xfrm>
            <a:off x="4099027" y="3821393"/>
            <a:ext cx="2596602" cy="1854"/>
          </a:xfrm>
          <a:prstGeom prst="bentConnector3">
            <a:avLst>
              <a:gd name="adj1" fmla="val 50000"/>
            </a:avLst>
          </a:prstGeom>
          <a:noFill/>
          <a:ln w="6350" cap="flat" cmpd="sng" algn="ctr">
            <a:solidFill>
              <a:srgbClr val="1B377D"/>
            </a:solidFill>
            <a:prstDash val="solid"/>
            <a:miter lim="800000"/>
            <a:tailEnd type="triangle"/>
          </a:ln>
          <a:effectLst/>
        </p:spPr>
      </p:cxnSp>
      <p:cxnSp>
        <p:nvCxnSpPr>
          <p:cNvPr id="79" name="コネクタ: カギ線 78">
            <a:extLst>
              <a:ext uri="{FF2B5EF4-FFF2-40B4-BE49-F238E27FC236}">
                <a16:creationId xmlns:a16="http://schemas.microsoft.com/office/drawing/2014/main" id="{7E1F655E-7416-C458-4075-202656BC14C6}"/>
              </a:ext>
            </a:extLst>
          </p:cNvPr>
          <p:cNvCxnSpPr>
            <a:cxnSpLocks/>
            <a:stCxn id="52" idx="3"/>
            <a:endCxn id="61" idx="1"/>
          </p:cNvCxnSpPr>
          <p:nvPr/>
        </p:nvCxnSpPr>
        <p:spPr>
          <a:xfrm>
            <a:off x="4099027" y="3821393"/>
            <a:ext cx="2583950" cy="1292444"/>
          </a:xfrm>
          <a:prstGeom prst="bentConnector3">
            <a:avLst>
              <a:gd name="adj1" fmla="val 50000"/>
            </a:avLst>
          </a:prstGeom>
          <a:noFill/>
          <a:ln w="6350" cap="flat" cmpd="sng" algn="ctr">
            <a:solidFill>
              <a:srgbClr val="1B377D"/>
            </a:solidFill>
            <a:prstDash val="solid"/>
            <a:miter lim="800000"/>
            <a:tailEnd type="triangle"/>
          </a:ln>
          <a:effectLst/>
        </p:spPr>
      </p:cxnSp>
      <p:sp>
        <p:nvSpPr>
          <p:cNvPr id="81" name="テキスト ボックス 80">
            <a:extLst>
              <a:ext uri="{FF2B5EF4-FFF2-40B4-BE49-F238E27FC236}">
                <a16:creationId xmlns:a16="http://schemas.microsoft.com/office/drawing/2014/main" id="{5A318AF7-128F-1817-7C7A-D5019A79393E}"/>
              </a:ext>
            </a:extLst>
          </p:cNvPr>
          <p:cNvSpPr txBox="1"/>
          <p:nvPr/>
        </p:nvSpPr>
        <p:spPr>
          <a:xfrm>
            <a:off x="6425864" y="4023016"/>
            <a:ext cx="1741182" cy="253916"/>
          </a:xfrm>
          <a:prstGeom prst="rect">
            <a:avLst/>
          </a:prstGeom>
          <a:noFill/>
        </p:spPr>
        <p:txBody>
          <a:bodyPr wrap="none" rtlCol="0">
            <a:spAutoFit/>
          </a:bodyPr>
          <a:lstStyle/>
          <a:p>
            <a:pPr algn="ctr" defTabSz="457200"/>
            <a:r>
              <a:rPr sz="1050" dirty="0">
                <a:solidFill>
                  <a:srgbClr val="000000"/>
                </a:solidFill>
                <a:latin typeface="ＭＳ Ｐゴシック"/>
              </a:rPr>
              <a:t>インシデント発生時の対策：</a:t>
            </a:r>
          </a:p>
        </p:txBody>
      </p:sp>
      <p:sp>
        <p:nvSpPr>
          <p:cNvPr id="82" name="テキスト ボックス 81">
            <a:extLst>
              <a:ext uri="{FF2B5EF4-FFF2-40B4-BE49-F238E27FC236}">
                <a16:creationId xmlns:a16="http://schemas.microsoft.com/office/drawing/2014/main" id="{ADC521DF-4576-3CE2-5692-B2ED572AD880}"/>
              </a:ext>
            </a:extLst>
          </p:cNvPr>
          <p:cNvSpPr txBox="1"/>
          <p:nvPr/>
        </p:nvSpPr>
        <p:spPr>
          <a:xfrm>
            <a:off x="6442795" y="5326070"/>
            <a:ext cx="1741182" cy="253916"/>
          </a:xfrm>
          <a:prstGeom prst="rect">
            <a:avLst/>
          </a:prstGeom>
          <a:noFill/>
        </p:spPr>
        <p:txBody>
          <a:bodyPr wrap="none" rtlCol="0">
            <a:spAutoFit/>
          </a:bodyPr>
          <a:lstStyle/>
          <a:p>
            <a:pPr algn="ctr" defTabSz="457200"/>
            <a:r>
              <a:rPr sz="1050" dirty="0">
                <a:solidFill>
                  <a:srgbClr val="000000"/>
                </a:solidFill>
                <a:latin typeface="ＭＳ Ｐゴシック"/>
              </a:rPr>
              <a:t>インシデント発生時の対策：</a:t>
            </a:r>
          </a:p>
        </p:txBody>
      </p:sp>
      <p:sp>
        <p:nvSpPr>
          <p:cNvPr id="84" name="正方形/長方形 83">
            <a:extLst>
              <a:ext uri="{FF2B5EF4-FFF2-40B4-BE49-F238E27FC236}">
                <a16:creationId xmlns:a16="http://schemas.microsoft.com/office/drawing/2014/main" id="{BE14A9F2-05D0-AEBD-DB96-F959C0E198CB}"/>
              </a:ext>
            </a:extLst>
          </p:cNvPr>
          <p:cNvSpPr/>
          <p:nvPr/>
        </p:nvSpPr>
        <p:spPr>
          <a:xfrm>
            <a:off x="536317" y="5762753"/>
            <a:ext cx="5928479" cy="646331"/>
          </a:xfrm>
          <a:prstGeom prst="rect">
            <a:avLst/>
          </a:prstGeom>
        </p:spPr>
        <p:txBody>
          <a:bodyPr wrap="square">
            <a:spAutoFit/>
          </a:bodyPr>
          <a:lstStyle/>
          <a:p>
            <a:r>
              <a:rPr lang="ja-JP" altLang="en-US" sz="1200" dirty="0">
                <a:latin typeface="ＭＳ Ｐゴシック"/>
              </a:rPr>
              <a:t>公開情報については、以下のとおり弊社ホームページ上に掲載しております。</a:t>
            </a:r>
            <a:endParaRPr lang="en-US" altLang="ja-JP" sz="1200" dirty="0">
              <a:latin typeface="ＭＳ Ｐゴシック"/>
            </a:endParaRPr>
          </a:p>
          <a:p>
            <a:pPr marL="171450" indent="-171450">
              <a:buFont typeface="Arial" panose="020B0604020202020204" pitchFamily="34" charset="0"/>
              <a:buChar char="•"/>
            </a:pPr>
            <a:r>
              <a:rPr lang="ja-JP" altLang="en-US" sz="1200" dirty="0">
                <a:latin typeface="ＭＳ Ｐゴシック"/>
              </a:rPr>
              <a:t>「情報セキュリティ基本方針」：〇〇〇（</a:t>
            </a:r>
            <a:r>
              <a:rPr lang="en-US" altLang="ja-JP" sz="1200" dirty="0">
                <a:latin typeface="ＭＳ Ｐゴシック"/>
              </a:rPr>
              <a:t>URL</a:t>
            </a:r>
            <a:r>
              <a:rPr lang="ja-JP" altLang="en-US" sz="1200" dirty="0">
                <a:latin typeface="ＭＳ Ｐゴシック"/>
              </a:rPr>
              <a:t>）</a:t>
            </a:r>
            <a:endParaRPr lang="en-US" altLang="ja-JP" sz="1200" dirty="0">
              <a:latin typeface="ＭＳ Ｐゴシック"/>
            </a:endParaRPr>
          </a:p>
          <a:p>
            <a:pPr marL="171450" indent="-171450">
              <a:buFont typeface="Arial" panose="020B0604020202020204" pitchFamily="34" charset="0"/>
              <a:buChar char="•"/>
            </a:pPr>
            <a:r>
              <a:rPr lang="ja-JP" altLang="en-US" sz="1200" dirty="0">
                <a:latin typeface="ＭＳ Ｐゴシック"/>
              </a:rPr>
              <a:t>「</a:t>
            </a:r>
            <a:r>
              <a:rPr lang="zh-TW" altLang="en-US" sz="1200" dirty="0">
                <a:latin typeface="ＭＳ Ｐゴシック"/>
              </a:rPr>
              <a:t>個人情報保護方針</a:t>
            </a:r>
            <a:r>
              <a:rPr lang="ja-JP" altLang="en-US" sz="1200" dirty="0">
                <a:latin typeface="ＭＳ Ｐゴシック"/>
              </a:rPr>
              <a:t>」：〇〇〇（</a:t>
            </a:r>
            <a:r>
              <a:rPr lang="en-US" altLang="ja-JP" sz="1200" dirty="0">
                <a:latin typeface="ＭＳ Ｐゴシック"/>
              </a:rPr>
              <a:t>URL</a:t>
            </a:r>
            <a:r>
              <a:rPr lang="ja-JP" altLang="en-US" sz="1200" dirty="0">
                <a:latin typeface="ＭＳ Ｐゴシック"/>
              </a:rPr>
              <a:t>）</a:t>
            </a:r>
            <a:endParaRPr lang="ja-JP" altLang="en-US" sz="1200" dirty="0"/>
          </a:p>
        </p:txBody>
      </p:sp>
      <p:sp>
        <p:nvSpPr>
          <p:cNvPr id="86" name="四角形: 角を丸くする 85">
            <a:extLst>
              <a:ext uri="{FF2B5EF4-FFF2-40B4-BE49-F238E27FC236}">
                <a16:creationId xmlns:a16="http://schemas.microsoft.com/office/drawing/2014/main" id="{2A240DDE-665D-BECE-A790-91527F67178E}"/>
              </a:ext>
            </a:extLst>
          </p:cNvPr>
          <p:cNvSpPr/>
          <p:nvPr/>
        </p:nvSpPr>
        <p:spPr>
          <a:xfrm>
            <a:off x="2085639" y="6452256"/>
            <a:ext cx="8585300" cy="1054861"/>
          </a:xfrm>
          <a:prstGeom prst="roundRect">
            <a:avLst>
              <a:gd name="adj" fmla="val 9723"/>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kumimoji="1" lang="ja-JP" altLang="en-US" sz="1400" dirty="0">
                <a:solidFill>
                  <a:schemeClr val="tx1"/>
                </a:solidFill>
              </a:rPr>
              <a:t>事務局コメント：</a:t>
            </a:r>
            <a:endParaRPr kumimoji="1" lang="en-US" altLang="ja-JP" sz="1400" dirty="0">
              <a:solidFill>
                <a:schemeClr val="tx1"/>
              </a:solidFill>
            </a:endParaRPr>
          </a:p>
          <a:p>
            <a:pPr marL="87313"/>
            <a:r>
              <a:rPr lang="ja-JP" altLang="en-US" dirty="0">
                <a:solidFill>
                  <a:schemeClr val="tx1"/>
                </a:solidFill>
              </a:rPr>
              <a:t>・　本スライドでは、情報保全の履行体制を記載例を参照して記載してください。</a:t>
            </a:r>
            <a:endParaRPr lang="en-US" altLang="ja-JP" dirty="0">
              <a:solidFill>
                <a:schemeClr val="tx1"/>
              </a:solidFill>
            </a:endParaRPr>
          </a:p>
          <a:p>
            <a:pPr marL="87313"/>
            <a:r>
              <a:rPr lang="ja-JP" altLang="en-US" dirty="0">
                <a:solidFill>
                  <a:schemeClr val="tx1"/>
                </a:solidFill>
              </a:rPr>
              <a:t>・　記載例は例となりますので、同様の内容がわかれば、各企業・団体の規定等にあわせて記載いただくことで</a:t>
            </a:r>
            <a:endParaRPr lang="en-US" altLang="ja-JP" dirty="0">
              <a:solidFill>
                <a:schemeClr val="tx1"/>
              </a:solidFill>
            </a:endParaRPr>
          </a:p>
          <a:p>
            <a:pPr marL="87313"/>
            <a:r>
              <a:rPr lang="ja-JP" altLang="en-US" dirty="0">
                <a:solidFill>
                  <a:schemeClr val="tx1"/>
                </a:solidFill>
              </a:rPr>
              <a:t>　　問題ありません。</a:t>
            </a:r>
            <a:endParaRPr lang="en-US" altLang="ja-JP" dirty="0">
              <a:solidFill>
                <a:schemeClr val="tx1"/>
              </a:solidFill>
            </a:endParaRPr>
          </a:p>
          <a:p>
            <a:pPr marL="87313"/>
            <a:r>
              <a:rPr kumimoji="1" lang="ja-JP" altLang="en-US" sz="1400" dirty="0">
                <a:solidFill>
                  <a:schemeClr val="tx1"/>
                </a:solidFill>
              </a:rPr>
              <a:t>・　スライドを追加する場合は、本シートをコピー＆ペーストで追加してください。</a:t>
            </a:r>
          </a:p>
        </p:txBody>
      </p:sp>
    </p:spTree>
    <p:extLst>
      <p:ext uri="{BB962C8B-B14F-4D97-AF65-F5344CB8AC3E}">
        <p14:creationId xmlns:p14="http://schemas.microsoft.com/office/powerpoint/2010/main" val="14166634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03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P03_プレゼン_A4横_日本語版</Template>
  <TotalTime>0</TotalTime>
  <Words>1078</Words>
  <Application>Microsoft Office PowerPoint</Application>
  <PresentationFormat>A4 210 x 297 mm</PresentationFormat>
  <Paragraphs>183</Paragraphs>
  <Slides>10</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10</vt:i4>
      </vt:variant>
    </vt:vector>
  </HeadingPairs>
  <TitlesOfParts>
    <vt:vector size="17" baseType="lpstr">
      <vt:lpstr>Meiryo UI</vt:lpstr>
      <vt:lpstr>ＭＳ Ｐゴシック</vt:lpstr>
      <vt:lpstr>Arial</vt:lpstr>
      <vt:lpstr>Calibri</vt:lpstr>
      <vt:lpstr>Wingdings</vt:lpstr>
      <vt:lpstr>P03_プレゼン_A4横_日本語版</vt:lpstr>
      <vt:lpstr>think-cellスライド</vt:lpstr>
      <vt:lpstr>PowerPoint プレゼンテーション</vt:lpstr>
      <vt:lpstr>提案書の記載について</vt:lpstr>
      <vt:lpstr>提案する拠点の基礎情報</vt:lpstr>
      <vt:lpstr>提案する取り組みの内容</vt:lpstr>
      <vt:lpstr>提案する取り組みの内容</vt:lpstr>
      <vt:lpstr>提案する取り組みの内容</vt:lpstr>
      <vt:lpstr>組織・体制等</vt:lpstr>
      <vt:lpstr>組織・体制・接続拠点の要件</vt:lpstr>
      <vt:lpstr>組織・体制・接続拠点の要件</vt:lpstr>
      <vt:lpstr>組織・体制・接続拠点の要件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2026-04-10T04:57:16Z</dcterms:created>
  <dcterms:modified xsi:type="dcterms:W3CDTF">2026-04-10T04:57:30Z</dcterms:modified>
</cp:coreProperties>
</file>