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77" r:id="rId1"/>
  </p:sldMasterIdLst>
  <p:notesMasterIdLst>
    <p:notesMasterId r:id="rId3"/>
  </p:notesMasterIdLst>
  <p:sldIdLst>
    <p:sldId id="323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46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83"/>
    <a:srgbClr val="595959"/>
    <a:srgbClr val="C7DDFF"/>
    <a:srgbClr val="E46C0A"/>
    <a:srgbClr val="ED7D31"/>
    <a:srgbClr val="AE5A21"/>
    <a:srgbClr val="788EA9"/>
    <a:srgbClr val="FFE1E1"/>
    <a:srgbClr val="FFA7A7"/>
    <a:srgbClr val="E46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5E0D31-24BA-45FE-8168-F3AE15515D5E}" v="83" dt="2025-02-26T12:16:55.835"/>
    <p1510:client id="{BA684EBA-808E-4444-BCA1-068516AE4813}" v="899" dt="2025-02-25T12:20:21.513"/>
    <p1510:client id="{E9D9D6D3-6085-43F3-A32E-4975EDA4CD7F}" v="235" dt="2025-02-25T12:36:05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6" y="211"/>
      </p:cViewPr>
      <p:guideLst>
        <p:guide orient="horz" pos="3952"/>
        <p:guide pos="46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30FBF-6DD2-46AC-8E2B-561665E3918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0FDB8-BBED-40E3-8921-6F64D7CE1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32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7511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045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399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DF558147-B5E7-D19F-861B-7A31BBFD5A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24282002"/>
              </p:ext>
            </p:ext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3" imgW="347" imgH="348" progId="TCLayout.ActiveDocument.1">
                  <p:embed/>
                </p:oleObj>
              </mc:Choice>
              <mc:Fallback>
                <p:oleObj name="think-cellスライド" r:id="rId3" imgW="347" imgH="348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F558147-B5E7-D19F-861B-7A31BBFD5A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CB43C-46BF-4416-8F82-3F8CD6EBF9EC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C51D63A-EC37-A304-5A65-92AFF7DFC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8" y="37400"/>
            <a:ext cx="7967074" cy="454171"/>
          </a:xfrm>
        </p:spPr>
        <p:txBody>
          <a:bodyPr vert="horz" lIns="0" tIns="36000" bIns="0">
            <a:normAutofit/>
          </a:bodyPr>
          <a:lstStyle>
            <a:lvl1pPr>
              <a:defRPr sz="1800" b="1">
                <a:solidFill>
                  <a:srgbClr val="003B83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4147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8D708-0C33-4625-A7A4-5AC7E737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2CFD98-BC90-4B9C-80D0-DD3EACF5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0D59-849C-44FC-A232-2F0921079289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8A80A5-280D-4D13-9D2E-A08E2C246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75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8923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457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785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40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6452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9598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033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8817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4EF86-25B8-44ED-BE89-575E3D8ADD73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0EF80EB6-706B-B0F1-2FD1-AEE5282D2B8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897709121"/>
              </p:ext>
            </p:ext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16" imgW="347" imgH="348" progId="TCLayout.ActiveDocument.1">
                  <p:embed/>
                </p:oleObj>
              </mc:Choice>
              <mc:Fallback>
                <p:oleObj name="think-cellスライド" r:id="rId16" imgW="347" imgH="348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EF80EB6-706B-B0F1-2FD1-AEE5282D2B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2B45AF4-3D65-1922-AA3E-4D5BE5A77756}"/>
              </a:ext>
            </a:extLst>
          </p:cNvPr>
          <p:cNvSpPr txBox="1">
            <a:spLocks/>
          </p:cNvSpPr>
          <p:nvPr userDrawn="1"/>
        </p:nvSpPr>
        <p:spPr>
          <a:xfrm>
            <a:off x="9448800" y="1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1" lang="en-US" altLang="ja-JP" sz="1200">
                <a:solidFill>
                  <a:schemeClr val="bg1">
                    <a:lumMod val="50000"/>
                  </a:schemeClr>
                </a:solidFill>
              </a:rPr>
              <a:t>AI</a:t>
            </a:r>
            <a:r>
              <a:rPr kumimoji="1" lang="ja-JP" altLang="en-US" sz="1200">
                <a:solidFill>
                  <a:schemeClr val="bg1">
                    <a:lumMod val="50000"/>
                  </a:schemeClr>
                </a:solidFill>
              </a:rPr>
              <a:t>検証タイプ</a:t>
            </a:r>
          </a:p>
        </p:txBody>
      </p:sp>
    </p:spTree>
    <p:extLst>
      <p:ext uri="{BB962C8B-B14F-4D97-AF65-F5344CB8AC3E}">
        <p14:creationId xmlns:p14="http://schemas.microsoft.com/office/powerpoint/2010/main" val="341212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7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A066BFF-B5E3-2944-2FC4-EFF8FCAE832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08561966"/>
              </p:ext>
            </p:extLst>
          </p:nvPr>
        </p:nvGraphicFramePr>
        <p:xfrm>
          <a:off x="1144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3" imgW="347" imgH="348" progId="TCLayout.ActiveDocument.1">
                  <p:embed/>
                </p:oleObj>
              </mc:Choice>
              <mc:Fallback>
                <p:oleObj name="think-cellスライド" r:id="rId3" imgW="347" imgH="348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A066BFF-B5E3-2944-2FC4-EFF8FCAE83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4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表 79">
            <a:extLst>
              <a:ext uri="{FF2B5EF4-FFF2-40B4-BE49-F238E27FC236}">
                <a16:creationId xmlns:a16="http://schemas.microsoft.com/office/drawing/2014/main" id="{016CA489-F918-4AC7-B14A-FFF1E4C0E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038579"/>
              </p:ext>
            </p:extLst>
          </p:nvPr>
        </p:nvGraphicFramePr>
        <p:xfrm>
          <a:off x="207347" y="491571"/>
          <a:ext cx="11760064" cy="1737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01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2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7046">
                  <a:extLst>
                    <a:ext uri="{9D8B030D-6E8A-4147-A177-3AD203B41FA5}">
                      <a16:colId xmlns:a16="http://schemas.microsoft.com/office/drawing/2014/main" val="272370714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252376850"/>
                    </a:ext>
                  </a:extLst>
                </a:gridCol>
              </a:tblGrid>
              <a:tr h="1892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endParaRPr kumimoji="1" lang="en-US" altLang="ja-JP" sz="1400" b="1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（下線：代表機関）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u="sng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㈱</a:t>
                      </a:r>
                      <a:r>
                        <a:rPr kumimoji="1" lang="en-US" altLang="ja-JP" sz="1100" b="0" u="sng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100" b="0" u="sng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1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大学、</a:t>
                      </a:r>
                      <a:r>
                        <a:rPr kumimoji="1" lang="en-US" altLang="ja-JP" sz="11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社㈱、</a:t>
                      </a:r>
                      <a:r>
                        <a:rPr kumimoji="1" lang="en-US" altLang="ja-JP" sz="11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...</a:t>
                      </a:r>
                      <a:endParaRPr kumimoji="1" lang="ja-JP" altLang="en-US" sz="11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実証フィールド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〇県〇市、　〇〇工場等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71463" marR="0" lvl="0" indent="-1809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ysClr val="windowText" lastClr="000000"/>
                        </a:buClr>
                        <a:buSzPct val="100000"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〇〇分野においては、〇〇〇〇という課題が存在。　　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背景・課題（社会課題、ユーザにおける課題）を記載（提案書様式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1.(1)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、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1.(2)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等）</a:t>
                      </a:r>
                      <a:endParaRPr kumimoji="0" lang="en-US" altLang="ja-JP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71463" marR="0" lvl="0" indent="-1809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ysClr val="windowText" lastClr="000000"/>
                        </a:buClr>
                        <a:buSzPct val="100000"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〇〇に〇〇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AI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を活用し、〇〇〇〇を実施。　　　　　　 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提案する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AI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を用いた通信負荷の低減・通信量の確保等に係る検証の概要（提案書様式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2.(1)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等 ）</a:t>
                      </a:r>
                    </a:p>
                    <a:p>
                      <a:pPr marL="271463" marR="0" lvl="0" indent="-1809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ysClr val="windowText" lastClr="000000"/>
                        </a:buClr>
                        <a:buSzPct val="100000"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〇〇〇〇を実現。　　　　　　　　　　　　　　　　　　　　　 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実現したい将来像（提案書様式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1.(3)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等）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676745"/>
                  </a:ext>
                </a:extLst>
              </a:tr>
              <a:tr h="499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社会実装に向けたロードマップと本実証の位置づけ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71463" marR="0" lvl="0" indent="-1809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ysClr val="windowText" lastClr="000000"/>
                        </a:buClr>
                        <a:buSzPct val="100000"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実証を通じて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〇〇を達成し、〇年以内に〇〇を実現する等</a:t>
                      </a:r>
                      <a:endParaRPr kumimoji="0" lang="en-US" altLang="ja-JP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80975" marR="0" lvl="0" indent="-90488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ysClr val="windowText" lastClr="000000"/>
                        </a:buClr>
                        <a:buSzPct val="100000"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将来像とその実現に向けたロードマップについて記載した上で、本実証はどの位置付けであるか記載（提案書様式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1.(4)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、</a:t>
                      </a:r>
                      <a:r>
                        <a:rPr kumimoji="0" lang="en-US" altLang="ja-JP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1.(5)</a:t>
                      </a:r>
                      <a:r>
                        <a:rPr kumimoji="0" lang="ja-JP" alt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等）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071845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7E614-A9A0-4804-81DF-263A38A5FB4D}"/>
              </a:ext>
            </a:extLst>
          </p:cNvPr>
          <p:cNvSpPr/>
          <p:nvPr/>
        </p:nvSpPr>
        <p:spPr>
          <a:xfrm>
            <a:off x="207347" y="2834034"/>
            <a:ext cx="11760064" cy="3903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B0D3C9-FC01-4367-9448-783B99358174}"/>
              </a:ext>
            </a:extLst>
          </p:cNvPr>
          <p:cNvSpPr txBox="1"/>
          <p:nvPr/>
        </p:nvSpPr>
        <p:spPr>
          <a:xfrm>
            <a:off x="207346" y="2502734"/>
            <a:ext cx="6511505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kumimoji="1" lang="ja-JP" altLang="en-US" sz="1400" b="1" dirty="0">
                <a:solidFill>
                  <a:srgbClr val="003B8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提案する</a:t>
            </a:r>
            <a:r>
              <a:rPr kumimoji="1" lang="en-US" altLang="ja-JP" sz="1400" b="1" dirty="0">
                <a:solidFill>
                  <a:srgbClr val="003B8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400" b="1" dirty="0">
                <a:solidFill>
                  <a:srgbClr val="003B8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を用いた通信負荷の低減・通信量の確保等に係る検証の概要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D86917-7CE6-472E-903F-0D9A44B8AA83}"/>
              </a:ext>
            </a:extLst>
          </p:cNvPr>
          <p:cNvSpPr txBox="1"/>
          <p:nvPr/>
        </p:nvSpPr>
        <p:spPr>
          <a:xfrm>
            <a:off x="1217999" y="4379900"/>
            <a:ext cx="97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イメージ図（提案書様式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2.(2)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等を活用しつつ、適宜補足コメント等を記載）</a:t>
            </a:r>
          </a:p>
        </p:txBody>
      </p:sp>
      <p:sp>
        <p:nvSpPr>
          <p:cNvPr id="13" name="タイトル 12">
            <a:extLst>
              <a:ext uri="{FF2B5EF4-FFF2-40B4-BE49-F238E27FC236}">
                <a16:creationId xmlns:a16="http://schemas.microsoft.com/office/drawing/2014/main" id="{7CF00C5D-0052-F5B7-06D1-E371F8EBC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8" y="37400"/>
            <a:ext cx="7967074" cy="454171"/>
          </a:xfrm>
        </p:spPr>
        <p:txBody>
          <a:bodyPr vert="horz"/>
          <a:lstStyle/>
          <a:p>
            <a:r>
              <a:rPr lang="ja-JP" altLang="en-US" dirty="0"/>
              <a:t>（ここに実証テーマ・タイトルを入力下さい。）</a:t>
            </a:r>
          </a:p>
        </p:txBody>
      </p:sp>
    </p:spTree>
    <p:extLst>
      <p:ext uri="{BB962C8B-B14F-4D97-AF65-F5344CB8AC3E}">
        <p14:creationId xmlns:p14="http://schemas.microsoft.com/office/powerpoint/2010/main" val="295972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241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Arial</vt:lpstr>
      <vt:lpstr>Calibri</vt:lpstr>
      <vt:lpstr>Calibri Light</vt:lpstr>
      <vt:lpstr>Symbol</vt:lpstr>
      <vt:lpstr>Office 2013 - 2022 テーマ</vt:lpstr>
      <vt:lpstr>think-cellスライド</vt:lpstr>
      <vt:lpstr>（ここに実証テーマ・タイトルを入力下さい。）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2022-05-31T00:32:25Z</dcterms:created>
  <dcterms:modified xsi:type="dcterms:W3CDTF">2025-02-28T00:21:19Z</dcterms:modified>
</cp:coreProperties>
</file>